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4.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6.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7.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5"/>
  </p:notesMasterIdLst>
  <p:sldIdLst>
    <p:sldId id="256" r:id="rId2"/>
    <p:sldId id="257" r:id="rId3"/>
    <p:sldId id="258" r:id="rId4"/>
    <p:sldId id="259" r:id="rId5"/>
    <p:sldId id="435" r:id="rId6"/>
    <p:sldId id="262" r:id="rId7"/>
    <p:sldId id="263" r:id="rId8"/>
    <p:sldId id="264" r:id="rId9"/>
    <p:sldId id="265" r:id="rId10"/>
    <p:sldId id="266" r:id="rId11"/>
    <p:sldId id="267" r:id="rId12"/>
    <p:sldId id="268" r:id="rId13"/>
    <p:sldId id="388" r:id="rId14"/>
    <p:sldId id="389" r:id="rId15"/>
    <p:sldId id="391" r:id="rId16"/>
    <p:sldId id="393" r:id="rId17"/>
    <p:sldId id="394" r:id="rId18"/>
    <p:sldId id="395" r:id="rId19"/>
    <p:sldId id="396" r:id="rId20"/>
    <p:sldId id="397" r:id="rId21"/>
    <p:sldId id="398" r:id="rId22"/>
    <p:sldId id="399" r:id="rId23"/>
    <p:sldId id="283"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297" r:id="rId46"/>
    <p:sldId id="298" r:id="rId47"/>
    <p:sldId id="446" r:id="rId48"/>
    <p:sldId id="447" r:id="rId49"/>
    <p:sldId id="448" r:id="rId50"/>
    <p:sldId id="449" r:id="rId51"/>
    <p:sldId id="439" r:id="rId52"/>
    <p:sldId id="441" r:id="rId53"/>
    <p:sldId id="442" r:id="rId54"/>
    <p:sldId id="445" r:id="rId55"/>
    <p:sldId id="305" r:id="rId56"/>
    <p:sldId id="306" r:id="rId57"/>
    <p:sldId id="307" r:id="rId58"/>
    <p:sldId id="308" r:id="rId59"/>
    <p:sldId id="309" r:id="rId60"/>
    <p:sldId id="310" r:id="rId61"/>
    <p:sldId id="451" r:id="rId62"/>
    <p:sldId id="312" r:id="rId63"/>
    <p:sldId id="313" r:id="rId64"/>
    <p:sldId id="315" r:id="rId65"/>
    <p:sldId id="316" r:id="rId66"/>
    <p:sldId id="318" r:id="rId67"/>
    <p:sldId id="319" r:id="rId68"/>
    <p:sldId id="269" r:id="rId69"/>
    <p:sldId id="450" r:id="rId70"/>
    <p:sldId id="270" r:id="rId71"/>
    <p:sldId id="320" r:id="rId72"/>
    <p:sldId id="323" r:id="rId73"/>
    <p:sldId id="324" r:id="rId74"/>
    <p:sldId id="325" r:id="rId75"/>
    <p:sldId id="326" r:id="rId76"/>
    <p:sldId id="328" r:id="rId77"/>
    <p:sldId id="400" r:id="rId78"/>
    <p:sldId id="401" r:id="rId79"/>
    <p:sldId id="402" r:id="rId80"/>
    <p:sldId id="403" r:id="rId81"/>
    <p:sldId id="404" r:id="rId82"/>
    <p:sldId id="405" r:id="rId83"/>
    <p:sldId id="407" r:id="rId84"/>
    <p:sldId id="409" r:id="rId85"/>
    <p:sldId id="411" r:id="rId86"/>
    <p:sldId id="434" r:id="rId87"/>
    <p:sldId id="412" r:id="rId88"/>
    <p:sldId id="413" r:id="rId89"/>
    <p:sldId id="414" r:id="rId90"/>
    <p:sldId id="429" r:id="rId91"/>
    <p:sldId id="432" r:id="rId92"/>
    <p:sldId id="433" r:id="rId93"/>
    <p:sldId id="364" r:id="rId94"/>
  </p:sldIdLst>
  <p:sldSz cx="12192000" cy="6858000"/>
  <p:notesSz cx="7023100" cy="9309100"/>
  <p:embeddedFontLst>
    <p:embeddedFont>
      <p:font typeface="Book Antiqua" panose="02040602050305030304" pitchFamily="18"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Cambria" panose="02040503050406030204" pitchFamily="18" charset="0"/>
      <p:regular r:id="rId104"/>
      <p:bold r:id="rId105"/>
      <p:italic r:id="rId106"/>
      <p:boldItalic r:id="rId107"/>
    </p:embeddedFont>
    <p:embeddedFont>
      <p:font typeface="Verdana" panose="020B060403050404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4" roundtripDataSignature="AMtx7mjRzX2pQyHQuxmBFcN4raqADLjv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02449A-9DFA-49F2-A3CB-AD962EAF6DFA}">
  <a:tblStyle styleId="{E702449A-9DFA-49F2-A3CB-AD962EAF6DFA}"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31700F-715C-4B57-BA64-622D2D4E740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3065752-03F6-43ED-A242-4C5357163613}"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4166BD-86A1-4B40-9D44-475A1969BD2C}" styleName="Table_3">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2D276215-9073-4BE3-A5D0-150D32ED8B5D}" styleName="Table_4">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CF4"/>
          </a:solidFill>
        </a:fill>
      </a:tcStyle>
    </a:band1H>
    <a:band2H>
      <a:tcTxStyle/>
      <a:tcStyle>
        <a:tcBdr/>
      </a:tcStyle>
    </a:band2H>
    <a:band1V>
      <a:tcTxStyle/>
      <a:tcStyle>
        <a:tcBdr/>
        <a:fill>
          <a:solidFill>
            <a:srgbClr val="E8ECF4"/>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3A9AB2A1-20BF-4FA5-B7F1-2D55E0F6911C}" styleName="Table_5">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a:tcStyle>
        <a:tcBdr/>
      </a:tcStyle>
    </a:seCell>
    <a:swCell>
      <a:tcTxStyle/>
      <a:tcStyle>
        <a:tcBdr/>
      </a:tcStyle>
    </a:swCell>
    <a:firstRow>
      <a:tcTxStyle b="on" i="off"/>
      <a:tcStyle>
        <a:tcBdr/>
        <a:fill>
          <a:solidFill>
            <a:srgbClr val="E8ECF4"/>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20" autoAdjust="0"/>
  </p:normalViewPr>
  <p:slideViewPr>
    <p:cSldViewPr snapToGrid="0">
      <p:cViewPr varScale="1">
        <p:scale>
          <a:sx n="59" d="100"/>
          <a:sy n="59" d="100"/>
        </p:scale>
        <p:origin x="940" y="60"/>
      </p:cViewPr>
      <p:guideLst>
        <p:guide orient="horz" pos="2160"/>
        <p:guide pos="3840"/>
      </p:guideLst>
    </p:cSldViewPr>
  </p:slideViewPr>
  <p:notesTextViewPr>
    <p:cViewPr>
      <p:scale>
        <a:sx n="1" d="1"/>
        <a:sy n="1" d="1"/>
      </p:scale>
      <p:origin x="0" y="0"/>
    </p:cViewPr>
  </p:notesTextViewPr>
  <p:sorterViewPr>
    <p:cViewPr>
      <p:scale>
        <a:sx n="100" d="100"/>
        <a:sy n="100" d="100"/>
      </p:scale>
      <p:origin x="0" y="-404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124"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oleObject" Target="file:///D:\data-\2021-22-semII\academic-coordinator\NBA-proof-collection\final\finishing-touch-20july22\all-structures\pi-char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atav\Documents\MRD_19_06_21\MRD_Appraisal\2021-22\VIT-SEM_ii\NBA\Criteria_4_new_proof\graphs.xlsx" TargetMode="External"/><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3" Type="http://schemas.openxmlformats.org/officeDocument/2006/relationships/oleObject" Target="file:///D:\NBA\NBA%20Faculty%20List.xlsx" TargetMode="External"/><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3" Type="http://schemas.openxmlformats.org/officeDocument/2006/relationships/oleObject" Target="file:///C:\Users\hp\Desktop\Criteria%207%20Proofs\Final\7.1%20Action%20taken%20based%20on%20th%20results%20of%20evaluation\Presentation%20data.xlsx" TargetMode="External"/><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p\Desktop\Criteria%207%20Proofs\Final\7.1%20Action%20taken%20based%20on%20th%20results%20of%20evaluation\Presentation%20data.xlsx" TargetMode="External"/><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hp\Desktop\Criteria%207%20Proofs\Final\7.1%20Action%20taken%20based%20on%20th%20results%20of%20evaluation\Presentation%20data.xlsx" TargetMode="External"/><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hp\Desktop\Criteria%207%20Proofs\Final\7.1%20Action%20taken%20based%20on%20th%20results%20of%20evaluation\Presentation%20data.xlsx" TargetMode="External"/><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hp\Desktop\Final_proof_%20admission.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Users\satav\Documents\MRD_19_06_21\MRD_Appraisal\2021-22\VIT-SEM_ii\NBA\Criteria_4_new_proof\graphs.xlsx" TargetMode="External"/><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xlsx"/></Relationships>
</file>

<file path=ppt/charts/_rels/chart22.xml.rels><?xml version="1.0" encoding="UTF-8" standalone="yes"?>
<Relationships xmlns="http://schemas.openxmlformats.org/package/2006/relationships"><Relationship Id="rId3" Type="http://schemas.openxmlformats.org/officeDocument/2006/relationships/oleObject" Target="file:///C:\Users\satav\Documents\MRD_19_06_21\MRD_Appraisal\2021-22\VIT-SEM_ii\NBA\Criteria_4_new_proof\graphs.xlsx" TargetMode="External"/><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hp\Desktop\Criteria%207%20Proofs\7.3%20Placement_Higher%20STudy_Entrepreneurship\Placement%20Comparision.xlsx" TargetMode="External"/><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hp\Desktop\Criteria%207%20Proofs\Final\Presentation%20data.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D:\data-\2021-22-semII\academic-coordinator\NBA-proof-collection\final\quality-projects\bar-chart-quality-proj.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D:\data-\2021-22-semII\academic-coordinator\NBA-proof-collection\final\quality-projects\bar-chart-quality-proj.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atav\Documents\MRD_19_06_21\MRD_Appraisal\2021-22\VIT-SEM_ii\NBA\Criteria_4_new_proof\graphs.xlsx" TargetMode="External"/><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AFA-4F48-ACC3-6501364B67C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AFA-4F48-ACC3-6501364B67C6}"/>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AFA-4F48-ACC3-6501364B67C6}"/>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AFA-4F48-ACC3-6501364B67C6}"/>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AFA-4F48-ACC3-6501364B67C6}"/>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AFA-4F48-ACC3-6501364B67C6}"/>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7AFA-4F48-ACC3-6501364B67C6}"/>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7AFA-4F48-ACC3-6501364B67C6}"/>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1-7AFA-4F48-ACC3-6501364B67C6}"/>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3-7AFA-4F48-ACC3-6501364B67C6}"/>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5-7AFA-4F48-ACC3-6501364B67C6}"/>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7-7AFA-4F48-ACC3-6501364B67C6}"/>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9-7AFA-4F48-ACC3-6501364B67C6}"/>
                </c:ext>
              </c:extLst>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B-7AFA-4F48-ACC3-6501364B67C6}"/>
                </c:ext>
              </c:extLst>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D-7AFA-4F48-ACC3-6501364B67C6}"/>
                </c:ext>
              </c:extLst>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1"/>
              <c:showCatName val="1"/>
              <c:showSerName val="0"/>
              <c:showPercent val="1"/>
              <c:showBubbleSize val="0"/>
              <c:extLst>
                <c:ext xmlns:c16="http://schemas.microsoft.com/office/drawing/2014/chart" uri="{C3380CC4-5D6E-409C-BE32-E72D297353CC}">
                  <c16:uniqueId val="{0000000F-7AFA-4F48-ACC3-6501364B67C6}"/>
                </c:ext>
              </c:extLst>
            </c:dLbl>
            <c:spPr>
              <a:noFill/>
              <a:ln>
                <a:noFill/>
              </a:ln>
              <a:effectLst/>
            </c:sp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Sheet1!$C$4:$C$11</c:f>
              <c:strCache>
                <c:ptCount val="8"/>
                <c:pt idx="0">
                  <c:v>Basic Sciences</c:v>
                </c:pt>
                <c:pt idx="1">
                  <c:v>Engineering Sciences</c:v>
                </c:pt>
                <c:pt idx="2">
                  <c:v>Humanities and Social Sciences</c:v>
                </c:pt>
                <c:pt idx="3">
                  <c:v>Program Core</c:v>
                </c:pt>
                <c:pt idx="4">
                  <c:v>Program Electives</c:v>
                </c:pt>
                <c:pt idx="5">
                  <c:v>Open Electives</c:v>
                </c:pt>
                <c:pt idx="6">
                  <c:v>Project(s)</c:v>
                </c:pt>
                <c:pt idx="7">
                  <c:v>Internships and Seminars</c:v>
                </c:pt>
              </c:strCache>
            </c:strRef>
          </c:cat>
          <c:val>
            <c:numRef>
              <c:f>Sheet1!$D$4:$D$11</c:f>
              <c:numCache>
                <c:formatCode>General</c:formatCode>
                <c:ptCount val="8"/>
                <c:pt idx="0">
                  <c:v>8</c:v>
                </c:pt>
                <c:pt idx="1">
                  <c:v>29</c:v>
                </c:pt>
                <c:pt idx="2">
                  <c:v>8</c:v>
                </c:pt>
                <c:pt idx="3">
                  <c:v>55</c:v>
                </c:pt>
                <c:pt idx="4">
                  <c:v>11</c:v>
                </c:pt>
                <c:pt idx="5">
                  <c:v>2</c:v>
                </c:pt>
                <c:pt idx="6">
                  <c:v>41</c:v>
                </c:pt>
                <c:pt idx="7">
                  <c:v>16</c:v>
                </c:pt>
              </c:numCache>
            </c:numRef>
          </c:val>
          <c:extLst>
            <c:ext xmlns:c16="http://schemas.microsoft.com/office/drawing/2014/chart" uri="{C3380CC4-5D6E-409C-BE32-E72D297353CC}">
              <c16:uniqueId val="{00000010-7AFA-4F48-ACC3-6501364B67C6}"/>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IN" b="1">
                <a:solidFill>
                  <a:sysClr val="windowText" lastClr="000000"/>
                </a:solidFill>
              </a:rPr>
              <a:t>Second Year</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2495173197047132"/>
          <c:y val="0.16326564633100882"/>
          <c:w val="0.85914821124361163"/>
          <c:h val="0.72218476349037508"/>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Sheet1!$G$78:$G$80</c:f>
              <c:strCache>
                <c:ptCount val="3"/>
                <c:pt idx="0">
                  <c:v>CAYm1(2019-2020)</c:v>
                </c:pt>
                <c:pt idx="1">
                  <c:v>CAYm2(2018-2019)</c:v>
                </c:pt>
                <c:pt idx="2">
                  <c:v>CAYm3(2017-2018) </c:v>
                </c:pt>
              </c:strCache>
            </c:strRef>
          </c:cat>
          <c:val>
            <c:numRef>
              <c:f>Sheet1!$H$78:$H$80</c:f>
              <c:numCache>
                <c:formatCode>General</c:formatCode>
                <c:ptCount val="3"/>
                <c:pt idx="0">
                  <c:v>8.68</c:v>
                </c:pt>
                <c:pt idx="1">
                  <c:v>7.91</c:v>
                </c:pt>
                <c:pt idx="2">
                  <c:v>8.44</c:v>
                </c:pt>
              </c:numCache>
            </c:numRef>
          </c:val>
          <c:extLst>
            <c:ext xmlns:c16="http://schemas.microsoft.com/office/drawing/2014/chart" uri="{C3380CC4-5D6E-409C-BE32-E72D297353CC}">
              <c16:uniqueId val="{00000000-527F-45D6-8F7D-A25E70A266B0}"/>
            </c:ext>
          </c:extLst>
        </c:ser>
        <c:dLbls>
          <c:dLblPos val="outEnd"/>
          <c:showLegendKey val="0"/>
          <c:showVal val="1"/>
          <c:showCatName val="0"/>
          <c:showSerName val="0"/>
          <c:showPercent val="0"/>
          <c:showBubbleSize val="0"/>
        </c:dLbls>
        <c:gapWidth val="219"/>
        <c:overlap val="-27"/>
        <c:axId val="808092272"/>
        <c:axId val="808095184"/>
      </c:barChart>
      <c:catAx>
        <c:axId val="80809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808095184"/>
        <c:crosses val="autoZero"/>
        <c:auto val="1"/>
        <c:lblAlgn val="ctr"/>
        <c:lblOffset val="100"/>
        <c:noMultiLvlLbl val="0"/>
      </c:catAx>
      <c:valAx>
        <c:axId val="808095184"/>
        <c:scaling>
          <c:orientation val="minMax"/>
          <c:max val="10"/>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IN" sz="1200">
                    <a:solidFill>
                      <a:sysClr val="windowText" lastClr="000000"/>
                    </a:solidFill>
                  </a:rPr>
                  <a:t>Academic Performance Index</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808092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000" b="1" dirty="0"/>
              <a:t>SFR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Sheet1!$E$6:$E$9</c:f>
              <c:strCache>
                <c:ptCount val="4"/>
                <c:pt idx="0">
                  <c:v>2021-22</c:v>
                </c:pt>
                <c:pt idx="1">
                  <c:v>2020-21</c:v>
                </c:pt>
                <c:pt idx="2">
                  <c:v>2019-20</c:v>
                </c:pt>
                <c:pt idx="3">
                  <c:v>AVG</c:v>
                </c:pt>
              </c:strCache>
            </c:strRef>
          </c:cat>
          <c:val>
            <c:numRef>
              <c:f>Sheet1!$F$6:$F$9</c:f>
              <c:numCache>
                <c:formatCode>General</c:formatCode>
                <c:ptCount val="4"/>
                <c:pt idx="0">
                  <c:v>15.4</c:v>
                </c:pt>
                <c:pt idx="1">
                  <c:v>16.670000000000002</c:v>
                </c:pt>
                <c:pt idx="2">
                  <c:v>15.67</c:v>
                </c:pt>
                <c:pt idx="3">
                  <c:v>15.91</c:v>
                </c:pt>
              </c:numCache>
            </c:numRef>
          </c:val>
          <c:extLst>
            <c:ext xmlns:c16="http://schemas.microsoft.com/office/drawing/2014/chart" uri="{C3380CC4-5D6E-409C-BE32-E72D297353CC}">
              <c16:uniqueId val="{00000000-9BC6-414E-A8DD-0CA7CC6F076D}"/>
            </c:ext>
          </c:extLst>
        </c:ser>
        <c:dLbls>
          <c:dLblPos val="outEnd"/>
          <c:showLegendKey val="0"/>
          <c:showVal val="1"/>
          <c:showCatName val="0"/>
          <c:showSerName val="0"/>
          <c:showPercent val="0"/>
          <c:showBubbleSize val="0"/>
        </c:dLbls>
        <c:gapWidth val="219"/>
        <c:overlap val="-27"/>
        <c:axId val="1622158447"/>
        <c:axId val="1622159695"/>
      </c:barChart>
      <c:catAx>
        <c:axId val="16221584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2159695"/>
        <c:crossesAt val="0"/>
        <c:auto val="1"/>
        <c:lblAlgn val="ctr"/>
        <c:lblOffset val="100"/>
        <c:noMultiLvlLbl val="0"/>
      </c:catAx>
      <c:valAx>
        <c:axId val="1622159695"/>
        <c:scaling>
          <c:orientation val="minMax"/>
          <c:max val="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STUDENT-fACULTY RATIO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2158447"/>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Faculty</a:t>
            </a:r>
            <a:r>
              <a:rPr lang="en-US" b="1" baseline="0" dirty="0"/>
              <a:t> Qualification</a:t>
            </a:r>
            <a:endParaRPr lang="en-IN"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Sheet1!$E$5:$E$7</c:f>
              <c:strCache>
                <c:ptCount val="3"/>
                <c:pt idx="0">
                  <c:v>2021-22</c:v>
                </c:pt>
                <c:pt idx="1">
                  <c:v>2020-21</c:v>
                </c:pt>
                <c:pt idx="2">
                  <c:v>2019-20</c:v>
                </c:pt>
              </c:strCache>
            </c:strRef>
          </c:cat>
          <c:val>
            <c:numRef>
              <c:f>Sheet1!$F$5:$F$7</c:f>
              <c:numCache>
                <c:formatCode>General</c:formatCode>
                <c:ptCount val="3"/>
                <c:pt idx="0">
                  <c:v>12</c:v>
                </c:pt>
                <c:pt idx="1">
                  <c:v>8</c:v>
                </c:pt>
                <c:pt idx="2">
                  <c:v>8</c:v>
                </c:pt>
              </c:numCache>
            </c:numRef>
          </c:val>
          <c:extLst>
            <c:ext xmlns:c16="http://schemas.microsoft.com/office/drawing/2014/chart" uri="{C3380CC4-5D6E-409C-BE32-E72D297353CC}">
              <c16:uniqueId val="{00000000-2D53-42CE-9F87-EA1E23B265F6}"/>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Sheet1!$E$5:$E$7</c:f>
              <c:strCache>
                <c:ptCount val="3"/>
                <c:pt idx="0">
                  <c:v>2021-22</c:v>
                </c:pt>
                <c:pt idx="1">
                  <c:v>2020-21</c:v>
                </c:pt>
                <c:pt idx="2">
                  <c:v>2019-20</c:v>
                </c:pt>
              </c:strCache>
            </c:strRef>
          </c:cat>
          <c:val>
            <c:numRef>
              <c:f>Sheet1!$G$5:$G$7</c:f>
              <c:numCache>
                <c:formatCode>General</c:formatCode>
                <c:ptCount val="3"/>
                <c:pt idx="0">
                  <c:v>42</c:v>
                </c:pt>
                <c:pt idx="1">
                  <c:v>38</c:v>
                </c:pt>
                <c:pt idx="2">
                  <c:v>35</c:v>
                </c:pt>
              </c:numCache>
            </c:numRef>
          </c:val>
          <c:extLst>
            <c:ext xmlns:c16="http://schemas.microsoft.com/office/drawing/2014/chart" uri="{C3380CC4-5D6E-409C-BE32-E72D297353CC}">
              <c16:uniqueId val="{00000001-2D53-42CE-9F87-EA1E23B265F6}"/>
            </c:ext>
          </c:extLst>
        </c:ser>
        <c:ser>
          <c:idx val="2"/>
          <c:order val="2"/>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Sheet1!$E$5:$E$7</c:f>
              <c:strCache>
                <c:ptCount val="3"/>
                <c:pt idx="0">
                  <c:v>2021-22</c:v>
                </c:pt>
                <c:pt idx="1">
                  <c:v>2020-21</c:v>
                </c:pt>
                <c:pt idx="2">
                  <c:v>2019-20</c:v>
                </c:pt>
              </c:strCache>
            </c:strRef>
          </c:cat>
          <c:val>
            <c:numRef>
              <c:f>Sheet1!$H$5:$H$7</c:f>
              <c:numCache>
                <c:formatCode>General</c:formatCode>
                <c:ptCount val="3"/>
                <c:pt idx="0">
                  <c:v>17.14</c:v>
                </c:pt>
                <c:pt idx="1">
                  <c:v>14.87</c:v>
                </c:pt>
                <c:pt idx="2">
                  <c:v>16.18</c:v>
                </c:pt>
              </c:numCache>
            </c:numRef>
          </c:val>
          <c:extLst>
            <c:ext xmlns:c16="http://schemas.microsoft.com/office/drawing/2014/chart" uri="{C3380CC4-5D6E-409C-BE32-E72D297353CC}">
              <c16:uniqueId val="{00000002-2D53-42CE-9F87-EA1E23B265F6}"/>
            </c:ext>
          </c:extLst>
        </c:ser>
        <c:dLbls>
          <c:showLegendKey val="0"/>
          <c:showVal val="1"/>
          <c:showCatName val="0"/>
          <c:showSerName val="0"/>
          <c:showPercent val="0"/>
          <c:showBubbleSize val="0"/>
        </c:dLbls>
        <c:gapWidth val="219"/>
        <c:overlap val="-27"/>
        <c:axId val="1409521936"/>
        <c:axId val="1409535248"/>
      </c:barChart>
      <c:catAx>
        <c:axId val="14095219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a:t>
                </a:r>
                <a:r>
                  <a:rPr lang="en-IN" baseline="0"/>
                  <a:t> Year</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9535248"/>
        <c:crosses val="autoZero"/>
        <c:auto val="1"/>
        <c:lblAlgn val="ctr"/>
        <c:lblOffset val="100"/>
        <c:noMultiLvlLbl val="0"/>
      </c:catAx>
      <c:valAx>
        <c:axId val="1409535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No. of Faculty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9521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a:t>FDP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Sheet2!$C$7:$C$10</c:f>
              <c:strCache>
                <c:ptCount val="4"/>
                <c:pt idx="0">
                  <c:v>2020-21</c:v>
                </c:pt>
                <c:pt idx="1">
                  <c:v>2019-20</c:v>
                </c:pt>
                <c:pt idx="2">
                  <c:v>2018-19</c:v>
                </c:pt>
                <c:pt idx="3">
                  <c:v>AVG</c:v>
                </c:pt>
              </c:strCache>
            </c:strRef>
          </c:cat>
          <c:val>
            <c:numRef>
              <c:f>Sheet2!$D$7:$D$10</c:f>
              <c:numCache>
                <c:formatCode>General</c:formatCode>
                <c:ptCount val="4"/>
                <c:pt idx="0">
                  <c:v>17</c:v>
                </c:pt>
                <c:pt idx="1">
                  <c:v>12</c:v>
                </c:pt>
                <c:pt idx="2">
                  <c:v>18</c:v>
                </c:pt>
              </c:numCache>
            </c:numRef>
          </c:val>
          <c:extLst>
            <c:ext xmlns:c16="http://schemas.microsoft.com/office/drawing/2014/chart" uri="{C3380CC4-5D6E-409C-BE32-E72D297353CC}">
              <c16:uniqueId val="{00000000-C5F0-4360-83B8-2F98DD55E5C4}"/>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Sheet2!$C$7:$C$10</c:f>
              <c:strCache>
                <c:ptCount val="4"/>
                <c:pt idx="0">
                  <c:v>2020-21</c:v>
                </c:pt>
                <c:pt idx="1">
                  <c:v>2019-20</c:v>
                </c:pt>
                <c:pt idx="2">
                  <c:v>2018-19</c:v>
                </c:pt>
                <c:pt idx="3">
                  <c:v>AVG</c:v>
                </c:pt>
              </c:strCache>
            </c:strRef>
          </c:cat>
          <c:val>
            <c:numRef>
              <c:f>Sheet2!$E$7:$E$10</c:f>
              <c:numCache>
                <c:formatCode>General</c:formatCode>
                <c:ptCount val="4"/>
                <c:pt idx="0">
                  <c:v>0</c:v>
                </c:pt>
                <c:pt idx="1">
                  <c:v>6</c:v>
                </c:pt>
                <c:pt idx="2">
                  <c:v>5</c:v>
                </c:pt>
              </c:numCache>
            </c:numRef>
          </c:val>
          <c:extLst>
            <c:ext xmlns:c16="http://schemas.microsoft.com/office/drawing/2014/chart" uri="{C3380CC4-5D6E-409C-BE32-E72D297353CC}">
              <c16:uniqueId val="{00000001-C5F0-4360-83B8-2F98DD55E5C4}"/>
            </c:ext>
          </c:extLst>
        </c:ser>
        <c:ser>
          <c:idx val="2"/>
          <c:order val="2"/>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Sheet2!$C$7:$C$10</c:f>
              <c:strCache>
                <c:ptCount val="4"/>
                <c:pt idx="0">
                  <c:v>2020-21</c:v>
                </c:pt>
                <c:pt idx="1">
                  <c:v>2019-20</c:v>
                </c:pt>
                <c:pt idx="2">
                  <c:v>2018-19</c:v>
                </c:pt>
                <c:pt idx="3">
                  <c:v>AVG</c:v>
                </c:pt>
              </c:strCache>
            </c:strRef>
          </c:cat>
          <c:val>
            <c:numRef>
              <c:f>Sheet2!$F$7:$F$10</c:f>
              <c:numCache>
                <c:formatCode>General</c:formatCode>
                <c:ptCount val="4"/>
                <c:pt idx="0">
                  <c:v>11.86</c:v>
                </c:pt>
                <c:pt idx="1">
                  <c:v>11.7</c:v>
                </c:pt>
                <c:pt idx="2">
                  <c:v>18</c:v>
                </c:pt>
                <c:pt idx="3">
                  <c:v>13.85</c:v>
                </c:pt>
              </c:numCache>
            </c:numRef>
          </c:val>
          <c:extLst>
            <c:ext xmlns:c16="http://schemas.microsoft.com/office/drawing/2014/chart" uri="{C3380CC4-5D6E-409C-BE32-E72D297353CC}">
              <c16:uniqueId val="{00000002-C5F0-4360-83B8-2F98DD55E5C4}"/>
            </c:ext>
          </c:extLst>
        </c:ser>
        <c:dLbls>
          <c:dLblPos val="outEnd"/>
          <c:showLegendKey val="0"/>
          <c:showVal val="1"/>
          <c:showCatName val="0"/>
          <c:showSerName val="0"/>
          <c:showPercent val="0"/>
          <c:showBubbleSize val="0"/>
        </c:dLbls>
        <c:gapWidth val="219"/>
        <c:overlap val="-27"/>
        <c:axId val="1637888687"/>
        <c:axId val="1637899503"/>
      </c:barChart>
      <c:catAx>
        <c:axId val="16378886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 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7899503"/>
        <c:crosses val="autoZero"/>
        <c:auto val="1"/>
        <c:lblAlgn val="ctr"/>
        <c:lblOffset val="100"/>
        <c:noMultiLvlLbl val="0"/>
      </c:catAx>
      <c:valAx>
        <c:axId val="16378995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 of Faculty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7888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Lbls>
            <c:spPr>
              <a:noFill/>
              <a:ln>
                <a:noFill/>
              </a:ln>
              <a:effectLst/>
            </c:spPr>
            <c:txPr>
              <a:bodyPr/>
              <a:lstStyle/>
              <a:p>
                <a:pPr>
                  <a:defRPr lang="en-IN"/>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Sheet1!$F$10:$F$13</c:f>
              <c:strCache>
                <c:ptCount val="4"/>
                <c:pt idx="0">
                  <c:v>VIT Shree</c:v>
                </c:pt>
                <c:pt idx="1">
                  <c:v>Well Appraised</c:v>
                </c:pt>
                <c:pt idx="2">
                  <c:v>QIP</c:v>
                </c:pt>
                <c:pt idx="3">
                  <c:v>Others </c:v>
                </c:pt>
              </c:strCache>
            </c:strRef>
          </c:cat>
          <c:val>
            <c:numRef>
              <c:f>Sheet1!$G$10:$G$13</c:f>
              <c:numCache>
                <c:formatCode>General</c:formatCode>
                <c:ptCount val="4"/>
                <c:pt idx="0">
                  <c:v>16</c:v>
                </c:pt>
                <c:pt idx="1">
                  <c:v>6</c:v>
                </c:pt>
                <c:pt idx="2">
                  <c:v>1</c:v>
                </c:pt>
                <c:pt idx="3">
                  <c:v>2</c:v>
                </c:pt>
              </c:numCache>
            </c:numRef>
          </c:val>
          <c:extLst>
            <c:ext xmlns:c16="http://schemas.microsoft.com/office/drawing/2014/chart" uri="{C3380CC4-5D6E-409C-BE32-E72D297353CC}">
              <c16:uniqueId val="{00000000-9E36-487F-8E4D-EB2B41BFB5EE}"/>
            </c:ext>
          </c:extLst>
        </c:ser>
        <c:dLbls>
          <c:showLegendKey val="0"/>
          <c:showVal val="0"/>
          <c:showCatName val="0"/>
          <c:showSerName val="0"/>
          <c:showPercent val="1"/>
          <c:showBubbleSize val="0"/>
          <c:showLeaderLines val="1"/>
        </c:dLbls>
        <c:firstSliceAng val="0"/>
      </c:pieChart>
    </c:plotArea>
    <c:legend>
      <c:legendPos val="r"/>
      <c:layout>
        <c:manualLayout>
          <c:xMode val="edge"/>
          <c:yMode val="edge"/>
          <c:x val="0.71936717939327355"/>
          <c:y val="0.66144918229422689"/>
          <c:w val="0.20892739425013884"/>
          <c:h val="0.22710153698633792"/>
        </c:manualLayout>
      </c:layout>
      <c:overlay val="0"/>
      <c:txPr>
        <a:bodyPr/>
        <a:lstStyle/>
        <a:p>
          <a:pPr>
            <a:defRPr lang="en-IN"/>
          </a:pPr>
          <a:endParaRPr lang="en-US"/>
        </a:p>
      </c:txPr>
    </c:legend>
    <c:plotVisOnly val="1"/>
    <c:dispBlanksAs val="zero"/>
    <c:showDLblsOverMax val="0"/>
  </c:chart>
  <c:txPr>
    <a:bodyPr/>
    <a:lstStyle/>
    <a:p>
      <a:pPr>
        <a:defRPr sz="1200">
          <a:solidFill>
            <a:srgbClr val="0000FF"/>
          </a:solidFill>
          <a:latin typeface="Verdana" pitchFamily="34" charset="0"/>
          <a:ea typeface="Verdana" pitchFamily="34" charset="0"/>
          <a:cs typeface="Verdana" pitchFamily="34"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Improvment in  JEE Opening Rank</a:t>
            </a:r>
            <a:endParaRPr lang="en-IN">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'Admission 1'!$C$2</c:f>
              <c:strCache>
                <c:ptCount val="1"/>
                <c:pt idx="0">
                  <c:v>Opening Rank</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'Admission 1'!$D$1:$F$1</c:f>
              <c:strCache>
                <c:ptCount val="3"/>
                <c:pt idx="0">
                  <c:v>2019-20</c:v>
                </c:pt>
                <c:pt idx="1">
                  <c:v>2020-21</c:v>
                </c:pt>
                <c:pt idx="2">
                  <c:v>2021-22</c:v>
                </c:pt>
              </c:strCache>
            </c:strRef>
          </c:cat>
          <c:val>
            <c:numRef>
              <c:f>'Admission 1'!$D$2:$F$2</c:f>
              <c:numCache>
                <c:formatCode>General</c:formatCode>
                <c:ptCount val="3"/>
                <c:pt idx="0">
                  <c:v>458</c:v>
                </c:pt>
                <c:pt idx="1">
                  <c:v>395</c:v>
                </c:pt>
                <c:pt idx="2">
                  <c:v>918</c:v>
                </c:pt>
              </c:numCache>
            </c:numRef>
          </c:val>
          <c:extLst>
            <c:ext xmlns:c16="http://schemas.microsoft.com/office/drawing/2014/chart" uri="{C3380CC4-5D6E-409C-BE32-E72D297353CC}">
              <c16:uniqueId val="{00000000-2930-4AFC-A68C-E540A7061394}"/>
            </c:ext>
          </c:extLst>
        </c:ser>
        <c:dLbls>
          <c:showLegendKey val="0"/>
          <c:showVal val="1"/>
          <c:showCatName val="0"/>
          <c:showSerName val="0"/>
          <c:showPercent val="0"/>
          <c:showBubbleSize val="0"/>
        </c:dLbls>
        <c:gapWidth val="150"/>
        <c:shape val="box"/>
        <c:axId val="1162747215"/>
        <c:axId val="1162747631"/>
        <c:axId val="0"/>
      </c:bar3DChart>
      <c:catAx>
        <c:axId val="116274721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  Year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2747631"/>
        <c:crosses val="autoZero"/>
        <c:auto val="1"/>
        <c:lblAlgn val="ctr"/>
        <c:lblOffset val="100"/>
        <c:noMultiLvlLbl val="0"/>
      </c:catAx>
      <c:valAx>
        <c:axId val="1162747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Rank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27472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a:t>Improvement in Closing Rank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'Admission 1'!$B$7:$C$7</c:f>
              <c:strCache>
                <c:ptCount val="2"/>
                <c:pt idx="0">
                  <c:v>National Level Entrance
Examination (Name of the Entrance Examination) (JEE)</c:v>
                </c:pt>
                <c:pt idx="1">
                  <c:v>Closing Rank</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'Admission 1'!$D$6:$F$6</c:f>
              <c:strCache>
                <c:ptCount val="3"/>
                <c:pt idx="0">
                  <c:v>2019-20</c:v>
                </c:pt>
                <c:pt idx="1">
                  <c:v>2020-21</c:v>
                </c:pt>
                <c:pt idx="2">
                  <c:v>2021-22</c:v>
                </c:pt>
              </c:strCache>
            </c:strRef>
          </c:cat>
          <c:val>
            <c:numRef>
              <c:f>'Admission 1'!$D$7:$F$7</c:f>
              <c:numCache>
                <c:formatCode>General</c:formatCode>
                <c:ptCount val="3"/>
                <c:pt idx="0">
                  <c:v>1163</c:v>
                </c:pt>
                <c:pt idx="1">
                  <c:v>754</c:v>
                </c:pt>
                <c:pt idx="2">
                  <c:v>1340</c:v>
                </c:pt>
              </c:numCache>
            </c:numRef>
          </c:val>
          <c:extLst>
            <c:ext xmlns:c16="http://schemas.microsoft.com/office/drawing/2014/chart" uri="{C3380CC4-5D6E-409C-BE32-E72D297353CC}">
              <c16:uniqueId val="{00000000-3DC8-4C03-9590-EACA1E2A5EDB}"/>
            </c:ext>
          </c:extLst>
        </c:ser>
        <c:dLbls>
          <c:showLegendKey val="0"/>
          <c:showVal val="1"/>
          <c:showCatName val="0"/>
          <c:showSerName val="0"/>
          <c:showPercent val="0"/>
          <c:showBubbleSize val="0"/>
        </c:dLbls>
        <c:gapWidth val="150"/>
        <c:shape val="box"/>
        <c:axId val="516555151"/>
        <c:axId val="516553903"/>
        <c:axId val="0"/>
      </c:bar3DChart>
      <c:catAx>
        <c:axId val="516555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 Year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553903"/>
        <c:crosses val="autoZero"/>
        <c:auto val="1"/>
        <c:lblAlgn val="ctr"/>
        <c:lblOffset val="100"/>
        <c:noMultiLvlLbl val="0"/>
      </c:catAx>
      <c:valAx>
        <c:axId val="5165539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Rank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555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Improvment in  ( CET) Opening Rank</a:t>
            </a:r>
            <a:endParaRPr lang="en-IN">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'CET Admission '!$B$9:$C$9</c:f>
              <c:strCache>
                <c:ptCount val="2"/>
                <c:pt idx="0">
                  <c:v>Examination/Others (Name of the Entrance Examination ( CET)</c:v>
                </c:pt>
                <c:pt idx="1">
                  <c:v>Opening Rank</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'CET Admission '!$D$8:$F$8</c:f>
              <c:strCache>
                <c:ptCount val="3"/>
                <c:pt idx="0">
                  <c:v>2019-20</c:v>
                </c:pt>
                <c:pt idx="1">
                  <c:v>2020-21</c:v>
                </c:pt>
                <c:pt idx="2">
                  <c:v>2021-22</c:v>
                </c:pt>
              </c:strCache>
            </c:strRef>
          </c:cat>
          <c:val>
            <c:numRef>
              <c:f>'CET Admission '!$D$9:$F$9</c:f>
              <c:numCache>
                <c:formatCode>General</c:formatCode>
                <c:ptCount val="3"/>
                <c:pt idx="0">
                  <c:v>221</c:v>
                </c:pt>
                <c:pt idx="1">
                  <c:v>323</c:v>
                </c:pt>
                <c:pt idx="2">
                  <c:v>602</c:v>
                </c:pt>
              </c:numCache>
            </c:numRef>
          </c:val>
          <c:extLst>
            <c:ext xmlns:c16="http://schemas.microsoft.com/office/drawing/2014/chart" uri="{C3380CC4-5D6E-409C-BE32-E72D297353CC}">
              <c16:uniqueId val="{00000000-E21D-423B-8FF6-795644F2AEBE}"/>
            </c:ext>
          </c:extLst>
        </c:ser>
        <c:dLbls>
          <c:showLegendKey val="0"/>
          <c:showVal val="1"/>
          <c:showCatName val="0"/>
          <c:showSerName val="0"/>
          <c:showPercent val="0"/>
          <c:showBubbleSize val="0"/>
        </c:dLbls>
        <c:gapWidth val="150"/>
        <c:shape val="box"/>
        <c:axId val="1169924559"/>
        <c:axId val="1169924975"/>
        <c:axId val="0"/>
      </c:bar3DChart>
      <c:catAx>
        <c:axId val="11699245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a:t>
                </a:r>
                <a:r>
                  <a:rPr lang="en-IN" baseline="0"/>
                  <a:t> Year </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9924975"/>
        <c:crosses val="autoZero"/>
        <c:auto val="1"/>
        <c:lblAlgn val="ctr"/>
        <c:lblOffset val="100"/>
        <c:noMultiLvlLbl val="0"/>
      </c:catAx>
      <c:valAx>
        <c:axId val="11699249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Rank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9924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Improvment in  ( CET) Closing Rank</a:t>
            </a:r>
            <a:endParaRPr lang="en-IN">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'CET Admission '!$B$14:$C$14</c:f>
              <c:strCache>
                <c:ptCount val="2"/>
                <c:pt idx="0">
                  <c:v>Examination/Others (Name of the Entrance Examination ( CET)</c:v>
                </c:pt>
                <c:pt idx="1">
                  <c:v>Closing Rank</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'CET Admission '!$D$13:$F$13</c:f>
              <c:strCache>
                <c:ptCount val="3"/>
                <c:pt idx="0">
                  <c:v>2019-20</c:v>
                </c:pt>
                <c:pt idx="1">
                  <c:v>2020-21</c:v>
                </c:pt>
                <c:pt idx="2">
                  <c:v>2021-22</c:v>
                </c:pt>
              </c:strCache>
            </c:strRef>
          </c:cat>
          <c:val>
            <c:numRef>
              <c:f>'CET Admission '!$D$14:$F$14</c:f>
              <c:numCache>
                <c:formatCode>General</c:formatCode>
                <c:ptCount val="3"/>
                <c:pt idx="0">
                  <c:v>47175</c:v>
                </c:pt>
                <c:pt idx="1">
                  <c:v>35737</c:v>
                </c:pt>
                <c:pt idx="2">
                  <c:v>40393</c:v>
                </c:pt>
              </c:numCache>
            </c:numRef>
          </c:val>
          <c:extLst>
            <c:ext xmlns:c16="http://schemas.microsoft.com/office/drawing/2014/chart" uri="{C3380CC4-5D6E-409C-BE32-E72D297353CC}">
              <c16:uniqueId val="{00000000-9520-45BF-B83A-941A9153A266}"/>
            </c:ext>
          </c:extLst>
        </c:ser>
        <c:dLbls>
          <c:showLegendKey val="0"/>
          <c:showVal val="1"/>
          <c:showCatName val="0"/>
          <c:showSerName val="0"/>
          <c:showPercent val="0"/>
          <c:showBubbleSize val="0"/>
        </c:dLbls>
        <c:gapWidth val="150"/>
        <c:shape val="box"/>
        <c:axId val="286206831"/>
        <c:axId val="286204335"/>
        <c:axId val="0"/>
      </c:bar3DChart>
      <c:catAx>
        <c:axId val="2862068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 Year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6204335"/>
        <c:crosses val="autoZero"/>
        <c:auto val="1"/>
        <c:lblAlgn val="ctr"/>
        <c:lblOffset val="100"/>
        <c:noMultiLvlLbl val="0"/>
      </c:catAx>
      <c:valAx>
        <c:axId val="2862043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Rank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6206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Quality of  Admit</a:t>
            </a:r>
            <a:r>
              <a:rPr lang="en-IN" baseline="0"/>
              <a:t>ted  Students </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Sheet2!$D$3:$F$3</c:f>
              <c:strCache>
                <c:ptCount val="3"/>
                <c:pt idx="0">
                  <c:v>2019-20</c:v>
                </c:pt>
                <c:pt idx="1">
                  <c:v>2020-21</c:v>
                </c:pt>
                <c:pt idx="2">
                  <c:v>2021-22</c:v>
                </c:pt>
              </c:strCache>
            </c:strRef>
          </c:cat>
          <c:val>
            <c:numRef>
              <c:f>Sheet2!$D$4:$F$4</c:f>
              <c:numCache>
                <c:formatCode>General</c:formatCode>
                <c:ptCount val="3"/>
                <c:pt idx="0">
                  <c:v>99.046549999999996</c:v>
                </c:pt>
                <c:pt idx="1">
                  <c:v>99.438800000000001</c:v>
                </c:pt>
                <c:pt idx="2">
                  <c:v>99.185931199999999</c:v>
                </c:pt>
              </c:numCache>
            </c:numRef>
          </c:val>
          <c:extLst>
            <c:ext xmlns:c16="http://schemas.microsoft.com/office/drawing/2014/chart" uri="{C3380CC4-5D6E-409C-BE32-E72D297353CC}">
              <c16:uniqueId val="{00000000-CF48-4223-9325-6B5DCBF2F875}"/>
            </c:ext>
          </c:extLst>
        </c:ser>
        <c:dLbls>
          <c:showLegendKey val="0"/>
          <c:showVal val="0"/>
          <c:showCatName val="0"/>
          <c:showSerName val="0"/>
          <c:showPercent val="0"/>
          <c:showBubbleSize val="0"/>
        </c:dLbls>
        <c:gapWidth val="219"/>
        <c:overlap val="-27"/>
        <c:axId val="1757157359"/>
        <c:axId val="1757158191"/>
      </c:barChart>
      <c:catAx>
        <c:axId val="17571573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Academic</a:t>
                </a:r>
                <a:r>
                  <a:rPr lang="en-IN" baseline="0"/>
                  <a:t> Year </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7158191"/>
        <c:crosses val="autoZero"/>
        <c:auto val="1"/>
        <c:lblAlgn val="ctr"/>
        <c:lblOffset val="100"/>
        <c:noMultiLvlLbl val="0"/>
      </c:catAx>
      <c:valAx>
        <c:axId val="1757158191"/>
        <c:scaling>
          <c:orientation val="minMax"/>
          <c:min val="98.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Merit Marks in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715735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IN"/>
            </a:pPr>
            <a:r>
              <a:rPr lang="en-US" sz="1200"/>
              <a:t>Theory Assessment</a:t>
            </a:r>
          </a:p>
        </c:rich>
      </c:tx>
      <c:layout>
        <c:manualLayout>
          <c:xMode val="edge"/>
          <c:yMode val="edge"/>
          <c:x val="0.14848200312989276"/>
          <c:y val="2.9850746268656792E-2"/>
        </c:manualLayout>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overlay val="0"/>
      <c:txPr>
        <a:bodyPr/>
        <a:lstStyle/>
        <a:p>
          <a:pPr>
            <a:defRPr lang="en-IN" sz="1400"/>
          </a:pPr>
          <a:endParaRPr lang="en-US"/>
        </a:p>
      </c:txPr>
    </c:legend>
    <c:plotVisOnly val="1"/>
    <c:dispBlanksAs val="zero"/>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4203849518811"/>
          <c:y val="0.19486111111111112"/>
          <c:w val="0.89655796150481193"/>
          <c:h val="0.72088764946048411"/>
        </c:manualLayout>
      </c:layout>
      <c:barChart>
        <c:barDir val="col"/>
        <c:grouping val="clustered"/>
        <c:varyColors val="0"/>
        <c:ser>
          <c:idx val="0"/>
          <c:order val="0"/>
          <c:tx>
            <c:strRef>
              <c:f>Sheet1!$L$10</c:f>
              <c:strCache>
                <c:ptCount val="1"/>
                <c:pt idx="0">
                  <c:v>Number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Sheet1!$K$11:$K$13</c:f>
              <c:strCache>
                <c:ptCount val="3"/>
                <c:pt idx="0">
                  <c:v>LYG(2020-21</c:v>
                </c:pt>
                <c:pt idx="1">
                  <c:v>LYG(2019-20)m1</c:v>
                </c:pt>
                <c:pt idx="2">
                  <c:v>LYG(2018-19)m2</c:v>
                </c:pt>
              </c:strCache>
            </c:strRef>
          </c:cat>
          <c:val>
            <c:numRef>
              <c:f>Sheet1!$L$11:$L$13</c:f>
              <c:numCache>
                <c:formatCode>General</c:formatCode>
                <c:ptCount val="3"/>
                <c:pt idx="0">
                  <c:v>0.68</c:v>
                </c:pt>
                <c:pt idx="1">
                  <c:v>0.63</c:v>
                </c:pt>
                <c:pt idx="2">
                  <c:v>0.42</c:v>
                </c:pt>
              </c:numCache>
            </c:numRef>
          </c:val>
          <c:extLst>
            <c:ext xmlns:c16="http://schemas.microsoft.com/office/drawing/2014/chart" uri="{C3380CC4-5D6E-409C-BE32-E72D297353CC}">
              <c16:uniqueId val="{00000000-CFD3-45E6-9652-6422C285BF66}"/>
            </c:ext>
          </c:extLst>
        </c:ser>
        <c:dLbls>
          <c:dLblPos val="outEnd"/>
          <c:showLegendKey val="0"/>
          <c:showVal val="1"/>
          <c:showCatName val="0"/>
          <c:showSerName val="0"/>
          <c:showPercent val="0"/>
          <c:showBubbleSize val="0"/>
        </c:dLbls>
        <c:gapWidth val="219"/>
        <c:overlap val="-27"/>
        <c:axId val="245054016"/>
        <c:axId val="245051936"/>
      </c:barChart>
      <c:catAx>
        <c:axId val="24505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45051936"/>
        <c:crosses val="autoZero"/>
        <c:auto val="1"/>
        <c:lblAlgn val="ctr"/>
        <c:lblOffset val="100"/>
        <c:noMultiLvlLbl val="0"/>
      </c:catAx>
      <c:valAx>
        <c:axId val="245051936"/>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a:t> Success Index </a:t>
                </a:r>
              </a:p>
            </c:rich>
          </c:tx>
          <c:layout>
            <c:manualLayout>
              <c:xMode val="edge"/>
              <c:yMode val="edge"/>
              <c:x val="0"/>
              <c:y val="0.38015304357051838"/>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4505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Sheet1!$G$55:$G$57</c:f>
              <c:strCache>
                <c:ptCount val="3"/>
                <c:pt idx="0">
                  <c:v>LYG(2020-21)</c:v>
                </c:pt>
                <c:pt idx="1">
                  <c:v>LYG(2019-20)m1</c:v>
                </c:pt>
                <c:pt idx="2">
                  <c:v>LYG(2018-19)m2</c:v>
                </c:pt>
              </c:strCache>
            </c:strRef>
          </c:cat>
          <c:val>
            <c:numRef>
              <c:f>Sheet1!$H$55:$H$57</c:f>
              <c:numCache>
                <c:formatCode>General</c:formatCode>
                <c:ptCount val="3"/>
                <c:pt idx="0">
                  <c:v>0.94</c:v>
                </c:pt>
                <c:pt idx="1">
                  <c:v>0.94</c:v>
                </c:pt>
                <c:pt idx="2">
                  <c:v>0.92</c:v>
                </c:pt>
              </c:numCache>
            </c:numRef>
          </c:val>
          <c:extLst>
            <c:ext xmlns:c16="http://schemas.microsoft.com/office/drawing/2014/chart" uri="{C3380CC4-5D6E-409C-BE32-E72D297353CC}">
              <c16:uniqueId val="{00000000-5E47-4015-BE5C-1D9866AA2DF8}"/>
            </c:ext>
          </c:extLst>
        </c:ser>
        <c:dLbls>
          <c:dLblPos val="outEnd"/>
          <c:showLegendKey val="0"/>
          <c:showVal val="1"/>
          <c:showCatName val="0"/>
          <c:showSerName val="0"/>
          <c:showPercent val="0"/>
          <c:showBubbleSize val="0"/>
        </c:dLbls>
        <c:gapWidth val="219"/>
        <c:overlap val="-27"/>
        <c:axId val="460779936"/>
        <c:axId val="460775776"/>
      </c:barChart>
      <c:catAx>
        <c:axId val="46077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0775776"/>
        <c:crosses val="autoZero"/>
        <c:auto val="1"/>
        <c:lblAlgn val="ctr"/>
        <c:lblOffset val="100"/>
        <c:noMultiLvlLbl val="0"/>
      </c:catAx>
      <c:valAx>
        <c:axId val="4607757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sz="1200" b="1">
                    <a:solidFill>
                      <a:sysClr val="windowText" lastClr="000000"/>
                    </a:solidFill>
                  </a:rPr>
                  <a:t>Success Index </a:t>
                </a:r>
              </a:p>
            </c:rich>
          </c:tx>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60779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IN" b="1">
                <a:solidFill>
                  <a:sysClr val="windowText" lastClr="000000"/>
                </a:solidFill>
              </a:rPr>
              <a:t>Second Year</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2495173197047132"/>
          <c:y val="0.16326564633100882"/>
          <c:w val="0.85914821124361163"/>
          <c:h val="0.72218476349037508"/>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Sheet1!$G$78:$G$80</c:f>
              <c:strCache>
                <c:ptCount val="3"/>
                <c:pt idx="0">
                  <c:v>CAYm1(2019-2020)</c:v>
                </c:pt>
                <c:pt idx="1">
                  <c:v>CAYm2(2018-2019)</c:v>
                </c:pt>
                <c:pt idx="2">
                  <c:v>CAYm3(2017-2018) </c:v>
                </c:pt>
              </c:strCache>
            </c:strRef>
          </c:cat>
          <c:val>
            <c:numRef>
              <c:f>Sheet1!$H$78:$H$80</c:f>
              <c:numCache>
                <c:formatCode>General</c:formatCode>
                <c:ptCount val="3"/>
                <c:pt idx="0">
                  <c:v>8.68</c:v>
                </c:pt>
                <c:pt idx="1">
                  <c:v>7.91</c:v>
                </c:pt>
                <c:pt idx="2">
                  <c:v>8.44</c:v>
                </c:pt>
              </c:numCache>
            </c:numRef>
          </c:val>
          <c:extLst>
            <c:ext xmlns:c16="http://schemas.microsoft.com/office/drawing/2014/chart" uri="{C3380CC4-5D6E-409C-BE32-E72D297353CC}">
              <c16:uniqueId val="{00000000-527F-45D6-8F7D-A25E70A266B0}"/>
            </c:ext>
          </c:extLst>
        </c:ser>
        <c:dLbls>
          <c:dLblPos val="outEnd"/>
          <c:showLegendKey val="0"/>
          <c:showVal val="1"/>
          <c:showCatName val="0"/>
          <c:showSerName val="0"/>
          <c:showPercent val="0"/>
          <c:showBubbleSize val="0"/>
        </c:dLbls>
        <c:gapWidth val="219"/>
        <c:overlap val="-27"/>
        <c:axId val="808092272"/>
        <c:axId val="808095184"/>
      </c:barChart>
      <c:catAx>
        <c:axId val="80809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808095184"/>
        <c:crosses val="autoZero"/>
        <c:auto val="1"/>
        <c:lblAlgn val="ctr"/>
        <c:lblOffset val="100"/>
        <c:noMultiLvlLbl val="0"/>
      </c:catAx>
      <c:valAx>
        <c:axId val="808095184"/>
        <c:scaling>
          <c:orientation val="minMax"/>
          <c:max val="10"/>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IN" sz="1200">
                    <a:solidFill>
                      <a:sysClr val="windowText" lastClr="000000"/>
                    </a:solidFill>
                  </a:rPr>
                  <a:t>Academic Performance Index</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808092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Placement % Prior to the Accreditation Visit (2013-2016)</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Total No. of Final Year Students(N)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Sheet1!$C$2:$E$2</c:f>
              <c:strCache>
                <c:ptCount val="3"/>
                <c:pt idx="0">
                  <c:v>(2013-2014)</c:v>
                </c:pt>
                <c:pt idx="1">
                  <c:v>(2014-2015)</c:v>
                </c:pt>
                <c:pt idx="2">
                  <c:v>(2015-2016)</c:v>
                </c:pt>
              </c:strCache>
            </c:strRef>
          </c:cat>
          <c:val>
            <c:numRef>
              <c:f>Sheet1!$C$3:$E$3</c:f>
              <c:numCache>
                <c:formatCode>General</c:formatCode>
                <c:ptCount val="3"/>
                <c:pt idx="0">
                  <c:v>183</c:v>
                </c:pt>
                <c:pt idx="1">
                  <c:v>183</c:v>
                </c:pt>
                <c:pt idx="2">
                  <c:v>174</c:v>
                </c:pt>
              </c:numCache>
            </c:numRef>
          </c:val>
          <c:extLst>
            <c:ext xmlns:c16="http://schemas.microsoft.com/office/drawing/2014/chart" uri="{C3380CC4-5D6E-409C-BE32-E72D297353CC}">
              <c16:uniqueId val="{00000000-0E4B-42FB-8E2D-A6D11990DB0B}"/>
            </c:ext>
          </c:extLst>
        </c:ser>
        <c:ser>
          <c:idx val="1"/>
          <c:order val="1"/>
          <c:tx>
            <c:strRef>
              <c:f>Sheet1!$B$4</c:f>
              <c:strCache>
                <c:ptCount val="1"/>
                <c:pt idx="0">
                  <c:v>No. of students placed in companies or Government Sector(x)</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Sheet1!$C$2:$E$2</c:f>
              <c:strCache>
                <c:ptCount val="3"/>
                <c:pt idx="0">
                  <c:v>(2013-2014)</c:v>
                </c:pt>
                <c:pt idx="1">
                  <c:v>(2014-2015)</c:v>
                </c:pt>
                <c:pt idx="2">
                  <c:v>(2015-2016)</c:v>
                </c:pt>
              </c:strCache>
            </c:strRef>
          </c:cat>
          <c:val>
            <c:numRef>
              <c:f>Sheet1!$C$4:$E$4</c:f>
              <c:numCache>
                <c:formatCode>General</c:formatCode>
                <c:ptCount val="3"/>
                <c:pt idx="0">
                  <c:v>121</c:v>
                </c:pt>
                <c:pt idx="1">
                  <c:v>125</c:v>
                </c:pt>
                <c:pt idx="2">
                  <c:v>92</c:v>
                </c:pt>
              </c:numCache>
            </c:numRef>
          </c:val>
          <c:extLst>
            <c:ext xmlns:c16="http://schemas.microsoft.com/office/drawing/2014/chart" uri="{C3380CC4-5D6E-409C-BE32-E72D297353CC}">
              <c16:uniqueId val="{00000001-0E4B-42FB-8E2D-A6D11990DB0B}"/>
            </c:ext>
          </c:extLst>
        </c:ser>
        <c:ser>
          <c:idx val="2"/>
          <c:order val="2"/>
          <c:tx>
            <c:strRef>
              <c:f>Sheet1!$B$5</c:f>
              <c:strCache>
                <c:ptCount val="1"/>
                <c:pt idx="0">
                  <c:v>Percentage Placement </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Sheet1!$C$2:$E$2</c:f>
              <c:strCache>
                <c:ptCount val="3"/>
                <c:pt idx="0">
                  <c:v>(2013-2014)</c:v>
                </c:pt>
                <c:pt idx="1">
                  <c:v>(2014-2015)</c:v>
                </c:pt>
                <c:pt idx="2">
                  <c:v>(2015-2016)</c:v>
                </c:pt>
              </c:strCache>
            </c:strRef>
          </c:cat>
          <c:val>
            <c:numRef>
              <c:f>Sheet1!$C$5:$E$5</c:f>
              <c:numCache>
                <c:formatCode>0</c:formatCode>
                <c:ptCount val="3"/>
                <c:pt idx="0">
                  <c:v>66.120218579234972</c:v>
                </c:pt>
                <c:pt idx="1">
                  <c:v>68.306010928961754</c:v>
                </c:pt>
                <c:pt idx="2">
                  <c:v>52.873563218390807</c:v>
                </c:pt>
              </c:numCache>
            </c:numRef>
          </c:val>
          <c:extLst>
            <c:ext xmlns:c16="http://schemas.microsoft.com/office/drawing/2014/chart" uri="{C3380CC4-5D6E-409C-BE32-E72D297353CC}">
              <c16:uniqueId val="{00000002-0E4B-42FB-8E2D-A6D11990DB0B}"/>
            </c:ext>
          </c:extLst>
        </c:ser>
        <c:dLbls>
          <c:dLblPos val="outEnd"/>
          <c:showLegendKey val="0"/>
          <c:showVal val="1"/>
          <c:showCatName val="0"/>
          <c:showSerName val="0"/>
          <c:showPercent val="0"/>
          <c:showBubbleSize val="0"/>
        </c:dLbls>
        <c:gapWidth val="219"/>
        <c:overlap val="-27"/>
        <c:axId val="1389931519"/>
        <c:axId val="1389936927"/>
      </c:barChart>
      <c:catAx>
        <c:axId val="1389931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9936927"/>
        <c:crosses val="autoZero"/>
        <c:auto val="1"/>
        <c:lblAlgn val="ctr"/>
        <c:lblOffset val="100"/>
        <c:noMultiLvlLbl val="0"/>
      </c:catAx>
      <c:valAx>
        <c:axId val="1389936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9931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19050" cap="flat" cmpd="sng" algn="ctr">
      <a:solidFill>
        <a:schemeClr val="tx1"/>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000" dirty="0"/>
              <a:t>PO-PSO</a:t>
            </a:r>
            <a:r>
              <a:rPr lang="en-IN" sz="2000" baseline="0" dirty="0"/>
              <a:t> Attainment </a:t>
            </a:r>
            <a:endParaRPr lang="en-IN"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'PO Attainment '!$D$1</c:f>
              <c:strCache>
                <c:ptCount val="1"/>
                <c:pt idx="0">
                  <c:v>2020-21 </c:v>
                </c:pt>
              </c:strCache>
            </c:strRef>
          </c:tx>
          <c:spPr>
            <a:solidFill>
              <a:schemeClr val="accent1"/>
            </a:solidFill>
            <a:ln>
              <a:noFill/>
            </a:ln>
            <a:effectLst/>
            <a:sp3d/>
          </c:spPr>
          <c:invertIfNegative val="0"/>
          <c:cat>
            <c:strRef>
              <c:f>'PO Attainment '!$C$2:$C$17</c:f>
              <c:strCache>
                <c:ptCount val="16"/>
                <c:pt idx="0">
                  <c:v>PO1</c:v>
                </c:pt>
                <c:pt idx="1">
                  <c:v>PO2</c:v>
                </c:pt>
                <c:pt idx="2">
                  <c:v>PO3</c:v>
                </c:pt>
                <c:pt idx="3">
                  <c:v>PO4</c:v>
                </c:pt>
                <c:pt idx="4">
                  <c:v>PO5</c:v>
                </c:pt>
                <c:pt idx="5">
                  <c:v>PO6</c:v>
                </c:pt>
                <c:pt idx="6">
                  <c:v>PO7</c:v>
                </c:pt>
                <c:pt idx="7">
                  <c:v>PO8</c:v>
                </c:pt>
                <c:pt idx="8">
                  <c:v>PO9</c:v>
                </c:pt>
                <c:pt idx="9">
                  <c:v>PO10</c:v>
                </c:pt>
                <c:pt idx="10">
                  <c:v>PO11</c:v>
                </c:pt>
                <c:pt idx="11">
                  <c:v>PO12</c:v>
                </c:pt>
                <c:pt idx="12">
                  <c:v>PSO1</c:v>
                </c:pt>
                <c:pt idx="13">
                  <c:v>PSO2</c:v>
                </c:pt>
                <c:pt idx="14">
                  <c:v>PSO3</c:v>
                </c:pt>
                <c:pt idx="15">
                  <c:v>PSO4</c:v>
                </c:pt>
              </c:strCache>
            </c:strRef>
          </c:cat>
          <c:val>
            <c:numRef>
              <c:f>'PO Attainment '!$D$2:$D$17</c:f>
              <c:numCache>
                <c:formatCode>General</c:formatCode>
                <c:ptCount val="16"/>
                <c:pt idx="0">
                  <c:v>97.41</c:v>
                </c:pt>
                <c:pt idx="1">
                  <c:v>97.16</c:v>
                </c:pt>
                <c:pt idx="2">
                  <c:v>93.38</c:v>
                </c:pt>
                <c:pt idx="3">
                  <c:v>97.11</c:v>
                </c:pt>
                <c:pt idx="4">
                  <c:v>92.88</c:v>
                </c:pt>
                <c:pt idx="5">
                  <c:v>88.72</c:v>
                </c:pt>
                <c:pt idx="6">
                  <c:v>83.97</c:v>
                </c:pt>
                <c:pt idx="7">
                  <c:v>88.44</c:v>
                </c:pt>
                <c:pt idx="8">
                  <c:v>85.9</c:v>
                </c:pt>
                <c:pt idx="9">
                  <c:v>98.69</c:v>
                </c:pt>
                <c:pt idx="10">
                  <c:v>95.07</c:v>
                </c:pt>
                <c:pt idx="11">
                  <c:v>92.23</c:v>
                </c:pt>
                <c:pt idx="12">
                  <c:v>93.17</c:v>
                </c:pt>
                <c:pt idx="13">
                  <c:v>91.61</c:v>
                </c:pt>
                <c:pt idx="14">
                  <c:v>92.62</c:v>
                </c:pt>
                <c:pt idx="15">
                  <c:v>91.25</c:v>
                </c:pt>
              </c:numCache>
            </c:numRef>
          </c:val>
          <c:extLst>
            <c:ext xmlns:c16="http://schemas.microsoft.com/office/drawing/2014/chart" uri="{C3380CC4-5D6E-409C-BE32-E72D297353CC}">
              <c16:uniqueId val="{00000000-ABF9-411B-98B8-F5D1CCAA96C0}"/>
            </c:ext>
          </c:extLst>
        </c:ser>
        <c:ser>
          <c:idx val="1"/>
          <c:order val="1"/>
          <c:tx>
            <c:strRef>
              <c:f>'PO Attainment '!$E$1</c:f>
              <c:strCache>
                <c:ptCount val="1"/>
                <c:pt idx="0">
                  <c:v>2016-17</c:v>
                </c:pt>
              </c:strCache>
            </c:strRef>
          </c:tx>
          <c:spPr>
            <a:solidFill>
              <a:schemeClr val="accent2"/>
            </a:solidFill>
            <a:ln>
              <a:noFill/>
            </a:ln>
            <a:effectLst/>
            <a:sp3d/>
          </c:spPr>
          <c:invertIfNegative val="0"/>
          <c:cat>
            <c:strRef>
              <c:f>'PO Attainment '!$C$2:$C$17</c:f>
              <c:strCache>
                <c:ptCount val="16"/>
                <c:pt idx="0">
                  <c:v>PO1</c:v>
                </c:pt>
                <c:pt idx="1">
                  <c:v>PO2</c:v>
                </c:pt>
                <c:pt idx="2">
                  <c:v>PO3</c:v>
                </c:pt>
                <c:pt idx="3">
                  <c:v>PO4</c:v>
                </c:pt>
                <c:pt idx="4">
                  <c:v>PO5</c:v>
                </c:pt>
                <c:pt idx="5">
                  <c:v>PO6</c:v>
                </c:pt>
                <c:pt idx="6">
                  <c:v>PO7</c:v>
                </c:pt>
                <c:pt idx="7">
                  <c:v>PO8</c:v>
                </c:pt>
                <c:pt idx="8">
                  <c:v>PO9</c:v>
                </c:pt>
                <c:pt idx="9">
                  <c:v>PO10</c:v>
                </c:pt>
                <c:pt idx="10">
                  <c:v>PO11</c:v>
                </c:pt>
                <c:pt idx="11">
                  <c:v>PO12</c:v>
                </c:pt>
                <c:pt idx="12">
                  <c:v>PSO1</c:v>
                </c:pt>
                <c:pt idx="13">
                  <c:v>PSO2</c:v>
                </c:pt>
                <c:pt idx="14">
                  <c:v>PSO3</c:v>
                </c:pt>
                <c:pt idx="15">
                  <c:v>PSO4</c:v>
                </c:pt>
              </c:strCache>
            </c:strRef>
          </c:cat>
          <c:val>
            <c:numRef>
              <c:f>'PO Attainment '!$E$2:$E$17</c:f>
              <c:numCache>
                <c:formatCode>General</c:formatCode>
                <c:ptCount val="16"/>
                <c:pt idx="0">
                  <c:v>93.4</c:v>
                </c:pt>
                <c:pt idx="1">
                  <c:v>85.96</c:v>
                </c:pt>
                <c:pt idx="2">
                  <c:v>83.55</c:v>
                </c:pt>
                <c:pt idx="3">
                  <c:v>86.72</c:v>
                </c:pt>
                <c:pt idx="4">
                  <c:v>79.28</c:v>
                </c:pt>
                <c:pt idx="5">
                  <c:v>90.3</c:v>
                </c:pt>
                <c:pt idx="6">
                  <c:v>88.91</c:v>
                </c:pt>
                <c:pt idx="7">
                  <c:v>90.46</c:v>
                </c:pt>
                <c:pt idx="8">
                  <c:v>89.11</c:v>
                </c:pt>
                <c:pt idx="9">
                  <c:v>86.78</c:v>
                </c:pt>
                <c:pt idx="10">
                  <c:v>86.1</c:v>
                </c:pt>
                <c:pt idx="11">
                  <c:v>84.83</c:v>
                </c:pt>
                <c:pt idx="12">
                  <c:v>71.31</c:v>
                </c:pt>
                <c:pt idx="13">
                  <c:v>87.04</c:v>
                </c:pt>
                <c:pt idx="14">
                  <c:v>77.34</c:v>
                </c:pt>
                <c:pt idx="15">
                  <c:v>76.78</c:v>
                </c:pt>
              </c:numCache>
            </c:numRef>
          </c:val>
          <c:extLst>
            <c:ext xmlns:c16="http://schemas.microsoft.com/office/drawing/2014/chart" uri="{C3380CC4-5D6E-409C-BE32-E72D297353CC}">
              <c16:uniqueId val="{00000001-ABF9-411B-98B8-F5D1CCAA96C0}"/>
            </c:ext>
          </c:extLst>
        </c:ser>
        <c:dLbls>
          <c:showLegendKey val="0"/>
          <c:showVal val="0"/>
          <c:showCatName val="0"/>
          <c:showSerName val="0"/>
          <c:showPercent val="0"/>
          <c:showBubbleSize val="0"/>
        </c:dLbls>
        <c:gapWidth val="150"/>
        <c:shape val="box"/>
        <c:axId val="1103252767"/>
        <c:axId val="1103239455"/>
        <c:axId val="1160187903"/>
      </c:bar3DChart>
      <c:catAx>
        <c:axId val="11032527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a:t>
                </a:r>
                <a:r>
                  <a:rPr lang="en-IN" baseline="0"/>
                  <a:t> and PSO </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3239455"/>
        <c:crosses val="autoZero"/>
        <c:auto val="1"/>
        <c:lblAlgn val="ctr"/>
        <c:lblOffset val="100"/>
        <c:noMultiLvlLbl val="0"/>
      </c:catAx>
      <c:valAx>
        <c:axId val="11032394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Attainment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3252767"/>
        <c:crosses val="autoZero"/>
        <c:crossBetween val="between"/>
      </c:valAx>
      <c:serAx>
        <c:axId val="1160187903"/>
        <c:scaling>
          <c:orientation val="minMax"/>
        </c:scaling>
        <c:delete val="1"/>
        <c:axPos val="b"/>
        <c:majorTickMark val="none"/>
        <c:minorTickMark val="none"/>
        <c:tickLblPos val="nextTo"/>
        <c:crossAx val="1103239455"/>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IN"/>
            </a:pPr>
            <a:r>
              <a:rPr lang="en-US" sz="1200" dirty="0"/>
              <a:t>Lab Assessment</a:t>
            </a:r>
          </a:p>
        </c:rich>
      </c:tx>
      <c:layout>
        <c:manualLayout>
          <c:xMode val="edge"/>
          <c:yMode val="edge"/>
          <c:x val="0.20204636920384952"/>
          <c:y val="7.3170731707317069E-2"/>
        </c:manualLayout>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layout>
        <c:manualLayout>
          <c:xMode val="edge"/>
          <c:yMode val="edge"/>
          <c:x val="0.63893700787401575"/>
          <c:y val="0.20929421932014597"/>
          <c:w val="0.36106299212598497"/>
          <c:h val="0.67754945265988487"/>
        </c:manualLayout>
      </c:layout>
      <c:overlay val="0"/>
      <c:txPr>
        <a:bodyPr/>
        <a:lstStyle/>
        <a:p>
          <a:pPr>
            <a:defRPr lang="en-IN" sz="1600"/>
          </a:pPr>
          <a:endParaRPr lang="en-US"/>
        </a:p>
      </c:txPr>
    </c:legend>
    <c:plotVisOnly val="1"/>
    <c:dispBlanksAs val="zero"/>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IN"/>
              <a:t>AssessMENT COMPONENTS</a:t>
            </a: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158-4D0C-92F4-57DF5ABF613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158-4D0C-92F4-57DF5ABF6131}"/>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158-4D0C-92F4-57DF5ABF613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2158-4D0C-92F4-57DF5ABF6131}"/>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2158-4D0C-92F4-57DF5ABF6131}"/>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2158-4D0C-92F4-57DF5ABF6131}"/>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2158-4D0C-92F4-57DF5ABF6131}"/>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2158-4D0C-92F4-57DF5ABF6131}"/>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Sheet1!$E$4:$E$11</c:f>
              <c:strCache>
                <c:ptCount val="8"/>
                <c:pt idx="0">
                  <c:v>ESE</c:v>
                </c:pt>
                <c:pt idx="1">
                  <c:v>MSE</c:v>
                </c:pt>
                <c:pt idx="2">
                  <c:v>HA</c:v>
                </c:pt>
                <c:pt idx="3">
                  <c:v>GD</c:v>
                </c:pt>
                <c:pt idx="4">
                  <c:v>PPT</c:v>
                </c:pt>
                <c:pt idx="5">
                  <c:v>CP</c:v>
                </c:pt>
                <c:pt idx="6">
                  <c:v>LAB</c:v>
                </c:pt>
                <c:pt idx="7">
                  <c:v>CVV</c:v>
                </c:pt>
              </c:strCache>
            </c:strRef>
          </c:cat>
          <c:val>
            <c:numRef>
              <c:f>Sheet1!$F$4:$F$11</c:f>
              <c:numCache>
                <c:formatCode>General</c:formatCode>
                <c:ptCount val="8"/>
                <c:pt idx="0">
                  <c:v>10</c:v>
                </c:pt>
                <c:pt idx="1">
                  <c:v>10</c:v>
                </c:pt>
                <c:pt idx="2">
                  <c:v>10</c:v>
                </c:pt>
                <c:pt idx="3">
                  <c:v>15</c:v>
                </c:pt>
                <c:pt idx="4">
                  <c:v>15</c:v>
                </c:pt>
                <c:pt idx="5">
                  <c:v>10</c:v>
                </c:pt>
                <c:pt idx="6">
                  <c:v>10</c:v>
                </c:pt>
                <c:pt idx="7">
                  <c:v>20</c:v>
                </c:pt>
              </c:numCache>
            </c:numRef>
          </c:val>
          <c:extLst>
            <c:ext xmlns:c16="http://schemas.microsoft.com/office/drawing/2014/chart" uri="{C3380CC4-5D6E-409C-BE32-E72D297353CC}">
              <c16:uniqueId val="{00000010-2158-4D0C-92F4-57DF5ABF6131}"/>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IN"/>
            </a:pPr>
            <a:r>
              <a:rPr lang="en-US" sz="1200"/>
              <a:t>Theory Assessment</a:t>
            </a:r>
          </a:p>
        </c:rich>
      </c:tx>
      <c:layout>
        <c:manualLayout>
          <c:xMode val="edge"/>
          <c:yMode val="edge"/>
          <c:x val="0.14848200312989276"/>
          <c:y val="2.9850746268656792E-2"/>
        </c:manualLayout>
      </c:layout>
      <c:overlay val="0"/>
    </c:title>
    <c:autoTitleDeleted val="0"/>
    <c:plotArea>
      <c:layout/>
      <c:pieChart>
        <c:varyColors val="1"/>
        <c:dLbls>
          <c:showLegendKey val="0"/>
          <c:showVal val="0"/>
          <c:showCatName val="0"/>
          <c:showSerName val="0"/>
          <c:showPercent val="0"/>
          <c:showBubbleSize val="0"/>
          <c:showLeaderLines val="0"/>
        </c:dLbls>
        <c:firstSliceAng val="0"/>
      </c:pieChart>
    </c:plotArea>
    <c:legend>
      <c:legendPos val="r"/>
      <c:overlay val="0"/>
      <c:txPr>
        <a:bodyPr/>
        <a:lstStyle/>
        <a:p>
          <a:pPr>
            <a:defRPr lang="en-IN" sz="1400"/>
          </a:pPr>
          <a:endParaRPr lang="en-US"/>
        </a:p>
      </c:txPr>
    </c:legend>
    <c:plotVisOnly val="1"/>
    <c:dispBlanksAs val="zero"/>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Quality Publications/patents based on students projects</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4"/>
            </a:solidFill>
            <a:ln>
              <a:noFill/>
            </a:ln>
            <a:effectLst/>
          </c:spPr>
          <c:invertIfNegative val="0"/>
          <c:cat>
            <c:strRef>
              <c:f>Sheet1!$D$3:$D$5</c:f>
              <c:strCache>
                <c:ptCount val="3"/>
                <c:pt idx="0">
                  <c:v>2018-20</c:v>
                </c:pt>
                <c:pt idx="1">
                  <c:v>2021</c:v>
                </c:pt>
                <c:pt idx="2">
                  <c:v>2022</c:v>
                </c:pt>
              </c:strCache>
            </c:strRef>
          </c:cat>
          <c:val>
            <c:numRef>
              <c:f>Sheet1!$E$3:$E$5</c:f>
              <c:numCache>
                <c:formatCode>General</c:formatCode>
                <c:ptCount val="3"/>
                <c:pt idx="0">
                  <c:v>2</c:v>
                </c:pt>
                <c:pt idx="1">
                  <c:v>5</c:v>
                </c:pt>
                <c:pt idx="2">
                  <c:v>10</c:v>
                </c:pt>
              </c:numCache>
            </c:numRef>
          </c:val>
          <c:extLst>
            <c:ext xmlns:c16="http://schemas.microsoft.com/office/drawing/2014/chart" uri="{C3380CC4-5D6E-409C-BE32-E72D297353CC}">
              <c16:uniqueId val="{00000000-541D-495D-A044-4DBAC0AEC75D}"/>
            </c:ext>
          </c:extLst>
        </c:ser>
        <c:dLbls>
          <c:showLegendKey val="0"/>
          <c:showVal val="0"/>
          <c:showCatName val="0"/>
          <c:showSerName val="0"/>
          <c:showPercent val="0"/>
          <c:showBubbleSize val="0"/>
        </c:dLbls>
        <c:gapWidth val="219"/>
        <c:overlap val="-27"/>
        <c:axId val="661010752"/>
        <c:axId val="661011584"/>
      </c:barChart>
      <c:catAx>
        <c:axId val="6610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1011584"/>
        <c:crosses val="autoZero"/>
        <c:auto val="1"/>
        <c:lblAlgn val="ctr"/>
        <c:lblOffset val="100"/>
        <c:noMultiLvlLbl val="0"/>
      </c:catAx>
      <c:valAx>
        <c:axId val="661011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1010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t>Number of intern Students  </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0555555555555555E-2"/>
          <c:y val="0.14409473945468082"/>
          <c:w val="0.93888888888888888"/>
          <c:h val="0.76296935386651854"/>
        </c:manualLayout>
      </c:layout>
      <c:barChart>
        <c:barDir val="col"/>
        <c:grouping val="clustered"/>
        <c:varyColors val="0"/>
        <c:ser>
          <c:idx val="0"/>
          <c:order val="0"/>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Sheet1!$D$14:$D$17</c:f>
              <c:strCache>
                <c:ptCount val="4"/>
                <c:pt idx="0">
                  <c:v>2018-19</c:v>
                </c:pt>
                <c:pt idx="1">
                  <c:v>2019-20</c:v>
                </c:pt>
                <c:pt idx="2">
                  <c:v>2020-21</c:v>
                </c:pt>
                <c:pt idx="3">
                  <c:v>2021-22</c:v>
                </c:pt>
              </c:strCache>
            </c:strRef>
          </c:cat>
          <c:val>
            <c:numRef>
              <c:f>Sheet1!$E$14:$E$17</c:f>
              <c:numCache>
                <c:formatCode>General</c:formatCode>
                <c:ptCount val="4"/>
                <c:pt idx="0">
                  <c:v>156</c:v>
                </c:pt>
                <c:pt idx="1">
                  <c:v>188</c:v>
                </c:pt>
                <c:pt idx="2">
                  <c:v>157</c:v>
                </c:pt>
                <c:pt idx="3">
                  <c:v>298</c:v>
                </c:pt>
              </c:numCache>
            </c:numRef>
          </c:val>
          <c:extLst>
            <c:ext xmlns:c16="http://schemas.microsoft.com/office/drawing/2014/chart" uri="{C3380CC4-5D6E-409C-BE32-E72D297353CC}">
              <c16:uniqueId val="{00000000-B5DA-47D6-AD7D-4916ABBB628F}"/>
            </c:ext>
          </c:extLst>
        </c:ser>
        <c:dLbls>
          <c:dLblPos val="outEnd"/>
          <c:showLegendKey val="0"/>
          <c:showVal val="1"/>
          <c:showCatName val="0"/>
          <c:showSerName val="0"/>
          <c:showPercent val="0"/>
          <c:showBubbleSize val="0"/>
        </c:dLbls>
        <c:gapWidth val="444"/>
        <c:overlap val="-90"/>
        <c:axId val="720429184"/>
        <c:axId val="720430848"/>
      </c:barChart>
      <c:catAx>
        <c:axId val="720429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20430848"/>
        <c:crosses val="autoZero"/>
        <c:auto val="1"/>
        <c:lblAlgn val="ctr"/>
        <c:lblOffset val="100"/>
        <c:noMultiLvlLbl val="0"/>
      </c:catAx>
      <c:valAx>
        <c:axId val="720430848"/>
        <c:scaling>
          <c:orientation val="minMax"/>
        </c:scaling>
        <c:delete val="1"/>
        <c:axPos val="l"/>
        <c:numFmt formatCode="General" sourceLinked="1"/>
        <c:majorTickMark val="none"/>
        <c:minorTickMark val="none"/>
        <c:tickLblPos val="nextTo"/>
        <c:crossAx val="72042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4203849518811"/>
          <c:y val="0.19486111111111112"/>
          <c:w val="0.89655796150481193"/>
          <c:h val="0.72088764946048411"/>
        </c:manualLayout>
      </c:layout>
      <c:barChart>
        <c:barDir val="col"/>
        <c:grouping val="clustered"/>
        <c:varyColors val="0"/>
        <c:ser>
          <c:idx val="0"/>
          <c:order val="0"/>
          <c:tx>
            <c:strRef>
              <c:f>Sheet1!$L$10</c:f>
              <c:strCache>
                <c:ptCount val="1"/>
                <c:pt idx="0">
                  <c:v>Number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Sheet1!$K$11:$K$13</c:f>
              <c:strCache>
                <c:ptCount val="3"/>
                <c:pt idx="0">
                  <c:v>LYG(2020-21</c:v>
                </c:pt>
                <c:pt idx="1">
                  <c:v>LYG(2019-20)m1</c:v>
                </c:pt>
                <c:pt idx="2">
                  <c:v>LYG(2018-19)m2</c:v>
                </c:pt>
              </c:strCache>
            </c:strRef>
          </c:cat>
          <c:val>
            <c:numRef>
              <c:f>Sheet1!$L$11:$L$13</c:f>
              <c:numCache>
                <c:formatCode>General</c:formatCode>
                <c:ptCount val="3"/>
                <c:pt idx="0">
                  <c:v>0.68</c:v>
                </c:pt>
                <c:pt idx="1">
                  <c:v>0.63</c:v>
                </c:pt>
                <c:pt idx="2">
                  <c:v>0.42</c:v>
                </c:pt>
              </c:numCache>
            </c:numRef>
          </c:val>
          <c:extLst>
            <c:ext xmlns:c16="http://schemas.microsoft.com/office/drawing/2014/chart" uri="{C3380CC4-5D6E-409C-BE32-E72D297353CC}">
              <c16:uniqueId val="{00000000-CFD3-45E6-9652-6422C285BF66}"/>
            </c:ext>
          </c:extLst>
        </c:ser>
        <c:dLbls>
          <c:dLblPos val="outEnd"/>
          <c:showLegendKey val="0"/>
          <c:showVal val="1"/>
          <c:showCatName val="0"/>
          <c:showSerName val="0"/>
          <c:showPercent val="0"/>
          <c:showBubbleSize val="0"/>
        </c:dLbls>
        <c:gapWidth val="219"/>
        <c:overlap val="-27"/>
        <c:axId val="245054016"/>
        <c:axId val="245051936"/>
      </c:barChart>
      <c:catAx>
        <c:axId val="24505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45051936"/>
        <c:crosses val="autoZero"/>
        <c:auto val="1"/>
        <c:lblAlgn val="ctr"/>
        <c:lblOffset val="100"/>
        <c:noMultiLvlLbl val="0"/>
      </c:catAx>
      <c:valAx>
        <c:axId val="245051936"/>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a:t> Success Index </a:t>
                </a:r>
              </a:p>
            </c:rich>
          </c:tx>
          <c:layout>
            <c:manualLayout>
              <c:xMode val="edge"/>
              <c:yMode val="edge"/>
              <c:x val="0"/>
              <c:y val="0.38015304357051838"/>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4505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Sheet1!$G$55:$G$57</c:f>
              <c:strCache>
                <c:ptCount val="3"/>
                <c:pt idx="0">
                  <c:v>LYG(2020-21)</c:v>
                </c:pt>
                <c:pt idx="1">
                  <c:v>LYG(2019-20)m1</c:v>
                </c:pt>
                <c:pt idx="2">
                  <c:v>LYG(2018-19)m2</c:v>
                </c:pt>
              </c:strCache>
            </c:strRef>
          </c:cat>
          <c:val>
            <c:numRef>
              <c:f>Sheet1!$H$55:$H$57</c:f>
              <c:numCache>
                <c:formatCode>General</c:formatCode>
                <c:ptCount val="3"/>
                <c:pt idx="0">
                  <c:v>0.94</c:v>
                </c:pt>
                <c:pt idx="1">
                  <c:v>0.94</c:v>
                </c:pt>
                <c:pt idx="2">
                  <c:v>0.92</c:v>
                </c:pt>
              </c:numCache>
            </c:numRef>
          </c:val>
          <c:extLst>
            <c:ext xmlns:c16="http://schemas.microsoft.com/office/drawing/2014/chart" uri="{C3380CC4-5D6E-409C-BE32-E72D297353CC}">
              <c16:uniqueId val="{00000000-5E47-4015-BE5C-1D9866AA2DF8}"/>
            </c:ext>
          </c:extLst>
        </c:ser>
        <c:dLbls>
          <c:dLblPos val="outEnd"/>
          <c:showLegendKey val="0"/>
          <c:showVal val="1"/>
          <c:showCatName val="0"/>
          <c:showSerName val="0"/>
          <c:showPercent val="0"/>
          <c:showBubbleSize val="0"/>
        </c:dLbls>
        <c:gapWidth val="219"/>
        <c:overlap val="-27"/>
        <c:axId val="460779936"/>
        <c:axId val="460775776"/>
      </c:barChart>
      <c:catAx>
        <c:axId val="46077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0775776"/>
        <c:crosses val="autoZero"/>
        <c:auto val="1"/>
        <c:lblAlgn val="ctr"/>
        <c:lblOffset val="100"/>
        <c:noMultiLvlLbl val="0"/>
      </c:catAx>
      <c:valAx>
        <c:axId val="4607757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sz="1200" b="1">
                    <a:solidFill>
                      <a:sysClr val="windowText" lastClr="000000"/>
                    </a:solidFill>
                  </a:rPr>
                  <a:t>Success Index </a:t>
                </a:r>
              </a:p>
            </c:rich>
          </c:tx>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60779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713F7-174D-4D50-9AE2-10D0CBC0C7AA}" type="doc">
      <dgm:prSet loTypeId="urn:microsoft.com/office/officeart/2005/8/layout/vList5" loCatId="list" qsTypeId="urn:microsoft.com/office/officeart/2005/8/quickstyle/simple1" qsCatId="simple" csTypeId="urn:microsoft.com/office/officeart/2005/8/colors/colorful1#2" csCatId="colorful" phldr="1"/>
      <dgm:spPr/>
      <dgm:t>
        <a:bodyPr/>
        <a:lstStyle/>
        <a:p>
          <a:endParaRPr lang="en-IN"/>
        </a:p>
      </dgm:t>
    </dgm:pt>
    <dgm:pt modelId="{22A9B4AA-E827-4EEA-8653-E5F5038AB50F}">
      <dgm:prSet phldrT="[Text]" custT="1"/>
      <dgm:spPr/>
      <dgm:t>
        <a:bodyPr/>
        <a:lstStyle/>
        <a:p>
          <a:r>
            <a:rPr lang="en-IN" sz="1600" dirty="0">
              <a:effectLst/>
              <a:latin typeface="+mn-lt"/>
              <a:ea typeface="Verdana" pitchFamily="34" charset="0"/>
              <a:cs typeface="Verdana" pitchFamily="34" charset="0"/>
            </a:rPr>
            <a:t>Syllabus and</a:t>
          </a:r>
          <a:endParaRPr lang="en-US" sz="1600" dirty="0">
            <a:effectLst/>
            <a:latin typeface="+mn-lt"/>
            <a:ea typeface="Verdana" pitchFamily="34" charset="0"/>
            <a:cs typeface="Verdana" pitchFamily="34" charset="0"/>
          </a:endParaRPr>
        </a:p>
        <a:p>
          <a:r>
            <a:rPr lang="en-IN" sz="1600" dirty="0">
              <a:effectLst/>
              <a:latin typeface="+mn-lt"/>
              <a:ea typeface="Verdana" pitchFamily="34" charset="0"/>
              <a:cs typeface="Verdana" pitchFamily="34" charset="0"/>
            </a:rPr>
            <a:t>Course Content</a:t>
          </a:r>
          <a:endParaRPr lang="en-IN" sz="1600" dirty="0">
            <a:latin typeface="+mn-lt"/>
          </a:endParaRPr>
        </a:p>
      </dgm:t>
    </dgm:pt>
    <dgm:pt modelId="{68921E8C-A5E8-4611-BDD4-2747811DFA75}" type="parTrans" cxnId="{89B5B5A3-6F4C-4ECD-A195-011A862E41DE}">
      <dgm:prSet/>
      <dgm:spPr/>
      <dgm:t>
        <a:bodyPr/>
        <a:lstStyle/>
        <a:p>
          <a:endParaRPr lang="en-IN" sz="1600">
            <a:latin typeface="+mn-lt"/>
          </a:endParaRPr>
        </a:p>
      </dgm:t>
    </dgm:pt>
    <dgm:pt modelId="{423FA572-DCC5-4187-953C-5695D934B364}" type="sibTrans" cxnId="{89B5B5A3-6F4C-4ECD-A195-011A862E41DE}">
      <dgm:prSet/>
      <dgm:spPr/>
      <dgm:t>
        <a:bodyPr/>
        <a:lstStyle/>
        <a:p>
          <a:endParaRPr lang="en-IN" sz="1600">
            <a:latin typeface="+mn-lt"/>
          </a:endParaRPr>
        </a:p>
      </dgm:t>
    </dgm:pt>
    <dgm:pt modelId="{D994E115-EAFB-4E7A-9AFB-6DB52A053762}">
      <dgm:prSet phldrT="[Text]" custT="1"/>
      <dgm:spPr/>
      <dgm:t>
        <a:bodyPr/>
        <a:lstStyle/>
        <a:p>
          <a:r>
            <a:rPr lang="en-IN" sz="2000" b="0" i="0" u="none" strike="noStrike" cap="none" dirty="0">
              <a:solidFill>
                <a:schemeClr val="dk1"/>
              </a:solidFill>
              <a:latin typeface="Calibri"/>
              <a:ea typeface="Calibri"/>
              <a:cs typeface="Calibri"/>
            </a:rPr>
            <a:t>Auditor’s Comment : Have suggested changes in some courses. For </a:t>
          </a:r>
          <a:r>
            <a:rPr lang="en-IN" sz="2000" b="0" i="0" u="none" strike="noStrike" cap="none" dirty="0" err="1">
              <a:solidFill>
                <a:schemeClr val="dk1"/>
              </a:solidFill>
              <a:latin typeface="Calibri"/>
              <a:ea typeface="Calibri"/>
              <a:cs typeface="Calibri"/>
            </a:rPr>
            <a:t>eg</a:t>
          </a:r>
          <a:r>
            <a:rPr lang="en-IN" sz="2000" b="0" i="0" u="none" strike="noStrike" cap="none" dirty="0">
              <a:solidFill>
                <a:schemeClr val="dk1"/>
              </a:solidFill>
              <a:latin typeface="Calibri"/>
              <a:ea typeface="Calibri"/>
              <a:cs typeface="Calibri"/>
            </a:rPr>
            <a:t> in TOC course we need to have some programming assignments based on HMM and transliteration to drive home points related to Automata theory.</a:t>
          </a:r>
        </a:p>
      </dgm:t>
    </dgm:pt>
    <dgm:pt modelId="{B1938CDA-F716-4BEC-8486-DA49E3206D67}" type="parTrans" cxnId="{DE123993-8D7B-4218-AFC7-FC8D97C59207}">
      <dgm:prSet/>
      <dgm:spPr/>
      <dgm:t>
        <a:bodyPr/>
        <a:lstStyle/>
        <a:p>
          <a:endParaRPr lang="en-IN" sz="1600">
            <a:latin typeface="+mn-lt"/>
          </a:endParaRPr>
        </a:p>
      </dgm:t>
    </dgm:pt>
    <dgm:pt modelId="{BB01E842-B076-433B-B535-06C871EC95C3}" type="sibTrans" cxnId="{DE123993-8D7B-4218-AFC7-FC8D97C59207}">
      <dgm:prSet/>
      <dgm:spPr/>
      <dgm:t>
        <a:bodyPr/>
        <a:lstStyle/>
        <a:p>
          <a:endParaRPr lang="en-IN" sz="1600">
            <a:latin typeface="+mn-lt"/>
          </a:endParaRPr>
        </a:p>
      </dgm:t>
    </dgm:pt>
    <dgm:pt modelId="{D8B7EE08-7415-478A-AE6A-E43F251C9167}">
      <dgm:prSet phldrT="[Text]" custT="1"/>
      <dgm:spPr/>
      <dgm:t>
        <a:bodyPr/>
        <a:lstStyle/>
        <a:p>
          <a:r>
            <a:rPr lang="en-IN" sz="1600" dirty="0">
              <a:effectLst/>
              <a:latin typeface="+mn-lt"/>
              <a:ea typeface="Verdana" pitchFamily="34" charset="0"/>
              <a:cs typeface="Verdana" pitchFamily="34" charset="0"/>
            </a:rPr>
            <a:t>Course Delivery</a:t>
          </a:r>
          <a:endParaRPr lang="en-IN" sz="1600" dirty="0">
            <a:latin typeface="+mn-lt"/>
          </a:endParaRPr>
        </a:p>
      </dgm:t>
    </dgm:pt>
    <dgm:pt modelId="{14DEE026-01B1-4126-9C66-AF35679BEE1B}" type="parTrans" cxnId="{D55B8F53-E6C9-475F-9E76-C195ADA3A8F4}">
      <dgm:prSet/>
      <dgm:spPr/>
      <dgm:t>
        <a:bodyPr/>
        <a:lstStyle/>
        <a:p>
          <a:endParaRPr lang="en-US" sz="1600">
            <a:latin typeface="+mn-lt"/>
          </a:endParaRPr>
        </a:p>
      </dgm:t>
    </dgm:pt>
    <dgm:pt modelId="{518C5E10-C0E6-4632-B8BA-2906167353D5}" type="sibTrans" cxnId="{D55B8F53-E6C9-475F-9E76-C195ADA3A8F4}">
      <dgm:prSet/>
      <dgm:spPr/>
      <dgm:t>
        <a:bodyPr/>
        <a:lstStyle/>
        <a:p>
          <a:endParaRPr lang="en-US" sz="1600">
            <a:latin typeface="+mn-lt"/>
          </a:endParaRPr>
        </a:p>
      </dgm:t>
    </dgm:pt>
    <dgm:pt modelId="{A4E72DEC-5370-44FB-AD70-AAC9F273D777}">
      <dgm:prSet phldrT="[Text]" custT="1"/>
      <dgm:spPr/>
      <dgm:t>
        <a:bodyPr/>
        <a:lstStyle/>
        <a:p>
          <a:r>
            <a:rPr lang="en-IN" sz="1600" dirty="0">
              <a:effectLst/>
              <a:latin typeface="+mn-lt"/>
              <a:ea typeface="Verdana" pitchFamily="34" charset="0"/>
              <a:cs typeface="Verdana" pitchFamily="34" charset="0"/>
            </a:rPr>
            <a:t>Assessment</a:t>
          </a:r>
          <a:endParaRPr lang="en-IN" sz="1600" dirty="0">
            <a:latin typeface="+mn-lt"/>
            <a:ea typeface="Verdana" pitchFamily="34" charset="0"/>
            <a:cs typeface="Verdana" pitchFamily="34" charset="0"/>
          </a:endParaRPr>
        </a:p>
      </dgm:t>
    </dgm:pt>
    <dgm:pt modelId="{8E04FF38-E5CA-4838-971A-56AC2F0A5388}" type="parTrans" cxnId="{C10E7469-80F2-4DF4-9E4D-FF11AB4A9E83}">
      <dgm:prSet/>
      <dgm:spPr/>
      <dgm:t>
        <a:bodyPr/>
        <a:lstStyle/>
        <a:p>
          <a:endParaRPr lang="en-US" sz="1600">
            <a:latin typeface="+mn-lt"/>
          </a:endParaRPr>
        </a:p>
      </dgm:t>
    </dgm:pt>
    <dgm:pt modelId="{88397630-ED14-403B-80A4-DDAFE3FE5BC0}" type="sibTrans" cxnId="{C10E7469-80F2-4DF4-9E4D-FF11AB4A9E83}">
      <dgm:prSet/>
      <dgm:spPr/>
      <dgm:t>
        <a:bodyPr/>
        <a:lstStyle/>
        <a:p>
          <a:endParaRPr lang="en-US" sz="1600">
            <a:latin typeface="+mn-lt"/>
          </a:endParaRPr>
        </a:p>
      </dgm:t>
    </dgm:pt>
    <dgm:pt modelId="{7E14B306-4FB2-4FE2-908E-C0ABFC5A5FF4}">
      <dgm:prSet phldrT="[Text]" custT="1"/>
      <dgm:spPr/>
      <dgm:t>
        <a:bodyPr/>
        <a:lstStyle/>
        <a:p>
          <a:r>
            <a:rPr lang="en-US" sz="2000" b="0" i="0" u="none" strike="noStrike" cap="none" dirty="0">
              <a:solidFill>
                <a:schemeClr val="dk1"/>
              </a:solidFill>
              <a:latin typeface="Calibri"/>
              <a:ea typeface="Calibri"/>
              <a:cs typeface="Calibri"/>
            </a:rPr>
            <a:t>Auditor’s Comment: </a:t>
          </a:r>
          <a:r>
            <a:rPr lang="en-IN" sz="2000" b="0" i="0" u="none" strike="noStrike" cap="none" dirty="0">
              <a:solidFill>
                <a:schemeClr val="dk1"/>
              </a:solidFill>
              <a:latin typeface="Calibri"/>
              <a:ea typeface="Calibri"/>
              <a:cs typeface="Calibri"/>
            </a:rPr>
            <a:t>   Descriptive questions should be kept as minimal as possible and numerical or problems should be asked by providing more applied/ real life examples.</a:t>
          </a:r>
        </a:p>
      </dgm:t>
    </dgm:pt>
    <dgm:pt modelId="{3DE29C23-3DEA-47B3-A5C9-9F6AB7855113}" type="parTrans" cxnId="{C202AC05-64EC-44C6-BF03-05DD099C8592}">
      <dgm:prSet/>
      <dgm:spPr/>
      <dgm:t>
        <a:bodyPr/>
        <a:lstStyle/>
        <a:p>
          <a:endParaRPr lang="en-US" sz="1600">
            <a:latin typeface="+mn-lt"/>
          </a:endParaRPr>
        </a:p>
      </dgm:t>
    </dgm:pt>
    <dgm:pt modelId="{B0173B13-9130-4193-AAB6-DAA88EEABB85}" type="sibTrans" cxnId="{C202AC05-64EC-44C6-BF03-05DD099C8592}">
      <dgm:prSet/>
      <dgm:spPr/>
      <dgm:t>
        <a:bodyPr/>
        <a:lstStyle/>
        <a:p>
          <a:endParaRPr lang="en-US" sz="1600">
            <a:latin typeface="+mn-lt"/>
          </a:endParaRPr>
        </a:p>
      </dgm:t>
    </dgm:pt>
    <dgm:pt modelId="{6F8241C5-448D-4D14-A722-FE699FC77F87}">
      <dgm:prSet phldrT="[Text]" custT="1"/>
      <dgm:spPr/>
      <dgm:t>
        <a:bodyPr/>
        <a:lstStyle/>
        <a:p>
          <a:r>
            <a:rPr lang="en-IN" sz="2000" b="0" i="0" u="none" strike="noStrike" cap="none" dirty="0">
              <a:solidFill>
                <a:schemeClr val="dk1"/>
              </a:solidFill>
              <a:latin typeface="Calibri"/>
              <a:ea typeface="Calibri"/>
              <a:cs typeface="Calibri"/>
            </a:rPr>
            <a:t>These comments have been considered while setting question papers in AY 2019-20</a:t>
          </a:r>
        </a:p>
      </dgm:t>
    </dgm:pt>
    <dgm:pt modelId="{6420B00A-BFBA-4CE2-B7EF-1E0EE439A431}" type="parTrans" cxnId="{C47D5050-1C37-4BBE-88A1-CF39FBDE5B2A}">
      <dgm:prSet/>
      <dgm:spPr/>
      <dgm:t>
        <a:bodyPr/>
        <a:lstStyle/>
        <a:p>
          <a:endParaRPr lang="en-US" sz="1600">
            <a:latin typeface="+mn-lt"/>
          </a:endParaRPr>
        </a:p>
      </dgm:t>
    </dgm:pt>
    <dgm:pt modelId="{BCCDECD3-9891-429A-A097-F0972E2AE80A}" type="sibTrans" cxnId="{C47D5050-1C37-4BBE-88A1-CF39FBDE5B2A}">
      <dgm:prSet/>
      <dgm:spPr/>
      <dgm:t>
        <a:bodyPr/>
        <a:lstStyle/>
        <a:p>
          <a:endParaRPr lang="en-US" sz="1600">
            <a:latin typeface="+mn-lt"/>
          </a:endParaRPr>
        </a:p>
      </dgm:t>
    </dgm:pt>
    <dgm:pt modelId="{2B1E6140-083F-45BD-8E50-4B55DCEA2D5B}">
      <dgm:prSet phldrT="[Text]" custT="1"/>
      <dgm:spPr/>
      <dgm:t>
        <a:bodyPr/>
        <a:lstStyle/>
        <a:p>
          <a:r>
            <a:rPr lang="en-US" sz="2000" b="0" i="0" u="none" strike="noStrike" cap="none" dirty="0">
              <a:solidFill>
                <a:schemeClr val="dk1"/>
              </a:solidFill>
              <a:latin typeface="Calibri"/>
              <a:ea typeface="Calibri"/>
              <a:cs typeface="Calibri"/>
              <a:sym typeface="Arial"/>
            </a:rPr>
            <a:t>Auditor’s Comment: </a:t>
          </a:r>
          <a:r>
            <a:rPr lang="en-IN" sz="2000" b="0" i="0" u="none" strike="noStrike" cap="none" dirty="0">
              <a:solidFill>
                <a:schemeClr val="dk1"/>
              </a:solidFill>
              <a:latin typeface="Calibri"/>
              <a:ea typeface="Calibri"/>
              <a:cs typeface="Calibri"/>
              <a:sym typeface="Arial"/>
            </a:rPr>
            <a:t>It is extremely necessary to have good, detailed motivational examples in the beginning.</a:t>
          </a:r>
        </a:p>
      </dgm:t>
    </dgm:pt>
    <dgm:pt modelId="{60E4E17E-ADCC-42AC-9AC5-101A082E2605}" type="parTrans" cxnId="{0D87AC0A-6E61-4EEC-A5F3-FFC28F3A98B2}">
      <dgm:prSet/>
      <dgm:spPr/>
      <dgm:t>
        <a:bodyPr/>
        <a:lstStyle/>
        <a:p>
          <a:endParaRPr lang="en-US" sz="1600">
            <a:latin typeface="+mn-lt"/>
          </a:endParaRPr>
        </a:p>
      </dgm:t>
    </dgm:pt>
    <dgm:pt modelId="{A0798402-F9E2-4B58-80D8-C0C00A523761}" type="sibTrans" cxnId="{0D87AC0A-6E61-4EEC-A5F3-FFC28F3A98B2}">
      <dgm:prSet/>
      <dgm:spPr/>
      <dgm:t>
        <a:bodyPr/>
        <a:lstStyle/>
        <a:p>
          <a:endParaRPr lang="en-US" sz="1600">
            <a:latin typeface="+mn-lt"/>
          </a:endParaRPr>
        </a:p>
      </dgm:t>
    </dgm:pt>
    <dgm:pt modelId="{54F17970-EAE5-49C9-A23D-CE76CD0930D8}">
      <dgm:prSet phldrT="[Text]" custT="1"/>
      <dgm:spPr/>
      <dgm:t>
        <a:bodyPr/>
        <a:lstStyle/>
        <a:p>
          <a:r>
            <a:rPr lang="en-IN" sz="2000" b="0" i="0" u="none" strike="noStrike" cap="none" dirty="0">
              <a:solidFill>
                <a:schemeClr val="dk1"/>
              </a:solidFill>
              <a:latin typeface="Calibri"/>
              <a:ea typeface="Calibri"/>
              <a:cs typeface="Calibri"/>
              <a:sym typeface="Arial"/>
            </a:rPr>
            <a:t>Action planned: Course Plan now reflects more practical Examples to sufficiently motivate the students</a:t>
          </a:r>
        </a:p>
        <a:p>
          <a:endParaRPr lang="en-IN" sz="1600" dirty="0">
            <a:latin typeface="+mn-lt"/>
            <a:ea typeface="Verdana" pitchFamily="34" charset="0"/>
            <a:cs typeface="Verdana" pitchFamily="34" charset="0"/>
          </a:endParaRPr>
        </a:p>
      </dgm:t>
    </dgm:pt>
    <dgm:pt modelId="{5C199CDD-27D6-421D-9D18-95172FD7B6C9}" type="parTrans" cxnId="{BE2FD46D-148B-4043-8F26-42388611CBBE}">
      <dgm:prSet/>
      <dgm:spPr/>
      <dgm:t>
        <a:bodyPr/>
        <a:lstStyle/>
        <a:p>
          <a:endParaRPr lang="en-US" sz="1600">
            <a:latin typeface="+mn-lt"/>
          </a:endParaRPr>
        </a:p>
      </dgm:t>
    </dgm:pt>
    <dgm:pt modelId="{214C236E-0D61-4CFA-BD6C-0B48D46986E2}" type="sibTrans" cxnId="{BE2FD46D-148B-4043-8F26-42388611CBBE}">
      <dgm:prSet/>
      <dgm:spPr/>
      <dgm:t>
        <a:bodyPr/>
        <a:lstStyle/>
        <a:p>
          <a:endParaRPr lang="en-US" sz="1600">
            <a:latin typeface="+mn-lt"/>
          </a:endParaRPr>
        </a:p>
      </dgm:t>
    </dgm:pt>
    <dgm:pt modelId="{27DA959A-AC56-480B-AF9A-D3998E55D334}">
      <dgm:prSet phldrT="[Text]" custT="1"/>
      <dgm:spPr/>
      <dgm:t>
        <a:bodyPr/>
        <a:lstStyle/>
        <a:p>
          <a:r>
            <a:rPr lang="en-IN" sz="2000" b="0" i="0" u="none" strike="noStrike" cap="none" dirty="0">
              <a:solidFill>
                <a:schemeClr val="dk1"/>
              </a:solidFill>
              <a:latin typeface="Calibri"/>
              <a:ea typeface="Calibri"/>
              <a:cs typeface="Calibri"/>
            </a:rPr>
            <a:t> The next curriculum revision from AY 2020-21 shall address these comments.</a:t>
          </a:r>
        </a:p>
      </dgm:t>
    </dgm:pt>
    <dgm:pt modelId="{D50F7673-DE20-4643-B906-DF96EE19A527}" type="parTrans" cxnId="{D9940540-2195-434F-A432-FBFD9F45E46F}">
      <dgm:prSet/>
      <dgm:spPr/>
      <dgm:t>
        <a:bodyPr/>
        <a:lstStyle/>
        <a:p>
          <a:endParaRPr lang="en-US" sz="1600">
            <a:latin typeface="+mn-lt"/>
          </a:endParaRPr>
        </a:p>
      </dgm:t>
    </dgm:pt>
    <dgm:pt modelId="{E3D9E8BD-1B9B-4767-8E92-E3CA0420D9FE}" type="sibTrans" cxnId="{D9940540-2195-434F-A432-FBFD9F45E46F}">
      <dgm:prSet/>
      <dgm:spPr/>
      <dgm:t>
        <a:bodyPr/>
        <a:lstStyle/>
        <a:p>
          <a:endParaRPr lang="en-US" sz="1600">
            <a:latin typeface="+mn-lt"/>
          </a:endParaRPr>
        </a:p>
      </dgm:t>
    </dgm:pt>
    <dgm:pt modelId="{03193512-E317-4FD1-84DD-7C31454FF2EA}" type="pres">
      <dgm:prSet presAssocID="{B10713F7-174D-4D50-9AE2-10D0CBC0C7AA}" presName="Name0" presStyleCnt="0">
        <dgm:presLayoutVars>
          <dgm:dir/>
          <dgm:animLvl val="lvl"/>
          <dgm:resizeHandles val="exact"/>
        </dgm:presLayoutVars>
      </dgm:prSet>
      <dgm:spPr/>
    </dgm:pt>
    <dgm:pt modelId="{B31A36C2-8330-4345-B6F9-9D709D47CB03}" type="pres">
      <dgm:prSet presAssocID="{D8B7EE08-7415-478A-AE6A-E43F251C9167}" presName="linNode" presStyleCnt="0"/>
      <dgm:spPr/>
    </dgm:pt>
    <dgm:pt modelId="{321E06A8-CA23-4E99-9EE8-ABFC1A9263DF}" type="pres">
      <dgm:prSet presAssocID="{D8B7EE08-7415-478A-AE6A-E43F251C9167}" presName="parentText" presStyleLbl="node1" presStyleIdx="0" presStyleCnt="3">
        <dgm:presLayoutVars>
          <dgm:chMax val="1"/>
          <dgm:bulletEnabled val="1"/>
        </dgm:presLayoutVars>
      </dgm:prSet>
      <dgm:spPr/>
    </dgm:pt>
    <dgm:pt modelId="{9FA69D87-B63E-4214-B3B8-BDFA2E861BE4}" type="pres">
      <dgm:prSet presAssocID="{D8B7EE08-7415-478A-AE6A-E43F251C9167}" presName="descendantText" presStyleLbl="alignAccFollowNode1" presStyleIdx="0" presStyleCnt="3" custScaleY="109029">
        <dgm:presLayoutVars>
          <dgm:bulletEnabled val="1"/>
        </dgm:presLayoutVars>
      </dgm:prSet>
      <dgm:spPr/>
    </dgm:pt>
    <dgm:pt modelId="{51F401DF-6BD9-48C8-A1C2-9116D23C75C0}" type="pres">
      <dgm:prSet presAssocID="{518C5E10-C0E6-4632-B8BA-2906167353D5}" presName="sp" presStyleCnt="0"/>
      <dgm:spPr/>
    </dgm:pt>
    <dgm:pt modelId="{A39BA010-4674-4692-B0FB-DC7F3D7A47A3}" type="pres">
      <dgm:prSet presAssocID="{A4E72DEC-5370-44FB-AD70-AAC9F273D777}" presName="linNode" presStyleCnt="0"/>
      <dgm:spPr/>
    </dgm:pt>
    <dgm:pt modelId="{D7A05AFC-8AC4-4EB2-8079-59AE0EF54844}" type="pres">
      <dgm:prSet presAssocID="{A4E72DEC-5370-44FB-AD70-AAC9F273D777}" presName="parentText" presStyleLbl="node1" presStyleIdx="1" presStyleCnt="3">
        <dgm:presLayoutVars>
          <dgm:chMax val="1"/>
          <dgm:bulletEnabled val="1"/>
        </dgm:presLayoutVars>
      </dgm:prSet>
      <dgm:spPr/>
    </dgm:pt>
    <dgm:pt modelId="{F460F166-AF8B-467D-BCBB-B1E87A5ABCA3}" type="pres">
      <dgm:prSet presAssocID="{A4E72DEC-5370-44FB-AD70-AAC9F273D777}" presName="descendantText" presStyleLbl="alignAccFollowNode1" presStyleIdx="1" presStyleCnt="3" custLinFactNeighborY="-8004">
        <dgm:presLayoutVars>
          <dgm:bulletEnabled val="1"/>
        </dgm:presLayoutVars>
      </dgm:prSet>
      <dgm:spPr/>
    </dgm:pt>
    <dgm:pt modelId="{229032F1-4CA0-4C46-AA0A-BA710867F8CB}" type="pres">
      <dgm:prSet presAssocID="{88397630-ED14-403B-80A4-DDAFE3FE5BC0}" presName="sp" presStyleCnt="0"/>
      <dgm:spPr/>
    </dgm:pt>
    <dgm:pt modelId="{D2381562-CACA-4BDA-B5E2-8D6562F10F06}" type="pres">
      <dgm:prSet presAssocID="{22A9B4AA-E827-4EEA-8653-E5F5038AB50F}" presName="linNode" presStyleCnt="0"/>
      <dgm:spPr/>
    </dgm:pt>
    <dgm:pt modelId="{3425D237-841F-47F9-B6D0-79809D49EA27}" type="pres">
      <dgm:prSet presAssocID="{22A9B4AA-E827-4EEA-8653-E5F5038AB50F}" presName="parentText" presStyleLbl="node1" presStyleIdx="2" presStyleCnt="3" custLinFactNeighborY="-7727">
        <dgm:presLayoutVars>
          <dgm:chMax val="1"/>
          <dgm:bulletEnabled val="1"/>
        </dgm:presLayoutVars>
      </dgm:prSet>
      <dgm:spPr/>
    </dgm:pt>
    <dgm:pt modelId="{B887190E-7689-4867-9472-1FD878A51BD3}" type="pres">
      <dgm:prSet presAssocID="{22A9B4AA-E827-4EEA-8653-E5F5038AB50F}" presName="descendantText" presStyleLbl="alignAccFollowNode1" presStyleIdx="2" presStyleCnt="3" custScaleY="139843" custLinFactNeighborX="304" custLinFactNeighborY="-12480">
        <dgm:presLayoutVars>
          <dgm:bulletEnabled val="1"/>
        </dgm:presLayoutVars>
      </dgm:prSet>
      <dgm:spPr/>
    </dgm:pt>
  </dgm:ptLst>
  <dgm:cxnLst>
    <dgm:cxn modelId="{419E3504-8317-4F20-9E98-E9A7AE7D8A5A}" type="presOf" srcId="{54F17970-EAE5-49C9-A23D-CE76CD0930D8}" destId="{9FA69D87-B63E-4214-B3B8-BDFA2E861BE4}" srcOrd="0" destOrd="1" presId="urn:microsoft.com/office/officeart/2005/8/layout/vList5"/>
    <dgm:cxn modelId="{C202AC05-64EC-44C6-BF03-05DD099C8592}" srcId="{A4E72DEC-5370-44FB-AD70-AAC9F273D777}" destId="{7E14B306-4FB2-4FE2-908E-C0ABFC5A5FF4}" srcOrd="0" destOrd="0" parTransId="{3DE29C23-3DEA-47B3-A5C9-9F6AB7855113}" sibTransId="{B0173B13-9130-4193-AAB6-DAA88EEABB85}"/>
    <dgm:cxn modelId="{0D87AC0A-6E61-4EEC-A5F3-FFC28F3A98B2}" srcId="{D8B7EE08-7415-478A-AE6A-E43F251C9167}" destId="{2B1E6140-083F-45BD-8E50-4B55DCEA2D5B}" srcOrd="0" destOrd="0" parTransId="{60E4E17E-ADCC-42AC-9AC5-101A082E2605}" sibTransId="{A0798402-F9E2-4B58-80D8-C0C00A523761}"/>
    <dgm:cxn modelId="{D9940540-2195-434F-A432-FBFD9F45E46F}" srcId="{22A9B4AA-E827-4EEA-8653-E5F5038AB50F}" destId="{27DA959A-AC56-480B-AF9A-D3998E55D334}" srcOrd="1" destOrd="0" parTransId="{D50F7673-DE20-4643-B906-DF96EE19A527}" sibTransId="{E3D9E8BD-1B9B-4767-8E92-E3CA0420D9FE}"/>
    <dgm:cxn modelId="{E880F35B-FDD5-4DE6-92B9-D447A30C74D8}" type="presOf" srcId="{27DA959A-AC56-480B-AF9A-D3998E55D334}" destId="{B887190E-7689-4867-9472-1FD878A51BD3}" srcOrd="0" destOrd="1" presId="urn:microsoft.com/office/officeart/2005/8/layout/vList5"/>
    <dgm:cxn modelId="{7A022E63-69F5-44C1-91E9-E7CF3BD6C293}" type="presOf" srcId="{2B1E6140-083F-45BD-8E50-4B55DCEA2D5B}" destId="{9FA69D87-B63E-4214-B3B8-BDFA2E861BE4}" srcOrd="0" destOrd="0" presId="urn:microsoft.com/office/officeart/2005/8/layout/vList5"/>
    <dgm:cxn modelId="{C10E7469-80F2-4DF4-9E4D-FF11AB4A9E83}" srcId="{B10713F7-174D-4D50-9AE2-10D0CBC0C7AA}" destId="{A4E72DEC-5370-44FB-AD70-AAC9F273D777}" srcOrd="1" destOrd="0" parTransId="{8E04FF38-E5CA-4838-971A-56AC2F0A5388}" sibTransId="{88397630-ED14-403B-80A4-DDAFE3FE5BC0}"/>
    <dgm:cxn modelId="{BE2FD46D-148B-4043-8F26-42388611CBBE}" srcId="{D8B7EE08-7415-478A-AE6A-E43F251C9167}" destId="{54F17970-EAE5-49C9-A23D-CE76CD0930D8}" srcOrd="1" destOrd="0" parTransId="{5C199CDD-27D6-421D-9D18-95172FD7B6C9}" sibTransId="{214C236E-0D61-4CFA-BD6C-0B48D46986E2}"/>
    <dgm:cxn modelId="{DFC66B50-42E2-42F8-949A-7798FBFB61BB}" type="presOf" srcId="{22A9B4AA-E827-4EEA-8653-E5F5038AB50F}" destId="{3425D237-841F-47F9-B6D0-79809D49EA27}" srcOrd="0" destOrd="0" presId="urn:microsoft.com/office/officeart/2005/8/layout/vList5"/>
    <dgm:cxn modelId="{C47D5050-1C37-4BBE-88A1-CF39FBDE5B2A}" srcId="{A4E72DEC-5370-44FB-AD70-AAC9F273D777}" destId="{6F8241C5-448D-4D14-A722-FE699FC77F87}" srcOrd="1" destOrd="0" parTransId="{6420B00A-BFBA-4CE2-B7EF-1E0EE439A431}" sibTransId="{BCCDECD3-9891-429A-A097-F0972E2AE80A}"/>
    <dgm:cxn modelId="{D55B8F53-E6C9-475F-9E76-C195ADA3A8F4}" srcId="{B10713F7-174D-4D50-9AE2-10D0CBC0C7AA}" destId="{D8B7EE08-7415-478A-AE6A-E43F251C9167}" srcOrd="0" destOrd="0" parTransId="{14DEE026-01B1-4126-9C66-AF35679BEE1B}" sibTransId="{518C5E10-C0E6-4632-B8BA-2906167353D5}"/>
    <dgm:cxn modelId="{75A9FD5A-AB09-4F31-94A0-052925165FA2}" type="presOf" srcId="{6F8241C5-448D-4D14-A722-FE699FC77F87}" destId="{F460F166-AF8B-467D-BCBB-B1E87A5ABCA3}" srcOrd="0" destOrd="1" presId="urn:microsoft.com/office/officeart/2005/8/layout/vList5"/>
    <dgm:cxn modelId="{4683D280-4D36-49A9-94F3-AF0D561E42B4}" type="presOf" srcId="{D994E115-EAFB-4E7A-9AFB-6DB52A053762}" destId="{B887190E-7689-4867-9472-1FD878A51BD3}" srcOrd="0" destOrd="0" presId="urn:microsoft.com/office/officeart/2005/8/layout/vList5"/>
    <dgm:cxn modelId="{DE123993-8D7B-4218-AFC7-FC8D97C59207}" srcId="{22A9B4AA-E827-4EEA-8653-E5F5038AB50F}" destId="{D994E115-EAFB-4E7A-9AFB-6DB52A053762}" srcOrd="0" destOrd="0" parTransId="{B1938CDA-F716-4BEC-8486-DA49E3206D67}" sibTransId="{BB01E842-B076-433B-B535-06C871EC95C3}"/>
    <dgm:cxn modelId="{4A4120A0-230A-4C6A-B2F7-A58A502315E7}" type="presOf" srcId="{A4E72DEC-5370-44FB-AD70-AAC9F273D777}" destId="{D7A05AFC-8AC4-4EB2-8079-59AE0EF54844}" srcOrd="0" destOrd="0" presId="urn:microsoft.com/office/officeart/2005/8/layout/vList5"/>
    <dgm:cxn modelId="{89B5B5A3-6F4C-4ECD-A195-011A862E41DE}" srcId="{B10713F7-174D-4D50-9AE2-10D0CBC0C7AA}" destId="{22A9B4AA-E827-4EEA-8653-E5F5038AB50F}" srcOrd="2" destOrd="0" parTransId="{68921E8C-A5E8-4611-BDD4-2747811DFA75}" sibTransId="{423FA572-DCC5-4187-953C-5695D934B364}"/>
    <dgm:cxn modelId="{2EE0DDAA-4625-4413-B4EC-4B07B69D1224}" type="presOf" srcId="{D8B7EE08-7415-478A-AE6A-E43F251C9167}" destId="{321E06A8-CA23-4E99-9EE8-ABFC1A9263DF}" srcOrd="0" destOrd="0" presId="urn:microsoft.com/office/officeart/2005/8/layout/vList5"/>
    <dgm:cxn modelId="{BA72DAD0-1CB2-4153-A73A-C799FE6A4FCA}" type="presOf" srcId="{7E14B306-4FB2-4FE2-908E-C0ABFC5A5FF4}" destId="{F460F166-AF8B-467D-BCBB-B1E87A5ABCA3}" srcOrd="0" destOrd="0" presId="urn:microsoft.com/office/officeart/2005/8/layout/vList5"/>
    <dgm:cxn modelId="{7D099AF6-8BC2-4814-8CDD-C7D01BC59E90}" type="presOf" srcId="{B10713F7-174D-4D50-9AE2-10D0CBC0C7AA}" destId="{03193512-E317-4FD1-84DD-7C31454FF2EA}" srcOrd="0" destOrd="0" presId="urn:microsoft.com/office/officeart/2005/8/layout/vList5"/>
    <dgm:cxn modelId="{CA08E9F8-F6FA-4491-91DB-A5F2E5F4235A}" type="presParOf" srcId="{03193512-E317-4FD1-84DD-7C31454FF2EA}" destId="{B31A36C2-8330-4345-B6F9-9D709D47CB03}" srcOrd="0" destOrd="0" presId="urn:microsoft.com/office/officeart/2005/8/layout/vList5"/>
    <dgm:cxn modelId="{51AC340C-7E0D-4C3A-8729-004F5EABB3D1}" type="presParOf" srcId="{B31A36C2-8330-4345-B6F9-9D709D47CB03}" destId="{321E06A8-CA23-4E99-9EE8-ABFC1A9263DF}" srcOrd="0" destOrd="0" presId="urn:microsoft.com/office/officeart/2005/8/layout/vList5"/>
    <dgm:cxn modelId="{1EF954A4-9674-47E1-8F28-E494A434DF22}" type="presParOf" srcId="{B31A36C2-8330-4345-B6F9-9D709D47CB03}" destId="{9FA69D87-B63E-4214-B3B8-BDFA2E861BE4}" srcOrd="1" destOrd="0" presId="urn:microsoft.com/office/officeart/2005/8/layout/vList5"/>
    <dgm:cxn modelId="{C3AF2E86-5B54-43FE-809B-BC70F34B0F3F}" type="presParOf" srcId="{03193512-E317-4FD1-84DD-7C31454FF2EA}" destId="{51F401DF-6BD9-48C8-A1C2-9116D23C75C0}" srcOrd="1" destOrd="0" presId="urn:microsoft.com/office/officeart/2005/8/layout/vList5"/>
    <dgm:cxn modelId="{00BB89A1-E319-42F9-B3E0-20F1D9F5E433}" type="presParOf" srcId="{03193512-E317-4FD1-84DD-7C31454FF2EA}" destId="{A39BA010-4674-4692-B0FB-DC7F3D7A47A3}" srcOrd="2" destOrd="0" presId="urn:microsoft.com/office/officeart/2005/8/layout/vList5"/>
    <dgm:cxn modelId="{55F4615B-30ED-4318-9825-EF2C87DA783D}" type="presParOf" srcId="{A39BA010-4674-4692-B0FB-DC7F3D7A47A3}" destId="{D7A05AFC-8AC4-4EB2-8079-59AE0EF54844}" srcOrd="0" destOrd="0" presId="urn:microsoft.com/office/officeart/2005/8/layout/vList5"/>
    <dgm:cxn modelId="{4EDFE24A-9A16-42D3-9C12-944A7D15F469}" type="presParOf" srcId="{A39BA010-4674-4692-B0FB-DC7F3D7A47A3}" destId="{F460F166-AF8B-467D-BCBB-B1E87A5ABCA3}" srcOrd="1" destOrd="0" presId="urn:microsoft.com/office/officeart/2005/8/layout/vList5"/>
    <dgm:cxn modelId="{83D19B25-BB92-4EBA-A52A-2487ABAF49AC}" type="presParOf" srcId="{03193512-E317-4FD1-84DD-7C31454FF2EA}" destId="{229032F1-4CA0-4C46-AA0A-BA710867F8CB}" srcOrd="3" destOrd="0" presId="urn:microsoft.com/office/officeart/2005/8/layout/vList5"/>
    <dgm:cxn modelId="{1A3E7933-3EE6-42B0-BE83-3A1B30CBB411}" type="presParOf" srcId="{03193512-E317-4FD1-84DD-7C31454FF2EA}" destId="{D2381562-CACA-4BDA-B5E2-8D6562F10F06}" srcOrd="4" destOrd="0" presId="urn:microsoft.com/office/officeart/2005/8/layout/vList5"/>
    <dgm:cxn modelId="{1CA942AF-5E10-416E-B636-8912D7D30F30}" type="presParOf" srcId="{D2381562-CACA-4BDA-B5E2-8D6562F10F06}" destId="{3425D237-841F-47F9-B6D0-79809D49EA27}" srcOrd="0" destOrd="0" presId="urn:microsoft.com/office/officeart/2005/8/layout/vList5"/>
    <dgm:cxn modelId="{B27C15AA-503E-4501-AA4F-8E370394C0E4}" type="presParOf" srcId="{D2381562-CACA-4BDA-B5E2-8D6562F10F06}" destId="{B887190E-7689-4867-9472-1FD878A51BD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69D87-B63E-4214-B3B8-BDFA2E861BE4}">
      <dsp:nvSpPr>
        <dsp:cNvPr id="0" name=""/>
        <dsp:cNvSpPr/>
      </dsp:nvSpPr>
      <dsp:spPr>
        <a:xfrm rot="5400000">
          <a:off x="6665620" y="-2581570"/>
          <a:ext cx="1638991" cy="7044815"/>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strike="noStrike" kern="1200" cap="none" dirty="0">
              <a:solidFill>
                <a:schemeClr val="dk1"/>
              </a:solidFill>
              <a:latin typeface="Calibri"/>
              <a:ea typeface="Calibri"/>
              <a:cs typeface="Calibri"/>
              <a:sym typeface="Arial"/>
            </a:rPr>
            <a:t>Auditor’s Comment: </a:t>
          </a:r>
          <a:r>
            <a:rPr lang="en-IN" sz="2000" b="0" i="0" u="none" strike="noStrike" kern="1200" cap="none" dirty="0">
              <a:solidFill>
                <a:schemeClr val="dk1"/>
              </a:solidFill>
              <a:latin typeface="Calibri"/>
              <a:ea typeface="Calibri"/>
              <a:cs typeface="Calibri"/>
              <a:sym typeface="Arial"/>
            </a:rPr>
            <a:t>It is extremely necessary to have good, detailed motivational examples in the beginning.</a:t>
          </a:r>
        </a:p>
        <a:p>
          <a:pPr marL="228600" lvl="1" indent="-228600" algn="l" defTabSz="889000">
            <a:lnSpc>
              <a:spcPct val="90000"/>
            </a:lnSpc>
            <a:spcBef>
              <a:spcPct val="0"/>
            </a:spcBef>
            <a:spcAft>
              <a:spcPct val="15000"/>
            </a:spcAft>
            <a:buChar char="•"/>
          </a:pPr>
          <a:r>
            <a:rPr lang="en-IN" sz="2000" b="0" i="0" u="none" strike="noStrike" kern="1200" cap="none" dirty="0">
              <a:solidFill>
                <a:schemeClr val="dk1"/>
              </a:solidFill>
              <a:latin typeface="Calibri"/>
              <a:ea typeface="Calibri"/>
              <a:cs typeface="Calibri"/>
              <a:sym typeface="Arial"/>
            </a:rPr>
            <a:t>Action planned: Course Plan now reflects more practical Examples to sufficiently motivate the students</a:t>
          </a:r>
        </a:p>
        <a:p>
          <a:pPr marL="228600" lvl="1" indent="-228600" algn="l" defTabSz="889000">
            <a:lnSpc>
              <a:spcPct val="90000"/>
            </a:lnSpc>
            <a:spcBef>
              <a:spcPct val="0"/>
            </a:spcBef>
            <a:spcAft>
              <a:spcPct val="15000"/>
            </a:spcAft>
            <a:buChar char="•"/>
          </a:pPr>
          <a:endParaRPr lang="en-IN" sz="1600" kern="1200" dirty="0">
            <a:latin typeface="+mn-lt"/>
            <a:ea typeface="Verdana" pitchFamily="34" charset="0"/>
            <a:cs typeface="Verdana" pitchFamily="34" charset="0"/>
          </a:endParaRPr>
        </a:p>
      </dsp:txBody>
      <dsp:txXfrm rot="-5400000">
        <a:off x="3962709" y="201350"/>
        <a:ext cx="6964806" cy="1478973"/>
      </dsp:txXfrm>
    </dsp:sp>
    <dsp:sp modelId="{321E06A8-CA23-4E99-9EE8-ABFC1A9263DF}">
      <dsp:nvSpPr>
        <dsp:cNvPr id="0" name=""/>
        <dsp:cNvSpPr/>
      </dsp:nvSpPr>
      <dsp:spPr>
        <a:xfrm>
          <a:off x="0" y="1298"/>
          <a:ext cx="3962708" cy="187907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effectLst/>
              <a:latin typeface="+mn-lt"/>
              <a:ea typeface="Verdana" pitchFamily="34" charset="0"/>
              <a:cs typeface="Verdana" pitchFamily="34" charset="0"/>
            </a:rPr>
            <a:t>Course Delivery</a:t>
          </a:r>
          <a:endParaRPr lang="en-IN" sz="1600" kern="1200" dirty="0">
            <a:latin typeface="+mn-lt"/>
          </a:endParaRPr>
        </a:p>
      </dsp:txBody>
      <dsp:txXfrm>
        <a:off x="91729" y="93027"/>
        <a:ext cx="3779250" cy="1695619"/>
      </dsp:txXfrm>
    </dsp:sp>
    <dsp:sp modelId="{F460F166-AF8B-467D-BCBB-B1E87A5ABCA3}">
      <dsp:nvSpPr>
        <dsp:cNvPr id="0" name=""/>
        <dsp:cNvSpPr/>
      </dsp:nvSpPr>
      <dsp:spPr>
        <a:xfrm rot="5400000">
          <a:off x="6733485" y="-728860"/>
          <a:ext cx="1503261" cy="7044815"/>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strike="noStrike" kern="1200" cap="none" dirty="0">
              <a:solidFill>
                <a:schemeClr val="dk1"/>
              </a:solidFill>
              <a:latin typeface="Calibri"/>
              <a:ea typeface="Calibri"/>
              <a:cs typeface="Calibri"/>
            </a:rPr>
            <a:t>Auditor’s Comment: </a:t>
          </a:r>
          <a:r>
            <a:rPr lang="en-IN" sz="2000" b="0" i="0" u="none" strike="noStrike" kern="1200" cap="none" dirty="0">
              <a:solidFill>
                <a:schemeClr val="dk1"/>
              </a:solidFill>
              <a:latin typeface="Calibri"/>
              <a:ea typeface="Calibri"/>
              <a:cs typeface="Calibri"/>
            </a:rPr>
            <a:t>   Descriptive questions should be kept as minimal as possible and numerical or problems should be asked by providing more applied/ real life examples.</a:t>
          </a:r>
        </a:p>
        <a:p>
          <a:pPr marL="228600" lvl="1" indent="-228600" algn="l" defTabSz="889000">
            <a:lnSpc>
              <a:spcPct val="90000"/>
            </a:lnSpc>
            <a:spcBef>
              <a:spcPct val="0"/>
            </a:spcBef>
            <a:spcAft>
              <a:spcPct val="15000"/>
            </a:spcAft>
            <a:buChar char="•"/>
          </a:pPr>
          <a:r>
            <a:rPr lang="en-IN" sz="2000" b="0" i="0" u="none" strike="noStrike" kern="1200" cap="none" dirty="0">
              <a:solidFill>
                <a:schemeClr val="dk1"/>
              </a:solidFill>
              <a:latin typeface="Calibri"/>
              <a:ea typeface="Calibri"/>
              <a:cs typeface="Calibri"/>
            </a:rPr>
            <a:t>These comments have been considered while setting question papers in AY 2019-20</a:t>
          </a:r>
        </a:p>
      </dsp:txBody>
      <dsp:txXfrm rot="-5400000">
        <a:off x="3962709" y="2115299"/>
        <a:ext cx="6971432" cy="1356495"/>
      </dsp:txXfrm>
    </dsp:sp>
    <dsp:sp modelId="{D7A05AFC-8AC4-4EB2-8079-59AE0EF54844}">
      <dsp:nvSpPr>
        <dsp:cNvPr id="0" name=""/>
        <dsp:cNvSpPr/>
      </dsp:nvSpPr>
      <dsp:spPr>
        <a:xfrm>
          <a:off x="0" y="1974329"/>
          <a:ext cx="3962708" cy="187907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effectLst/>
              <a:latin typeface="+mn-lt"/>
              <a:ea typeface="Verdana" pitchFamily="34" charset="0"/>
              <a:cs typeface="Verdana" pitchFamily="34" charset="0"/>
            </a:rPr>
            <a:t>Assessment</a:t>
          </a:r>
          <a:endParaRPr lang="en-IN" sz="1600" kern="1200" dirty="0">
            <a:latin typeface="+mn-lt"/>
            <a:ea typeface="Verdana" pitchFamily="34" charset="0"/>
            <a:cs typeface="Verdana" pitchFamily="34" charset="0"/>
          </a:endParaRPr>
        </a:p>
      </dsp:txBody>
      <dsp:txXfrm>
        <a:off x="91729" y="2066058"/>
        <a:ext cx="3779250" cy="1695619"/>
      </dsp:txXfrm>
    </dsp:sp>
    <dsp:sp modelId="{B887190E-7689-4867-9472-1FD878A51BD3}">
      <dsp:nvSpPr>
        <dsp:cNvPr id="0" name=""/>
        <dsp:cNvSpPr/>
      </dsp:nvSpPr>
      <dsp:spPr>
        <a:xfrm rot="5400000">
          <a:off x="6437452" y="1291888"/>
          <a:ext cx="2102206" cy="703793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u="none" strike="noStrike" kern="1200" cap="none" dirty="0">
              <a:solidFill>
                <a:schemeClr val="dk1"/>
              </a:solidFill>
              <a:latin typeface="Calibri"/>
              <a:ea typeface="Calibri"/>
              <a:cs typeface="Calibri"/>
            </a:rPr>
            <a:t>Auditor’s Comment : Have suggested changes in some courses. For </a:t>
          </a:r>
          <a:r>
            <a:rPr lang="en-IN" sz="2000" b="0" i="0" u="none" strike="noStrike" kern="1200" cap="none" dirty="0" err="1">
              <a:solidFill>
                <a:schemeClr val="dk1"/>
              </a:solidFill>
              <a:latin typeface="Calibri"/>
              <a:ea typeface="Calibri"/>
              <a:cs typeface="Calibri"/>
            </a:rPr>
            <a:t>eg</a:t>
          </a:r>
          <a:r>
            <a:rPr lang="en-IN" sz="2000" b="0" i="0" u="none" strike="noStrike" kern="1200" cap="none" dirty="0">
              <a:solidFill>
                <a:schemeClr val="dk1"/>
              </a:solidFill>
              <a:latin typeface="Calibri"/>
              <a:ea typeface="Calibri"/>
              <a:cs typeface="Calibri"/>
            </a:rPr>
            <a:t> in TOC course we need to have some programming assignments based on HMM and transliteration to drive home points related to Automata theory.</a:t>
          </a:r>
        </a:p>
        <a:p>
          <a:pPr marL="228600" lvl="1" indent="-228600" algn="l" defTabSz="889000">
            <a:lnSpc>
              <a:spcPct val="90000"/>
            </a:lnSpc>
            <a:spcBef>
              <a:spcPct val="0"/>
            </a:spcBef>
            <a:spcAft>
              <a:spcPct val="15000"/>
            </a:spcAft>
            <a:buChar char="•"/>
          </a:pPr>
          <a:r>
            <a:rPr lang="en-IN" sz="2000" b="0" i="0" u="none" strike="noStrike" kern="1200" cap="none" dirty="0">
              <a:solidFill>
                <a:schemeClr val="dk1"/>
              </a:solidFill>
              <a:latin typeface="Calibri"/>
              <a:ea typeface="Calibri"/>
              <a:cs typeface="Calibri"/>
            </a:rPr>
            <a:t> The next curriculum revision from AY 2020-21 shall address these comments.</a:t>
          </a:r>
        </a:p>
      </dsp:txBody>
      <dsp:txXfrm rot="-5400000">
        <a:off x="3969588" y="3862374"/>
        <a:ext cx="6935314" cy="1896964"/>
      </dsp:txXfrm>
    </dsp:sp>
    <dsp:sp modelId="{3425D237-841F-47F9-B6D0-79809D49EA27}">
      <dsp:nvSpPr>
        <dsp:cNvPr id="0" name=""/>
        <dsp:cNvSpPr/>
      </dsp:nvSpPr>
      <dsp:spPr>
        <a:xfrm>
          <a:off x="0" y="3913728"/>
          <a:ext cx="3958838" cy="187907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effectLst/>
              <a:latin typeface="+mn-lt"/>
              <a:ea typeface="Verdana" pitchFamily="34" charset="0"/>
              <a:cs typeface="Verdana" pitchFamily="34" charset="0"/>
            </a:rPr>
            <a:t>Syllabus and</a:t>
          </a:r>
          <a:endParaRPr lang="en-US" sz="1600" kern="1200" dirty="0">
            <a:effectLst/>
            <a:latin typeface="+mn-lt"/>
            <a:ea typeface="Verdana" pitchFamily="34" charset="0"/>
            <a:cs typeface="Verdana" pitchFamily="34" charset="0"/>
          </a:endParaRPr>
        </a:p>
        <a:p>
          <a:pPr marL="0" lvl="0" indent="0" algn="ctr" defTabSz="711200">
            <a:lnSpc>
              <a:spcPct val="90000"/>
            </a:lnSpc>
            <a:spcBef>
              <a:spcPct val="0"/>
            </a:spcBef>
            <a:spcAft>
              <a:spcPct val="35000"/>
            </a:spcAft>
            <a:buNone/>
          </a:pPr>
          <a:r>
            <a:rPr lang="en-IN" sz="1600" kern="1200" dirty="0">
              <a:effectLst/>
              <a:latin typeface="+mn-lt"/>
              <a:ea typeface="Verdana" pitchFamily="34" charset="0"/>
              <a:cs typeface="Verdana" pitchFamily="34" charset="0"/>
            </a:rPr>
            <a:t>Course Content</a:t>
          </a:r>
          <a:endParaRPr lang="en-IN" sz="1600" kern="1200" dirty="0">
            <a:latin typeface="+mn-lt"/>
          </a:endParaRPr>
        </a:p>
      </dsp:txBody>
      <dsp:txXfrm>
        <a:off x="91729" y="4005457"/>
        <a:ext cx="3775380" cy="16956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43344" cy="465455"/>
          </a:xfrm>
          <a:prstGeom prst="rect">
            <a:avLst/>
          </a:prstGeom>
          <a:noFill/>
          <a:ln>
            <a:noFill/>
          </a:ln>
        </p:spPr>
        <p:txBody>
          <a:bodyPr spcFirstLastPara="1" wrap="square" lIns="93275" tIns="46625" rIns="93275" bIns="466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1" y="1"/>
            <a:ext cx="3043344" cy="465455"/>
          </a:xfrm>
          <a:prstGeom prst="rect">
            <a:avLst/>
          </a:prstGeom>
          <a:noFill/>
          <a:ln>
            <a:noFill/>
          </a:ln>
        </p:spPr>
        <p:txBody>
          <a:bodyPr spcFirstLastPara="1" wrap="square" lIns="93275" tIns="46625" rIns="93275" bIns="466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21824"/>
            <a:ext cx="5618480" cy="4189095"/>
          </a:xfrm>
          <a:prstGeom prst="rect">
            <a:avLst/>
          </a:prstGeom>
          <a:noFill/>
          <a:ln>
            <a:noFill/>
          </a:ln>
        </p:spPr>
        <p:txBody>
          <a:bodyPr spcFirstLastPara="1" wrap="square" lIns="93275" tIns="46625" rIns="93275" bIns="4662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30"/>
            <a:ext cx="3043344" cy="465455"/>
          </a:xfrm>
          <a:prstGeom prst="rect">
            <a:avLst/>
          </a:prstGeom>
          <a:noFill/>
          <a:ln>
            <a:noFill/>
          </a:ln>
        </p:spPr>
        <p:txBody>
          <a:bodyPr spcFirstLastPara="1" wrap="square" lIns="93275" tIns="46625" rIns="93275" bIns="466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1" y="8842030"/>
            <a:ext cx="3043344" cy="465455"/>
          </a:xfrm>
          <a:prstGeom prst="rect">
            <a:avLst/>
          </a:prstGeom>
          <a:noFill/>
          <a:ln>
            <a:noFill/>
          </a:ln>
        </p:spPr>
        <p:txBody>
          <a:bodyPr spcFirstLastPara="1" wrap="square" lIns="93275" tIns="46625" rIns="93275" bIns="466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02310" y="4421824"/>
            <a:ext cx="5618480" cy="4189095"/>
          </a:xfrm>
          <a:prstGeom prst="rect">
            <a:avLst/>
          </a:prstGeom>
          <a:noFill/>
          <a:ln>
            <a:noFill/>
          </a:ln>
        </p:spPr>
        <p:txBody>
          <a:bodyPr spcFirstLastPara="1" wrap="square" lIns="93275" tIns="46625" rIns="93275" bIns="46625" anchor="t" anchorCtr="0">
            <a:norm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978131" y="8842030"/>
            <a:ext cx="3043344" cy="465455"/>
          </a:xfrm>
          <a:prstGeom prst="rect">
            <a:avLst/>
          </a:prstGeom>
          <a:noFill/>
          <a:ln>
            <a:noFill/>
          </a:ln>
        </p:spPr>
        <p:txBody>
          <a:bodyPr spcFirstLastPara="1" wrap="square" lIns="93275" tIns="46625" rIns="93275" bIns="466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702310" y="4421824"/>
            <a:ext cx="5618480" cy="4189095"/>
          </a:xfrm>
          <a:prstGeom prst="rect">
            <a:avLst/>
          </a:prstGeom>
          <a:noFill/>
          <a:ln>
            <a:noFill/>
          </a:ln>
        </p:spPr>
        <p:txBody>
          <a:bodyPr spcFirstLastPara="1" wrap="square" lIns="93275" tIns="46625" rIns="93275" bIns="46625" anchor="t" anchorCtr="0">
            <a:normAutofit/>
          </a:bodyPr>
          <a:lstStyle/>
          <a:p>
            <a:pPr marL="0" lvl="0" indent="0" algn="l" rtl="0">
              <a:spcBef>
                <a:spcPts val="0"/>
              </a:spcBef>
              <a:spcAft>
                <a:spcPts val="0"/>
              </a:spcAft>
              <a:buNone/>
            </a:pPr>
            <a:endParaRPr/>
          </a:p>
        </p:txBody>
      </p:sp>
      <p:sp>
        <p:nvSpPr>
          <p:cNvPr id="213" name="Google Shape;213;p11:notes"/>
          <p:cNvSpPr txBox="1">
            <a:spLocks noGrp="1"/>
          </p:cNvSpPr>
          <p:nvPr>
            <p:ph type="sldNum" idx="12"/>
          </p:nvPr>
        </p:nvSpPr>
        <p:spPr>
          <a:xfrm>
            <a:off x="3978131" y="8842030"/>
            <a:ext cx="3043344" cy="465455"/>
          </a:xfrm>
          <a:prstGeom prst="rect">
            <a:avLst/>
          </a:prstGeom>
          <a:noFill/>
          <a:ln>
            <a:noFill/>
          </a:ln>
        </p:spPr>
        <p:txBody>
          <a:bodyPr spcFirstLastPara="1" wrap="square" lIns="93275" tIns="46625" rIns="93275" bIns="466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267" name="Google Shape;267;p1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274" name="Google Shape;274;p1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283" name="Google Shape;283;p1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37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5: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10" name="Google Shape;310;p1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53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txBox="1">
            <a:spLocks noGrp="1"/>
          </p:cNvSpPr>
          <p:nvPr>
            <p:ph type="body" idx="1"/>
          </p:nvPr>
        </p:nvSpPr>
        <p:spPr>
          <a:xfrm>
            <a:off x="702310" y="4421824"/>
            <a:ext cx="5618480" cy="4189095"/>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356" name="Google Shape;356;p1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423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9: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369" name="Google Shape;369;p1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025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04" name="Google Shape;404;p2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70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37" name="Google Shape;437;p2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464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5: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58" name="Google Shape;458;p2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99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6: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86" name="Google Shape;486;p2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671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7: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499" name="Google Shape;499;p2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33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531" name="Google Shape;531;p2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4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690" name="Google Shape;690;p4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695" name="Google Shape;695;p4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46: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742" name="Google Shape;742;p4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7: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749" name="Google Shape;749;p4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702310" y="4421824"/>
            <a:ext cx="5618480" cy="4189095"/>
          </a:xfrm>
          <a:prstGeom prst="rect">
            <a:avLst/>
          </a:prstGeom>
          <a:noFill/>
          <a:ln>
            <a:noFill/>
          </a:ln>
        </p:spPr>
        <p:txBody>
          <a:bodyPr spcFirstLastPara="1" wrap="square" lIns="93275" tIns="46625" rIns="93275" bIns="466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4" name="Google Shape;214;p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893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txBox="1">
            <a:spLocks noGrp="1"/>
          </p:cNvSpPr>
          <p:nvPr>
            <p:ph type="body" idx="1"/>
          </p:nvPr>
        </p:nvSpPr>
        <p:spPr>
          <a:xfrm>
            <a:off x="702310" y="4421824"/>
            <a:ext cx="5618480" cy="4189095"/>
          </a:xfrm>
          <a:prstGeom prst="rect">
            <a:avLst/>
          </a:prstGeom>
          <a:noFill/>
          <a:ln>
            <a:noFill/>
          </a:ln>
        </p:spPr>
        <p:txBody>
          <a:bodyPr spcFirstLastPara="1" wrap="square" lIns="93275" tIns="46625" rIns="93275" bIns="466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4" name="Google Shape;244;p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4146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txBox="1">
            <a:spLocks noGrp="1"/>
          </p:cNvSpPr>
          <p:nvPr>
            <p:ph type="body" idx="1"/>
          </p:nvPr>
        </p:nvSpPr>
        <p:spPr>
          <a:xfrm>
            <a:off x="685800" y="4343401"/>
            <a:ext cx="5486400" cy="4114800"/>
          </a:xfrm>
          <a:prstGeom prst="rect">
            <a:avLst/>
          </a:prstGeom>
          <a:noFill/>
          <a:ln>
            <a:noFill/>
          </a:ln>
        </p:spPr>
        <p:txBody>
          <a:bodyPr spcFirstLastPara="1" wrap="square" lIns="91400" tIns="45675" rIns="91400" bIns="45675" anchor="t" anchorCtr="0">
            <a:noAutofit/>
          </a:bodyPr>
          <a:lstStyle/>
          <a:p>
            <a:pPr marL="0" lvl="0" indent="0" algn="l" rtl="0">
              <a:spcBef>
                <a:spcPts val="0"/>
              </a:spcBef>
              <a:spcAft>
                <a:spcPts val="0"/>
              </a:spcAft>
              <a:buNone/>
            </a:pPr>
            <a:endParaRPr/>
          </a:p>
        </p:txBody>
      </p:sp>
      <p:sp>
        <p:nvSpPr>
          <p:cNvPr id="285" name="Google Shape;2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12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txBox="1">
            <a:spLocks noGrp="1"/>
          </p:cNvSpPr>
          <p:nvPr>
            <p:ph type="body" idx="1"/>
          </p:nvPr>
        </p:nvSpPr>
        <p:spPr>
          <a:xfrm>
            <a:off x="685800" y="4343401"/>
            <a:ext cx="5486400" cy="4114800"/>
          </a:xfrm>
          <a:prstGeom prst="rect">
            <a:avLst/>
          </a:prstGeom>
          <a:noFill/>
          <a:ln>
            <a:noFill/>
          </a:ln>
        </p:spPr>
        <p:txBody>
          <a:bodyPr spcFirstLastPara="1" wrap="square" lIns="91400" tIns="45675" rIns="91400" bIns="45675" anchor="t" anchorCtr="0">
            <a:noAutofit/>
          </a:bodyPr>
          <a:lstStyle/>
          <a:p>
            <a:pPr marL="0" lvl="0" indent="0" algn="l" rtl="0">
              <a:spcBef>
                <a:spcPts val="0"/>
              </a:spcBef>
              <a:spcAft>
                <a:spcPts val="0"/>
              </a:spcAft>
              <a:buNone/>
            </a:pPr>
            <a:endParaRPr/>
          </a:p>
        </p:txBody>
      </p:sp>
      <p:sp>
        <p:nvSpPr>
          <p:cNvPr id="353" name="Google Shape;3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9494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50: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35" name="Google Shape;835;p5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51: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44" name="Google Shape;844;p5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5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61" name="Google Shape;861;p5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54: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69" name="Google Shape;869;p5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5: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76" name="Google Shape;876;p5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76117" y="4722695"/>
            <a:ext cx="5408930" cy="4474131"/>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990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7: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896" name="Google Shape;896;p5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5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21" name="Google Shape;921;p5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60: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36" name="Google Shape;936;p6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61: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46" name="Google Shape;946;p6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6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68" name="Google Shape;968;p6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64: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79" name="Google Shape;979;p6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76117" y="4722695"/>
            <a:ext cx="5408930" cy="4474131"/>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76117" y="4722695"/>
            <a:ext cx="5408930" cy="4474131"/>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76117" y="4722695"/>
            <a:ext cx="5408930" cy="4474131"/>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66675" y="746125"/>
            <a:ext cx="6627813" cy="37290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65: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992" name="Google Shape;992;p6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6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41" name="Google Shape;1041;p6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69: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48" name="Google Shape;1048;p6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2"/>
            <a:ext cx="5486400" cy="4114800"/>
          </a:xfrm>
          <a:prstGeom prst="rect">
            <a:avLst/>
          </a:prstGeom>
          <a:noFill/>
          <a:ln>
            <a:noFill/>
          </a:ln>
        </p:spPr>
        <p:txBody>
          <a:bodyPr spcFirstLastPara="1" wrap="square" lIns="91375" tIns="45675" rIns="91375" bIns="4567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082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70: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57" name="Google Shape;1057;p7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71: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64" name="Google Shape;1064;p7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7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083" name="Google Shape;1083;p7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91: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272" name="Google Shape;1272;p9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80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92: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281" name="Google Shape;1281;p9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781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93: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288" name="Google Shape;1288;p9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28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9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337" name="Google Shape;1337;p9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5779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106: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414" name="Google Shape;1414;p10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6639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107: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421" name="Google Shape;1421;p10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4371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0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428" name="Google Shape;1428;p10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51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09: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439" name="Google Shape;1439;p10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84" name="Google Shape;184;p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194" name="Google Shape;194;p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702310" y="4421824"/>
            <a:ext cx="5618480" cy="4189095"/>
          </a:xfrm>
          <a:prstGeom prst="rect">
            <a:avLst/>
          </a:prstGeom>
        </p:spPr>
        <p:txBody>
          <a:bodyPr spcFirstLastPara="1" wrap="square" lIns="93275" tIns="46625" rIns="93275" bIns="46625"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1"/>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1"/>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0"/>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1"/>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1"/>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1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14"/>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1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15"/>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15"/>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1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1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1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8"/>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18"/>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9"/>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9"/>
          <p:cNvSpPr>
            <a:spLocks noGrp="1"/>
          </p:cNvSpPr>
          <p:nvPr>
            <p:ph type="pic" idx="2"/>
          </p:nvPr>
        </p:nvSpPr>
        <p:spPr>
          <a:xfrm>
            <a:off x="2389717" y="612775"/>
            <a:ext cx="7315200" cy="4114800"/>
          </a:xfrm>
          <a:prstGeom prst="rect">
            <a:avLst/>
          </a:prstGeom>
          <a:noFill/>
          <a:ln>
            <a:noFill/>
          </a:ln>
        </p:spPr>
      </p:sp>
      <p:sp>
        <p:nvSpPr>
          <p:cNvPr id="68" name="Google Shape;68;p119"/>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 Id="rId9" Type="http://schemas.openxmlformats.org/officeDocument/2006/relationships/chart" Target="../charts/char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5.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jp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hyperlink" Target="https://sites.google.com/vit.edu/techno-spark/2021-22-231-may-2022?authuser=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jpg"/><Relationship Id="rId9" Type="http://schemas.openxmlformats.org/officeDocument/2006/relationships/image" Target="../media/image5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www.youtube.com/channel/UCoLi8es95jsFd8wzet0ZOtg" TargetMode="External"/><Relationship Id="rId3" Type="http://schemas.openxmlformats.org/officeDocument/2006/relationships/hyperlink" Target="https://youtu.be/GRSes0Vn4Xo" TargetMode="External"/><Relationship Id="rId7" Type="http://schemas.openxmlformats.org/officeDocument/2006/relationships/hyperlink" Target="https://www.youtube.com/user/manikdhore2001/video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youtu.be/tXDk4_pg7TA" TargetMode="External"/><Relationship Id="rId11" Type="http://schemas.openxmlformats.org/officeDocument/2006/relationships/image" Target="../media/image61.png"/><Relationship Id="rId5" Type="http://schemas.openxmlformats.org/officeDocument/2006/relationships/hyperlink" Target="https://youtu.be/ZKNCr8XiL0Q" TargetMode="External"/><Relationship Id="rId10" Type="http://schemas.openxmlformats.org/officeDocument/2006/relationships/image" Target="../media/image60.png"/><Relationship Id="rId4" Type="http://schemas.openxmlformats.org/officeDocument/2006/relationships/hyperlink" Target="https://youtu.be/Bi-BmZ4Z-7M" TargetMode="External"/><Relationship Id="rId9"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3.jpg"/><Relationship Id="rId4" Type="http://schemas.openxmlformats.org/officeDocument/2006/relationships/chart" Target="../charts/char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80.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jpg"/><Relationship Id="rId12" Type="http://schemas.openxmlformats.org/officeDocument/2006/relationships/image" Target="../media/image92.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jpg"/><Relationship Id="rId5" Type="http://schemas.openxmlformats.org/officeDocument/2006/relationships/image" Target="../media/image85.jpg"/><Relationship Id="rId10" Type="http://schemas.openxmlformats.org/officeDocument/2006/relationships/image" Target="../media/image90.png"/><Relationship Id="rId4" Type="http://schemas.openxmlformats.org/officeDocument/2006/relationships/image" Target="../media/image84.jpg"/><Relationship Id="rId9" Type="http://schemas.openxmlformats.org/officeDocument/2006/relationships/image" Target="../media/image89.png"/><Relationship Id="rId14" Type="http://schemas.openxmlformats.org/officeDocument/2006/relationships/image" Target="../media/image94.jpg"/></Relationships>
</file>

<file path=ppt/slides/_rels/slide8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jpg"/><Relationship Id="rId3" Type="http://schemas.openxmlformats.org/officeDocument/2006/relationships/image" Target="../media/image96.png"/><Relationship Id="rId7" Type="http://schemas.openxmlformats.org/officeDocument/2006/relationships/image" Target="../media/image85.jpg"/><Relationship Id="rId12" Type="http://schemas.openxmlformats.org/officeDocument/2006/relationships/image" Target="../media/image90.png"/><Relationship Id="rId2" Type="http://schemas.openxmlformats.org/officeDocument/2006/relationships/image" Target="../media/image95.png"/><Relationship Id="rId16" Type="http://schemas.openxmlformats.org/officeDocument/2006/relationships/image" Target="../media/image94.jpg"/><Relationship Id="rId1" Type="http://schemas.openxmlformats.org/officeDocument/2006/relationships/slideLayout" Target="../slideLayouts/slideLayout3.xml"/><Relationship Id="rId6" Type="http://schemas.openxmlformats.org/officeDocument/2006/relationships/image" Target="../media/image84.jp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97.png"/><Relationship Id="rId9" Type="http://schemas.openxmlformats.org/officeDocument/2006/relationships/image" Target="../media/image87.jpg"/><Relationship Id="rId14" Type="http://schemas.openxmlformats.org/officeDocument/2006/relationships/image" Target="../media/image92.jpg"/></Relationships>
</file>

<file path=ppt/slides/_rels/slide8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jpg"/><Relationship Id="rId3" Type="http://schemas.openxmlformats.org/officeDocument/2006/relationships/image" Target="../media/image84.jp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87.jpg"/><Relationship Id="rId11" Type="http://schemas.openxmlformats.org/officeDocument/2006/relationships/image" Target="../media/image92.jpg"/><Relationship Id="rId5" Type="http://schemas.openxmlformats.org/officeDocument/2006/relationships/image" Target="../media/image86.png"/><Relationship Id="rId15" Type="http://schemas.openxmlformats.org/officeDocument/2006/relationships/chart" Target="../charts/chart23.xml"/><Relationship Id="rId10" Type="http://schemas.openxmlformats.org/officeDocument/2006/relationships/image" Target="../media/image91.jpg"/><Relationship Id="rId4" Type="http://schemas.openxmlformats.org/officeDocument/2006/relationships/image" Target="../media/image85.jpg"/><Relationship Id="rId9" Type="http://schemas.openxmlformats.org/officeDocument/2006/relationships/image" Target="../media/image90.png"/><Relationship Id="rId14"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l="24828" r="33931"/>
          <a:stretch/>
        </p:blipFill>
        <p:spPr>
          <a:xfrm>
            <a:off x="2609850" y="637707"/>
            <a:ext cx="1219200" cy="1662112"/>
          </a:xfrm>
          <a:prstGeom prst="rect">
            <a:avLst/>
          </a:prstGeom>
          <a:noFill/>
          <a:ln>
            <a:noFill/>
          </a:ln>
        </p:spPr>
      </p:pic>
      <p:sp>
        <p:nvSpPr>
          <p:cNvPr id="90" name="Google Shape;90;p1"/>
          <p:cNvSpPr/>
          <p:nvPr/>
        </p:nvSpPr>
        <p:spPr>
          <a:xfrm>
            <a:off x="4191001" y="2786896"/>
            <a:ext cx="4262705" cy="320087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dirty="0">
                <a:solidFill>
                  <a:srgbClr val="3A1A62"/>
                </a:solidFill>
                <a:latin typeface="Arial"/>
                <a:ea typeface="Arial"/>
                <a:cs typeface="Arial"/>
                <a:sym typeface="Arial"/>
              </a:rPr>
              <a:t>WELCOMES</a:t>
            </a:r>
            <a:endParaRPr dirty="0"/>
          </a:p>
          <a:p>
            <a:pPr marL="0" marR="0" lvl="0" indent="0" algn="ctr" rtl="0">
              <a:spcBef>
                <a:spcPts val="0"/>
              </a:spcBef>
              <a:spcAft>
                <a:spcPts val="0"/>
              </a:spcAft>
              <a:buNone/>
            </a:pPr>
            <a:endParaRPr sz="2400" b="1" i="0" u="none" strike="noStrike" cap="none" dirty="0">
              <a:solidFill>
                <a:srgbClr val="3A1A62"/>
              </a:solidFill>
              <a:latin typeface="Arial"/>
              <a:ea typeface="Arial"/>
              <a:cs typeface="Arial"/>
              <a:sym typeface="Arial"/>
            </a:endParaRPr>
          </a:p>
          <a:p>
            <a:pPr marL="0" marR="0" lvl="0" indent="0" algn="ctr" rtl="0">
              <a:spcBef>
                <a:spcPts val="0"/>
              </a:spcBef>
              <a:spcAft>
                <a:spcPts val="0"/>
              </a:spcAft>
              <a:buNone/>
            </a:pPr>
            <a:r>
              <a:rPr lang="en-US" sz="3200" b="1" i="0" u="none" strike="noStrike" cap="none" dirty="0">
                <a:solidFill>
                  <a:srgbClr val="3A1A62"/>
                </a:solidFill>
                <a:latin typeface="Arial"/>
                <a:ea typeface="Arial"/>
                <a:cs typeface="Arial"/>
                <a:sym typeface="Arial"/>
              </a:rPr>
              <a:t>NBA TEAM</a:t>
            </a:r>
            <a:endParaRPr dirty="0"/>
          </a:p>
          <a:p>
            <a:pPr marL="0" marR="0" lvl="0" indent="0" algn="ctr" rtl="0">
              <a:spcBef>
                <a:spcPts val="0"/>
              </a:spcBef>
              <a:spcAft>
                <a:spcPts val="0"/>
              </a:spcAft>
              <a:buNone/>
            </a:pPr>
            <a:endParaRPr sz="3200" b="1" i="0" u="none" strike="noStrike" cap="none" dirty="0">
              <a:solidFill>
                <a:srgbClr val="3A1A62"/>
              </a:solidFill>
              <a:latin typeface="Arial"/>
              <a:ea typeface="Arial"/>
              <a:cs typeface="Arial"/>
              <a:sym typeface="Arial"/>
            </a:endParaRPr>
          </a:p>
          <a:p>
            <a:pPr marL="0" marR="0" lvl="0" indent="0" algn="ctr" rtl="0">
              <a:spcBef>
                <a:spcPts val="0"/>
              </a:spcBef>
              <a:spcAft>
                <a:spcPts val="0"/>
              </a:spcAft>
              <a:buNone/>
            </a:pPr>
            <a:endParaRPr sz="2000" b="1" i="0" u="none" strike="noStrike" cap="none" dirty="0">
              <a:solidFill>
                <a:srgbClr val="3A1A62"/>
              </a:solidFill>
              <a:latin typeface="Arial"/>
              <a:ea typeface="Arial"/>
              <a:cs typeface="Arial"/>
              <a:sym typeface="Arial"/>
            </a:endParaRPr>
          </a:p>
          <a:p>
            <a:pPr marL="0" marR="0" lvl="0" indent="0" algn="ctr" rtl="0">
              <a:spcBef>
                <a:spcPts val="0"/>
              </a:spcBef>
              <a:spcAft>
                <a:spcPts val="0"/>
              </a:spcAft>
              <a:buNone/>
            </a:pPr>
            <a:endParaRPr sz="2000" b="1" i="0" u="none" strike="noStrike" cap="none" dirty="0">
              <a:solidFill>
                <a:srgbClr val="3A1A62"/>
              </a:solidFill>
              <a:latin typeface="Arial"/>
              <a:ea typeface="Arial"/>
              <a:cs typeface="Arial"/>
              <a:sym typeface="Arial"/>
            </a:endParaRPr>
          </a:p>
          <a:p>
            <a:pPr marL="0" marR="0" lvl="0" indent="0" algn="ctr" rtl="0">
              <a:spcBef>
                <a:spcPts val="0"/>
              </a:spcBef>
              <a:spcAft>
                <a:spcPts val="0"/>
              </a:spcAft>
              <a:buNone/>
            </a:pPr>
            <a:endParaRPr dirty="0"/>
          </a:p>
        </p:txBody>
      </p:sp>
      <p:sp>
        <p:nvSpPr>
          <p:cNvPr id="91" name="Google Shape;91;p1"/>
          <p:cNvSpPr/>
          <p:nvPr/>
        </p:nvSpPr>
        <p:spPr>
          <a:xfrm>
            <a:off x="3948363" y="1468763"/>
            <a:ext cx="6446921"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rgbClr val="6F91C8"/>
                </a:solidFill>
                <a:latin typeface="Arial"/>
                <a:ea typeface="Arial"/>
                <a:cs typeface="Arial"/>
                <a:sym typeface="Arial"/>
              </a:rPr>
              <a:t>DEPARTMENT OF COMPUTER ENGINEERING</a:t>
            </a:r>
            <a:endParaRPr dirty="0"/>
          </a:p>
        </p:txBody>
      </p:sp>
      <p:pic>
        <p:nvPicPr>
          <p:cNvPr id="92" name="Google Shape;92;p1" descr="perfect-bunch-of-red-roses-medium_5a0617b1e2f12a960b18e344f4fcfe54.jpg"/>
          <p:cNvPicPr preferRelativeResize="0"/>
          <p:nvPr/>
        </p:nvPicPr>
        <p:blipFill rotWithShape="1">
          <a:blip r:embed="rId4">
            <a:alphaModFix/>
          </a:blip>
          <a:srcRect/>
          <a:stretch/>
        </p:blipFill>
        <p:spPr>
          <a:xfrm>
            <a:off x="2286000" y="2448364"/>
            <a:ext cx="1866900" cy="1866900"/>
          </a:xfrm>
          <a:prstGeom prst="rect">
            <a:avLst/>
          </a:prstGeom>
          <a:noFill/>
          <a:ln>
            <a:noFill/>
          </a:ln>
        </p:spPr>
      </p:pic>
      <p:pic>
        <p:nvPicPr>
          <p:cNvPr id="93" name="Google Shape;93;p1" descr="perfect-bunch-of-red-roses-medium_5a0617b1e2f12a960b18e344f4fcfe54.jpg"/>
          <p:cNvPicPr preferRelativeResize="0"/>
          <p:nvPr/>
        </p:nvPicPr>
        <p:blipFill rotWithShape="1">
          <a:blip r:embed="rId4">
            <a:alphaModFix/>
          </a:blip>
          <a:srcRect/>
          <a:stretch/>
        </p:blipFill>
        <p:spPr>
          <a:xfrm>
            <a:off x="8648700" y="2438400"/>
            <a:ext cx="1866900" cy="186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1"/>
          <p:cNvSpPr txBox="1">
            <a:spLocks noGrp="1"/>
          </p:cNvSpPr>
          <p:nvPr>
            <p:ph type="title"/>
          </p:nvPr>
        </p:nvSpPr>
        <p:spPr>
          <a:xfrm>
            <a:off x="914400" y="0"/>
            <a:ext cx="9753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3600"/>
              <a:buFont typeface="Calibri"/>
              <a:buNone/>
            </a:pPr>
            <a:r>
              <a:rPr lang="en-US" sz="4000" dirty="0">
                <a:solidFill>
                  <a:srgbClr val="000000"/>
                </a:solidFill>
              </a:rPr>
              <a:t>Process for defining Vision, Mission and PEO</a:t>
            </a:r>
            <a:endParaRPr sz="4000" dirty="0">
              <a:solidFill>
                <a:srgbClr val="000000"/>
              </a:solidFill>
            </a:endParaRPr>
          </a:p>
        </p:txBody>
      </p:sp>
      <p:sp>
        <p:nvSpPr>
          <p:cNvPr id="216" name="Google Shape;216;p11"/>
          <p:cNvSpPr txBox="1">
            <a:spLocks noGrp="1"/>
          </p:cNvSpPr>
          <p:nvPr>
            <p:ph type="sldNum" idx="12"/>
          </p:nvPr>
        </p:nvSpPr>
        <p:spPr>
          <a:xfrm>
            <a:off x="8077200" y="6203951"/>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17" name="Google Shape;217;p11"/>
          <p:cNvSpPr/>
          <p:nvPr/>
        </p:nvSpPr>
        <p:spPr>
          <a:xfrm>
            <a:off x="5562600" y="1981200"/>
            <a:ext cx="2667000" cy="4572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Department Core committee meetings and brain storming</a:t>
            </a:r>
            <a:endParaRPr/>
          </a:p>
        </p:txBody>
      </p:sp>
      <p:sp>
        <p:nvSpPr>
          <p:cNvPr id="218" name="Google Shape;218;p11"/>
          <p:cNvSpPr/>
          <p:nvPr/>
        </p:nvSpPr>
        <p:spPr>
          <a:xfrm>
            <a:off x="2590800" y="685800"/>
            <a:ext cx="1600200" cy="4572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Institute Vision/Mission</a:t>
            </a:r>
            <a:endParaRPr/>
          </a:p>
        </p:txBody>
      </p:sp>
      <p:sp>
        <p:nvSpPr>
          <p:cNvPr id="219" name="Google Shape;219;p11"/>
          <p:cNvSpPr/>
          <p:nvPr/>
        </p:nvSpPr>
        <p:spPr>
          <a:xfrm>
            <a:off x="5562600" y="2667000"/>
            <a:ext cx="2667000" cy="5334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Draft  copy </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Presentation and discussion </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 in Faculty meetings</a:t>
            </a:r>
            <a:endParaRPr/>
          </a:p>
        </p:txBody>
      </p:sp>
      <p:sp>
        <p:nvSpPr>
          <p:cNvPr id="220" name="Google Shape;220;p11"/>
          <p:cNvSpPr/>
          <p:nvPr/>
        </p:nvSpPr>
        <p:spPr>
          <a:xfrm>
            <a:off x="8686800" y="685800"/>
            <a:ext cx="1600200" cy="3810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Training inputs</a:t>
            </a:r>
            <a:endParaRPr/>
          </a:p>
        </p:txBody>
      </p:sp>
      <p:sp>
        <p:nvSpPr>
          <p:cNvPr id="221" name="Google Shape;221;p11"/>
          <p:cNvSpPr/>
          <p:nvPr/>
        </p:nvSpPr>
        <p:spPr>
          <a:xfrm>
            <a:off x="5562600" y="3352800"/>
            <a:ext cx="2667000" cy="4572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Refined Draft copy</a:t>
            </a:r>
            <a:endParaRPr/>
          </a:p>
        </p:txBody>
      </p:sp>
      <p:sp>
        <p:nvSpPr>
          <p:cNvPr id="222" name="Google Shape;222;p11"/>
          <p:cNvSpPr/>
          <p:nvPr/>
        </p:nvSpPr>
        <p:spPr>
          <a:xfrm>
            <a:off x="5562600" y="5410200"/>
            <a:ext cx="2667000" cy="4572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Final Copy of Department </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Vision and Mission</a:t>
            </a:r>
            <a:endParaRPr/>
          </a:p>
        </p:txBody>
      </p:sp>
      <p:sp>
        <p:nvSpPr>
          <p:cNvPr id="223" name="Google Shape;223;p11"/>
          <p:cNvSpPr/>
          <p:nvPr/>
        </p:nvSpPr>
        <p:spPr>
          <a:xfrm>
            <a:off x="5562600" y="4038600"/>
            <a:ext cx="2667000" cy="4572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Presentation in BOS meeting </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Copy for approval of ABM</a:t>
            </a:r>
            <a:endParaRPr/>
          </a:p>
        </p:txBody>
      </p:sp>
      <p:sp>
        <p:nvSpPr>
          <p:cNvPr id="224" name="Google Shape;224;p11"/>
          <p:cNvSpPr/>
          <p:nvPr/>
        </p:nvSpPr>
        <p:spPr>
          <a:xfrm>
            <a:off x="5562600" y="6096000"/>
            <a:ext cx="2667000" cy="6096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Dissemination to the  governing body and other Stake holders through various communication modes</a:t>
            </a:r>
            <a:endParaRPr/>
          </a:p>
        </p:txBody>
      </p:sp>
      <p:sp>
        <p:nvSpPr>
          <p:cNvPr id="225" name="Google Shape;225;p11"/>
          <p:cNvSpPr/>
          <p:nvPr/>
        </p:nvSpPr>
        <p:spPr>
          <a:xfrm>
            <a:off x="5562600" y="4648200"/>
            <a:ext cx="2667000" cy="533400"/>
          </a:xfrm>
          <a:prstGeom prst="rect">
            <a:avLst/>
          </a:prstGeom>
          <a:solidFill>
            <a:srgbClr val="DAE5F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Approval in the Academic Board meeting</a:t>
            </a:r>
            <a:endParaRPr/>
          </a:p>
        </p:txBody>
      </p:sp>
      <p:cxnSp>
        <p:nvCxnSpPr>
          <p:cNvPr id="226" name="Google Shape;226;p11"/>
          <p:cNvCxnSpPr>
            <a:stCxn id="218" idx="2"/>
            <a:endCxn id="217" idx="0"/>
          </p:cNvCxnSpPr>
          <p:nvPr/>
        </p:nvCxnSpPr>
        <p:spPr>
          <a:xfrm rot="-5400000" flipH="1">
            <a:off x="4724400" y="-190500"/>
            <a:ext cx="838200" cy="3505200"/>
          </a:xfrm>
          <a:prstGeom prst="bentConnector3">
            <a:avLst>
              <a:gd name="adj1" fmla="val 50000"/>
            </a:avLst>
          </a:prstGeom>
          <a:noFill/>
          <a:ln w="9525" cap="flat" cmpd="sng">
            <a:solidFill>
              <a:srgbClr val="4A7DBA"/>
            </a:solidFill>
            <a:prstDash val="solid"/>
            <a:round/>
            <a:headEnd type="none" w="sm" len="sm"/>
            <a:tailEnd type="stealth" w="med" len="med"/>
          </a:ln>
        </p:spPr>
      </p:cxnSp>
      <p:cxnSp>
        <p:nvCxnSpPr>
          <p:cNvPr id="227" name="Google Shape;227;p11"/>
          <p:cNvCxnSpPr>
            <a:stCxn id="220" idx="2"/>
            <a:endCxn id="217" idx="0"/>
          </p:cNvCxnSpPr>
          <p:nvPr/>
        </p:nvCxnSpPr>
        <p:spPr>
          <a:xfrm rot="5400000">
            <a:off x="7734300" y="228600"/>
            <a:ext cx="914400" cy="2590800"/>
          </a:xfrm>
          <a:prstGeom prst="bentConnector3">
            <a:avLst>
              <a:gd name="adj1" fmla="val 50000"/>
            </a:avLst>
          </a:prstGeom>
          <a:noFill/>
          <a:ln w="9525" cap="flat" cmpd="sng">
            <a:solidFill>
              <a:srgbClr val="4A7DBA"/>
            </a:solidFill>
            <a:prstDash val="solid"/>
            <a:round/>
            <a:headEnd type="none" w="sm" len="sm"/>
            <a:tailEnd type="stealth" w="med" len="med"/>
          </a:ln>
        </p:spPr>
      </p:cxnSp>
      <p:cxnSp>
        <p:nvCxnSpPr>
          <p:cNvPr id="228" name="Google Shape;228;p11"/>
          <p:cNvCxnSpPr/>
          <p:nvPr/>
        </p:nvCxnSpPr>
        <p:spPr>
          <a:xfrm>
            <a:off x="3733800" y="1752600"/>
            <a:ext cx="1828800" cy="304800"/>
          </a:xfrm>
          <a:prstGeom prst="bentConnector3">
            <a:avLst>
              <a:gd name="adj1" fmla="val 50000"/>
            </a:avLst>
          </a:prstGeom>
          <a:noFill/>
          <a:ln w="9525" cap="flat" cmpd="sng">
            <a:solidFill>
              <a:srgbClr val="4A7DBA"/>
            </a:solidFill>
            <a:prstDash val="solid"/>
            <a:round/>
            <a:headEnd type="none" w="sm" len="sm"/>
            <a:tailEnd type="stealth" w="med" len="med"/>
          </a:ln>
        </p:spPr>
      </p:cxnSp>
      <p:cxnSp>
        <p:nvCxnSpPr>
          <p:cNvPr id="229" name="Google Shape;229;p11"/>
          <p:cNvCxnSpPr/>
          <p:nvPr/>
        </p:nvCxnSpPr>
        <p:spPr>
          <a:xfrm>
            <a:off x="3733800" y="2209800"/>
            <a:ext cx="1828800" cy="1588"/>
          </a:xfrm>
          <a:prstGeom prst="straightConnector1">
            <a:avLst/>
          </a:prstGeom>
          <a:noFill/>
          <a:ln w="9525" cap="flat" cmpd="sng">
            <a:solidFill>
              <a:srgbClr val="4A7DBA"/>
            </a:solidFill>
            <a:prstDash val="solid"/>
            <a:round/>
            <a:headEnd type="none" w="sm" len="sm"/>
            <a:tailEnd type="stealth" w="med" len="med"/>
          </a:ln>
        </p:spPr>
      </p:cxnSp>
      <p:cxnSp>
        <p:nvCxnSpPr>
          <p:cNvPr id="230" name="Google Shape;230;p11"/>
          <p:cNvCxnSpPr/>
          <p:nvPr/>
        </p:nvCxnSpPr>
        <p:spPr>
          <a:xfrm rot="10800000" flipH="1">
            <a:off x="3733800" y="2362200"/>
            <a:ext cx="1828800" cy="304800"/>
          </a:xfrm>
          <a:prstGeom prst="bentConnector3">
            <a:avLst>
              <a:gd name="adj1" fmla="val 50000"/>
            </a:avLst>
          </a:prstGeom>
          <a:noFill/>
          <a:ln w="9525" cap="flat" cmpd="sng">
            <a:solidFill>
              <a:srgbClr val="4A7DBA"/>
            </a:solidFill>
            <a:prstDash val="solid"/>
            <a:round/>
            <a:headEnd type="none" w="sm" len="sm"/>
            <a:tailEnd type="stealth" w="med" len="med"/>
          </a:ln>
        </p:spPr>
      </p:cxnSp>
      <p:sp>
        <p:nvSpPr>
          <p:cNvPr id="231" name="Google Shape;231;p11"/>
          <p:cNvSpPr txBox="1"/>
          <p:nvPr/>
        </p:nvSpPr>
        <p:spPr>
          <a:xfrm>
            <a:off x="2514600" y="1524000"/>
            <a:ext cx="114300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Governing body / Management Input</a:t>
            </a:r>
            <a:endParaRPr dirty="0"/>
          </a:p>
        </p:txBody>
      </p:sp>
      <p:sp>
        <p:nvSpPr>
          <p:cNvPr id="232" name="Google Shape;232;p11"/>
          <p:cNvSpPr txBox="1"/>
          <p:nvPr/>
        </p:nvSpPr>
        <p:spPr>
          <a:xfrm>
            <a:off x="2362200" y="1981200"/>
            <a:ext cx="137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Faculty Input</a:t>
            </a:r>
            <a:r>
              <a:rPr lang="en-US" sz="1800" dirty="0">
                <a:solidFill>
                  <a:schemeClr val="dk1"/>
                </a:solidFill>
                <a:latin typeface="Calibri"/>
                <a:ea typeface="Calibri"/>
                <a:cs typeface="Calibri"/>
                <a:sym typeface="Calibri"/>
              </a:rPr>
              <a:t> </a:t>
            </a:r>
            <a:endParaRPr dirty="0"/>
          </a:p>
        </p:txBody>
      </p:sp>
      <p:sp>
        <p:nvSpPr>
          <p:cNvPr id="233" name="Google Shape;233;p11"/>
          <p:cNvSpPr txBox="1"/>
          <p:nvPr/>
        </p:nvSpPr>
        <p:spPr>
          <a:xfrm>
            <a:off x="2438400" y="2438400"/>
            <a:ext cx="129540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Student/Parent Input</a:t>
            </a:r>
            <a:endParaRPr dirty="0"/>
          </a:p>
        </p:txBody>
      </p:sp>
      <p:cxnSp>
        <p:nvCxnSpPr>
          <p:cNvPr id="234" name="Google Shape;234;p11"/>
          <p:cNvCxnSpPr/>
          <p:nvPr/>
        </p:nvCxnSpPr>
        <p:spPr>
          <a:xfrm rot="5400000">
            <a:off x="6744494" y="3237706"/>
            <a:ext cx="228600" cy="1588"/>
          </a:xfrm>
          <a:prstGeom prst="straightConnector1">
            <a:avLst/>
          </a:prstGeom>
          <a:noFill/>
          <a:ln w="9525" cap="flat" cmpd="sng">
            <a:solidFill>
              <a:srgbClr val="4A7DBA"/>
            </a:solidFill>
            <a:prstDash val="solid"/>
            <a:round/>
            <a:headEnd type="none" w="sm" len="sm"/>
            <a:tailEnd type="stealth" w="med" len="med"/>
          </a:ln>
        </p:spPr>
      </p:cxnSp>
      <p:cxnSp>
        <p:nvCxnSpPr>
          <p:cNvPr id="235" name="Google Shape;235;p11"/>
          <p:cNvCxnSpPr>
            <a:stCxn id="217" idx="2"/>
            <a:endCxn id="219" idx="0"/>
          </p:cNvCxnSpPr>
          <p:nvPr/>
        </p:nvCxnSpPr>
        <p:spPr>
          <a:xfrm>
            <a:off x="6896100" y="2438400"/>
            <a:ext cx="0" cy="228600"/>
          </a:xfrm>
          <a:prstGeom prst="straightConnector1">
            <a:avLst/>
          </a:prstGeom>
          <a:noFill/>
          <a:ln w="9525" cap="flat" cmpd="sng">
            <a:solidFill>
              <a:srgbClr val="4A7DBA"/>
            </a:solidFill>
            <a:prstDash val="solid"/>
            <a:round/>
            <a:headEnd type="none" w="sm" len="sm"/>
            <a:tailEnd type="stealth" w="med" len="med"/>
          </a:ln>
        </p:spPr>
      </p:cxnSp>
      <p:cxnSp>
        <p:nvCxnSpPr>
          <p:cNvPr id="236" name="Google Shape;236;p11"/>
          <p:cNvCxnSpPr>
            <a:stCxn id="221" idx="2"/>
            <a:endCxn id="223" idx="0"/>
          </p:cNvCxnSpPr>
          <p:nvPr/>
        </p:nvCxnSpPr>
        <p:spPr>
          <a:xfrm>
            <a:off x="6896100" y="3810000"/>
            <a:ext cx="0" cy="228600"/>
          </a:xfrm>
          <a:prstGeom prst="straightConnector1">
            <a:avLst/>
          </a:prstGeom>
          <a:noFill/>
          <a:ln w="9525" cap="flat" cmpd="sng">
            <a:solidFill>
              <a:srgbClr val="4A7DBA"/>
            </a:solidFill>
            <a:prstDash val="solid"/>
            <a:round/>
            <a:headEnd type="none" w="sm" len="sm"/>
            <a:tailEnd type="stealth" w="med" len="med"/>
          </a:ln>
        </p:spPr>
      </p:cxnSp>
      <p:cxnSp>
        <p:nvCxnSpPr>
          <p:cNvPr id="237" name="Google Shape;237;p11"/>
          <p:cNvCxnSpPr>
            <a:stCxn id="223" idx="2"/>
            <a:endCxn id="225" idx="0"/>
          </p:cNvCxnSpPr>
          <p:nvPr/>
        </p:nvCxnSpPr>
        <p:spPr>
          <a:xfrm>
            <a:off x="6896100" y="4495800"/>
            <a:ext cx="0" cy="152400"/>
          </a:xfrm>
          <a:prstGeom prst="straightConnector1">
            <a:avLst/>
          </a:prstGeom>
          <a:noFill/>
          <a:ln w="9525" cap="flat" cmpd="sng">
            <a:solidFill>
              <a:srgbClr val="4A7DBA"/>
            </a:solidFill>
            <a:prstDash val="solid"/>
            <a:round/>
            <a:headEnd type="none" w="sm" len="sm"/>
            <a:tailEnd type="stealth" w="med" len="med"/>
          </a:ln>
        </p:spPr>
      </p:cxnSp>
      <p:cxnSp>
        <p:nvCxnSpPr>
          <p:cNvPr id="238" name="Google Shape;238;p11"/>
          <p:cNvCxnSpPr>
            <a:stCxn id="225" idx="2"/>
            <a:endCxn id="222" idx="0"/>
          </p:cNvCxnSpPr>
          <p:nvPr/>
        </p:nvCxnSpPr>
        <p:spPr>
          <a:xfrm>
            <a:off x="6896100" y="5181600"/>
            <a:ext cx="0" cy="228600"/>
          </a:xfrm>
          <a:prstGeom prst="straightConnector1">
            <a:avLst/>
          </a:prstGeom>
          <a:noFill/>
          <a:ln w="9525" cap="flat" cmpd="sng">
            <a:solidFill>
              <a:srgbClr val="4A7DBA"/>
            </a:solidFill>
            <a:prstDash val="solid"/>
            <a:round/>
            <a:headEnd type="none" w="sm" len="sm"/>
            <a:tailEnd type="stealth" w="med" len="med"/>
          </a:ln>
        </p:spPr>
      </p:cxnSp>
      <p:cxnSp>
        <p:nvCxnSpPr>
          <p:cNvPr id="239" name="Google Shape;239;p11"/>
          <p:cNvCxnSpPr>
            <a:stCxn id="222" idx="2"/>
            <a:endCxn id="224" idx="0"/>
          </p:cNvCxnSpPr>
          <p:nvPr/>
        </p:nvCxnSpPr>
        <p:spPr>
          <a:xfrm>
            <a:off x="6896100" y="5867400"/>
            <a:ext cx="0" cy="228600"/>
          </a:xfrm>
          <a:prstGeom prst="straightConnector1">
            <a:avLst/>
          </a:prstGeom>
          <a:noFill/>
          <a:ln w="9525" cap="flat" cmpd="sng">
            <a:solidFill>
              <a:srgbClr val="4A7DBA"/>
            </a:solidFill>
            <a:prstDash val="solid"/>
            <a:round/>
            <a:headEnd type="none" w="sm" len="sm"/>
            <a:tailEnd type="stealth" w="med" len="med"/>
          </a:ln>
        </p:spPr>
      </p:cxnSp>
      <p:cxnSp>
        <p:nvCxnSpPr>
          <p:cNvPr id="240" name="Google Shape;240;p11"/>
          <p:cNvCxnSpPr>
            <a:endCxn id="223" idx="1"/>
          </p:cNvCxnSpPr>
          <p:nvPr/>
        </p:nvCxnSpPr>
        <p:spPr>
          <a:xfrm>
            <a:off x="3733800" y="4265700"/>
            <a:ext cx="1828800" cy="1500"/>
          </a:xfrm>
          <a:prstGeom prst="straightConnector1">
            <a:avLst/>
          </a:prstGeom>
          <a:noFill/>
          <a:ln w="9525" cap="flat" cmpd="sng">
            <a:solidFill>
              <a:srgbClr val="4A7DBA"/>
            </a:solidFill>
            <a:prstDash val="solid"/>
            <a:round/>
            <a:headEnd type="none" w="sm" len="sm"/>
            <a:tailEnd type="stealth" w="med" len="med"/>
          </a:ln>
        </p:spPr>
      </p:cxnSp>
      <p:sp>
        <p:nvSpPr>
          <p:cNvPr id="241" name="Google Shape;241;p11"/>
          <p:cNvSpPr txBox="1"/>
          <p:nvPr/>
        </p:nvSpPr>
        <p:spPr>
          <a:xfrm>
            <a:off x="2362200" y="4114801"/>
            <a:ext cx="12954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BOS members input</a:t>
            </a:r>
            <a:endParaRPr/>
          </a:p>
        </p:txBody>
      </p:sp>
      <p:cxnSp>
        <p:nvCxnSpPr>
          <p:cNvPr id="242" name="Google Shape;242;p11"/>
          <p:cNvCxnSpPr/>
          <p:nvPr/>
        </p:nvCxnSpPr>
        <p:spPr>
          <a:xfrm>
            <a:off x="3733800" y="2971800"/>
            <a:ext cx="1828800" cy="1588"/>
          </a:xfrm>
          <a:prstGeom prst="straightConnector1">
            <a:avLst/>
          </a:prstGeom>
          <a:noFill/>
          <a:ln w="9525" cap="flat" cmpd="sng">
            <a:solidFill>
              <a:srgbClr val="4A7DBA"/>
            </a:solidFill>
            <a:prstDash val="solid"/>
            <a:round/>
            <a:headEnd type="none" w="sm" len="sm"/>
            <a:tailEnd type="stealth" w="med" len="med"/>
          </a:ln>
        </p:spPr>
      </p:cxnSp>
      <p:sp>
        <p:nvSpPr>
          <p:cNvPr id="243" name="Google Shape;243;p11"/>
          <p:cNvSpPr txBox="1"/>
          <p:nvPr/>
        </p:nvSpPr>
        <p:spPr>
          <a:xfrm>
            <a:off x="2286000" y="2971801"/>
            <a:ext cx="12954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Faculty inputs</a:t>
            </a:r>
            <a:endParaRPr/>
          </a:p>
        </p:txBody>
      </p:sp>
      <p:cxnSp>
        <p:nvCxnSpPr>
          <p:cNvPr id="244" name="Google Shape;244;p11"/>
          <p:cNvCxnSpPr/>
          <p:nvPr/>
        </p:nvCxnSpPr>
        <p:spPr>
          <a:xfrm flipH="1">
            <a:off x="8229600" y="1752600"/>
            <a:ext cx="1143000" cy="304800"/>
          </a:xfrm>
          <a:prstGeom prst="bentConnector3">
            <a:avLst>
              <a:gd name="adj1" fmla="val 50000"/>
            </a:avLst>
          </a:prstGeom>
          <a:noFill/>
          <a:ln w="9525" cap="flat" cmpd="sng">
            <a:solidFill>
              <a:srgbClr val="4A7DBA"/>
            </a:solidFill>
            <a:prstDash val="solid"/>
            <a:round/>
            <a:headEnd type="none" w="sm" len="sm"/>
            <a:tailEnd type="stealth" w="med" len="med"/>
          </a:ln>
        </p:spPr>
      </p:cxnSp>
      <p:cxnSp>
        <p:nvCxnSpPr>
          <p:cNvPr id="245" name="Google Shape;245;p11"/>
          <p:cNvCxnSpPr/>
          <p:nvPr/>
        </p:nvCxnSpPr>
        <p:spPr>
          <a:xfrm rot="10800000">
            <a:off x="8229600" y="2362200"/>
            <a:ext cx="1143000" cy="152400"/>
          </a:xfrm>
          <a:prstGeom prst="bentConnector3">
            <a:avLst>
              <a:gd name="adj1" fmla="val 50000"/>
            </a:avLst>
          </a:prstGeom>
          <a:noFill/>
          <a:ln w="9525" cap="flat" cmpd="sng">
            <a:solidFill>
              <a:srgbClr val="4A7DBA"/>
            </a:solidFill>
            <a:prstDash val="solid"/>
            <a:round/>
            <a:headEnd type="none" w="sm" len="sm"/>
            <a:tailEnd type="stealth" w="med" len="med"/>
          </a:ln>
        </p:spPr>
      </p:cxnSp>
      <p:sp>
        <p:nvSpPr>
          <p:cNvPr id="246" name="Google Shape;246;p11"/>
          <p:cNvSpPr txBox="1"/>
          <p:nvPr/>
        </p:nvSpPr>
        <p:spPr>
          <a:xfrm>
            <a:off x="9448800" y="1600200"/>
            <a:ext cx="106680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Industry Input</a:t>
            </a:r>
            <a:endParaRPr dirty="0"/>
          </a:p>
        </p:txBody>
      </p:sp>
      <p:sp>
        <p:nvSpPr>
          <p:cNvPr id="247" name="Google Shape;247;p11"/>
          <p:cNvSpPr txBox="1"/>
          <p:nvPr/>
        </p:nvSpPr>
        <p:spPr>
          <a:xfrm>
            <a:off x="9448800" y="2362200"/>
            <a:ext cx="990600" cy="2461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Alumni Input</a:t>
            </a:r>
            <a:endParaRPr dirty="0"/>
          </a:p>
        </p:txBody>
      </p:sp>
      <p:cxnSp>
        <p:nvCxnSpPr>
          <p:cNvPr id="248" name="Google Shape;248;p11"/>
          <p:cNvCxnSpPr>
            <a:stCxn id="224" idx="1"/>
          </p:cNvCxnSpPr>
          <p:nvPr/>
        </p:nvCxnSpPr>
        <p:spPr>
          <a:xfrm rot="10800000">
            <a:off x="4953000" y="5638800"/>
            <a:ext cx="609600" cy="762000"/>
          </a:xfrm>
          <a:prstGeom prst="straightConnector1">
            <a:avLst/>
          </a:prstGeom>
          <a:noFill/>
          <a:ln w="9525" cap="flat" cmpd="sng">
            <a:solidFill>
              <a:srgbClr val="4A7DBA"/>
            </a:solidFill>
            <a:prstDash val="solid"/>
            <a:round/>
            <a:headEnd type="none" w="sm" len="sm"/>
            <a:tailEnd type="stealth" w="med" len="med"/>
          </a:ln>
        </p:spPr>
      </p:cxnSp>
      <p:sp>
        <p:nvSpPr>
          <p:cNvPr id="249" name="Google Shape;249;p11"/>
          <p:cNvSpPr txBox="1"/>
          <p:nvPr/>
        </p:nvSpPr>
        <p:spPr>
          <a:xfrm>
            <a:off x="4267200" y="5410201"/>
            <a:ext cx="6096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Alumni</a:t>
            </a:r>
            <a:endParaRPr/>
          </a:p>
        </p:txBody>
      </p:sp>
      <p:cxnSp>
        <p:nvCxnSpPr>
          <p:cNvPr id="250" name="Google Shape;250;p11"/>
          <p:cNvCxnSpPr>
            <a:stCxn id="224" idx="1"/>
          </p:cNvCxnSpPr>
          <p:nvPr/>
        </p:nvCxnSpPr>
        <p:spPr>
          <a:xfrm rot="10800000">
            <a:off x="4724400" y="5867400"/>
            <a:ext cx="838200" cy="533400"/>
          </a:xfrm>
          <a:prstGeom prst="straightConnector1">
            <a:avLst/>
          </a:prstGeom>
          <a:noFill/>
          <a:ln w="9525" cap="flat" cmpd="sng">
            <a:solidFill>
              <a:srgbClr val="4A7DBA"/>
            </a:solidFill>
            <a:prstDash val="solid"/>
            <a:round/>
            <a:headEnd type="none" w="sm" len="sm"/>
            <a:tailEnd type="stealth" w="med" len="med"/>
          </a:ln>
        </p:spPr>
      </p:cxnSp>
      <p:sp>
        <p:nvSpPr>
          <p:cNvPr id="251" name="Google Shape;251;p11"/>
          <p:cNvSpPr txBox="1"/>
          <p:nvPr/>
        </p:nvSpPr>
        <p:spPr>
          <a:xfrm>
            <a:off x="4038600" y="5715001"/>
            <a:ext cx="6096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Industry</a:t>
            </a:r>
            <a:endParaRPr/>
          </a:p>
        </p:txBody>
      </p:sp>
      <p:sp>
        <p:nvSpPr>
          <p:cNvPr id="252" name="Google Shape;252;p11"/>
          <p:cNvSpPr txBox="1"/>
          <p:nvPr/>
        </p:nvSpPr>
        <p:spPr>
          <a:xfrm>
            <a:off x="4038600" y="6096001"/>
            <a:ext cx="6096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Parents</a:t>
            </a:r>
            <a:endParaRPr/>
          </a:p>
        </p:txBody>
      </p:sp>
      <p:cxnSp>
        <p:nvCxnSpPr>
          <p:cNvPr id="253" name="Google Shape;253;p11"/>
          <p:cNvCxnSpPr>
            <a:stCxn id="224" idx="1"/>
          </p:cNvCxnSpPr>
          <p:nvPr/>
        </p:nvCxnSpPr>
        <p:spPr>
          <a:xfrm rot="10800000">
            <a:off x="4724400" y="6248400"/>
            <a:ext cx="838200" cy="152400"/>
          </a:xfrm>
          <a:prstGeom prst="straightConnector1">
            <a:avLst/>
          </a:prstGeom>
          <a:noFill/>
          <a:ln w="9525" cap="flat" cmpd="sng">
            <a:solidFill>
              <a:srgbClr val="4A7DBA"/>
            </a:solidFill>
            <a:prstDash val="solid"/>
            <a:round/>
            <a:headEnd type="none" w="sm" len="sm"/>
            <a:tailEnd type="stealth" w="med" len="med"/>
          </a:ln>
        </p:spPr>
      </p:cxnSp>
      <p:cxnSp>
        <p:nvCxnSpPr>
          <p:cNvPr id="254" name="Google Shape;254;p11"/>
          <p:cNvCxnSpPr>
            <a:stCxn id="224" idx="1"/>
          </p:cNvCxnSpPr>
          <p:nvPr/>
        </p:nvCxnSpPr>
        <p:spPr>
          <a:xfrm flipH="1">
            <a:off x="4800600" y="6400800"/>
            <a:ext cx="762000" cy="228600"/>
          </a:xfrm>
          <a:prstGeom prst="straightConnector1">
            <a:avLst/>
          </a:prstGeom>
          <a:noFill/>
          <a:ln w="9525" cap="flat" cmpd="sng">
            <a:solidFill>
              <a:srgbClr val="4A7DBA"/>
            </a:solidFill>
            <a:prstDash val="solid"/>
            <a:round/>
            <a:headEnd type="none" w="sm" len="sm"/>
            <a:tailEnd type="stealth" w="med" len="med"/>
          </a:ln>
        </p:spPr>
      </p:cxnSp>
      <p:sp>
        <p:nvSpPr>
          <p:cNvPr id="255" name="Google Shape;255;p11"/>
          <p:cNvSpPr txBox="1"/>
          <p:nvPr/>
        </p:nvSpPr>
        <p:spPr>
          <a:xfrm>
            <a:off x="3962400" y="6459380"/>
            <a:ext cx="7620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Academia</a:t>
            </a:r>
            <a:endParaRPr/>
          </a:p>
        </p:txBody>
      </p:sp>
      <p:sp>
        <p:nvSpPr>
          <p:cNvPr id="256" name="Google Shape;256;p11"/>
          <p:cNvSpPr txBox="1"/>
          <p:nvPr/>
        </p:nvSpPr>
        <p:spPr>
          <a:xfrm>
            <a:off x="4648200" y="5105400"/>
            <a:ext cx="838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Government Bodies</a:t>
            </a:r>
            <a:endParaRPr/>
          </a:p>
        </p:txBody>
      </p:sp>
      <p:cxnSp>
        <p:nvCxnSpPr>
          <p:cNvPr id="257" name="Google Shape;257;p11"/>
          <p:cNvCxnSpPr>
            <a:stCxn id="224" idx="3"/>
          </p:cNvCxnSpPr>
          <p:nvPr/>
        </p:nvCxnSpPr>
        <p:spPr>
          <a:xfrm rot="10800000" flipH="1">
            <a:off x="8229600" y="5715000"/>
            <a:ext cx="381000" cy="685800"/>
          </a:xfrm>
          <a:prstGeom prst="straightConnector1">
            <a:avLst/>
          </a:prstGeom>
          <a:noFill/>
          <a:ln w="9525" cap="flat" cmpd="sng">
            <a:solidFill>
              <a:srgbClr val="4A7DBA"/>
            </a:solidFill>
            <a:prstDash val="solid"/>
            <a:round/>
            <a:headEnd type="none" w="sm" len="sm"/>
            <a:tailEnd type="stealth" w="med" len="med"/>
          </a:ln>
        </p:spPr>
      </p:cxnSp>
      <p:cxnSp>
        <p:nvCxnSpPr>
          <p:cNvPr id="258" name="Google Shape;258;p11"/>
          <p:cNvCxnSpPr>
            <a:stCxn id="224" idx="3"/>
          </p:cNvCxnSpPr>
          <p:nvPr/>
        </p:nvCxnSpPr>
        <p:spPr>
          <a:xfrm rot="10800000" flipH="1">
            <a:off x="8229600" y="5943600"/>
            <a:ext cx="609600" cy="457200"/>
          </a:xfrm>
          <a:prstGeom prst="straightConnector1">
            <a:avLst/>
          </a:prstGeom>
          <a:noFill/>
          <a:ln w="9525" cap="flat" cmpd="sng">
            <a:solidFill>
              <a:srgbClr val="4A7DBA"/>
            </a:solidFill>
            <a:prstDash val="solid"/>
            <a:round/>
            <a:headEnd type="none" w="sm" len="sm"/>
            <a:tailEnd type="stealth" w="med" len="med"/>
          </a:ln>
        </p:spPr>
      </p:cxnSp>
      <p:cxnSp>
        <p:nvCxnSpPr>
          <p:cNvPr id="259" name="Google Shape;259;p11"/>
          <p:cNvCxnSpPr>
            <a:stCxn id="224" idx="3"/>
          </p:cNvCxnSpPr>
          <p:nvPr/>
        </p:nvCxnSpPr>
        <p:spPr>
          <a:xfrm rot="10800000" flipH="1">
            <a:off x="8229600" y="6324600"/>
            <a:ext cx="685800" cy="76200"/>
          </a:xfrm>
          <a:prstGeom prst="straightConnector1">
            <a:avLst/>
          </a:prstGeom>
          <a:noFill/>
          <a:ln w="9525" cap="flat" cmpd="sng">
            <a:solidFill>
              <a:srgbClr val="4A7DBA"/>
            </a:solidFill>
            <a:prstDash val="solid"/>
            <a:round/>
            <a:headEnd type="none" w="sm" len="sm"/>
            <a:tailEnd type="stealth" w="med" len="med"/>
          </a:ln>
        </p:spPr>
      </p:cxnSp>
      <p:cxnSp>
        <p:nvCxnSpPr>
          <p:cNvPr id="260" name="Google Shape;260;p11"/>
          <p:cNvCxnSpPr>
            <a:stCxn id="224" idx="3"/>
          </p:cNvCxnSpPr>
          <p:nvPr/>
        </p:nvCxnSpPr>
        <p:spPr>
          <a:xfrm>
            <a:off x="8229600" y="6400800"/>
            <a:ext cx="533400" cy="228600"/>
          </a:xfrm>
          <a:prstGeom prst="straightConnector1">
            <a:avLst/>
          </a:prstGeom>
          <a:noFill/>
          <a:ln w="9525" cap="flat" cmpd="sng">
            <a:solidFill>
              <a:srgbClr val="4A7DBA"/>
            </a:solidFill>
            <a:prstDash val="solid"/>
            <a:round/>
            <a:headEnd type="none" w="sm" len="sm"/>
            <a:tailEnd type="stealth" w="med" len="med"/>
          </a:ln>
        </p:spPr>
      </p:cxnSp>
      <p:sp>
        <p:nvSpPr>
          <p:cNvPr id="261" name="Google Shape;261;p11"/>
          <p:cNvSpPr txBox="1"/>
          <p:nvPr/>
        </p:nvSpPr>
        <p:spPr>
          <a:xfrm>
            <a:off x="8610600" y="5334001"/>
            <a:ext cx="9906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Website</a:t>
            </a:r>
            <a:endParaRPr/>
          </a:p>
        </p:txBody>
      </p:sp>
      <p:sp>
        <p:nvSpPr>
          <p:cNvPr id="262" name="Google Shape;262;p11"/>
          <p:cNvSpPr txBox="1"/>
          <p:nvPr/>
        </p:nvSpPr>
        <p:spPr>
          <a:xfrm>
            <a:off x="8915400" y="5715001"/>
            <a:ext cx="6096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Email</a:t>
            </a:r>
            <a:endParaRPr/>
          </a:p>
        </p:txBody>
      </p:sp>
      <p:sp>
        <p:nvSpPr>
          <p:cNvPr id="263" name="Google Shape;263;p11"/>
          <p:cNvSpPr txBox="1"/>
          <p:nvPr/>
        </p:nvSpPr>
        <p:spPr>
          <a:xfrm>
            <a:off x="8991600" y="6172201"/>
            <a:ext cx="9144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Meetings</a:t>
            </a:r>
            <a:endParaRPr/>
          </a:p>
        </p:txBody>
      </p:sp>
      <p:sp>
        <p:nvSpPr>
          <p:cNvPr id="264" name="Google Shape;264;p11"/>
          <p:cNvSpPr txBox="1"/>
          <p:nvPr/>
        </p:nvSpPr>
        <p:spPr>
          <a:xfrm>
            <a:off x="8839200" y="6611780"/>
            <a:ext cx="16002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Social Networking Sites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2"/>
          <p:cNvSpPr txBox="1">
            <a:spLocks noGrp="1"/>
          </p:cNvSpPr>
          <p:nvPr>
            <p:ph type="title"/>
          </p:nvPr>
        </p:nvSpPr>
        <p:spPr>
          <a:xfrm>
            <a:off x="0" y="76200"/>
            <a:ext cx="11126788" cy="504825"/>
          </a:xfrm>
          <a:prstGeom prst="rect">
            <a:avLst/>
          </a:prstGeom>
          <a:noFill/>
          <a:ln>
            <a:noFill/>
          </a:ln>
        </p:spPr>
        <p:txBody>
          <a:bodyPr spcFirstLastPara="1" wrap="square" lIns="0" tIns="12700" rIns="0" bIns="0" anchor="ctr" anchorCtr="0">
            <a:spAutoFit/>
          </a:bodyPr>
          <a:lstStyle/>
          <a:p>
            <a:pPr marL="903605" lvl="0" indent="0" algn="ctr" rtl="0">
              <a:spcBef>
                <a:spcPts val="0"/>
              </a:spcBef>
              <a:spcAft>
                <a:spcPts val="0"/>
              </a:spcAft>
              <a:buClr>
                <a:schemeClr val="dk1"/>
              </a:buClr>
              <a:buSzPts val="3200"/>
              <a:buFont typeface="Calibri"/>
              <a:buNone/>
            </a:pPr>
            <a:r>
              <a:rPr lang="en-US" sz="3200" b="1" dirty="0"/>
              <a:t>Consistency of PEOs with Mission</a:t>
            </a:r>
            <a:endParaRPr dirty="0"/>
          </a:p>
        </p:txBody>
      </p:sp>
      <p:graphicFrame>
        <p:nvGraphicFramePr>
          <p:cNvPr id="270" name="Google Shape;270;p12"/>
          <p:cNvGraphicFramePr/>
          <p:nvPr>
            <p:extLst>
              <p:ext uri="{D42A27DB-BD31-4B8C-83A1-F6EECF244321}">
                <p14:modId xmlns:p14="http://schemas.microsoft.com/office/powerpoint/2010/main" val="3477369545"/>
              </p:ext>
            </p:extLst>
          </p:nvPr>
        </p:nvGraphicFramePr>
        <p:xfrm>
          <a:off x="1058509" y="706388"/>
          <a:ext cx="10820400" cy="2086627"/>
        </p:xfrm>
        <a:graphic>
          <a:graphicData uri="http://schemas.openxmlformats.org/drawingml/2006/table">
            <a:tbl>
              <a:tblPr firstRow="1" firstCol="1" bandRow="1">
                <a:noFill/>
                <a:tableStyleId>{7E31700F-715C-4B57-BA64-622D2D4E7403}</a:tableStyleId>
              </a:tblPr>
              <a:tblGrid>
                <a:gridCol w="2868326">
                  <a:extLst>
                    <a:ext uri="{9D8B030D-6E8A-4147-A177-3AD203B41FA5}">
                      <a16:colId xmlns:a16="http://schemas.microsoft.com/office/drawing/2014/main" val="20000"/>
                    </a:ext>
                  </a:extLst>
                </a:gridCol>
                <a:gridCol w="1920382">
                  <a:extLst>
                    <a:ext uri="{9D8B030D-6E8A-4147-A177-3AD203B41FA5}">
                      <a16:colId xmlns:a16="http://schemas.microsoft.com/office/drawing/2014/main" val="20001"/>
                    </a:ext>
                  </a:extLst>
                </a:gridCol>
                <a:gridCol w="2294199">
                  <a:extLst>
                    <a:ext uri="{9D8B030D-6E8A-4147-A177-3AD203B41FA5}">
                      <a16:colId xmlns:a16="http://schemas.microsoft.com/office/drawing/2014/main" val="20002"/>
                    </a:ext>
                  </a:extLst>
                </a:gridCol>
                <a:gridCol w="1757744">
                  <a:extLst>
                    <a:ext uri="{9D8B030D-6E8A-4147-A177-3AD203B41FA5}">
                      <a16:colId xmlns:a16="http://schemas.microsoft.com/office/drawing/2014/main" val="20003"/>
                    </a:ext>
                  </a:extLst>
                </a:gridCol>
                <a:gridCol w="1979749">
                  <a:extLst>
                    <a:ext uri="{9D8B030D-6E8A-4147-A177-3AD203B41FA5}">
                      <a16:colId xmlns:a16="http://schemas.microsoft.com/office/drawing/2014/main" val="20004"/>
                    </a:ext>
                  </a:extLst>
                </a:gridCol>
              </a:tblGrid>
              <a:tr h="304674">
                <a:tc>
                  <a:txBody>
                    <a:bodyPr/>
                    <a:lstStyle/>
                    <a:p>
                      <a:pPr marL="0" marR="0" lvl="0" indent="0" algn="ctr" rtl="0">
                        <a:spcBef>
                          <a:spcPts val="0"/>
                        </a:spcBef>
                        <a:spcAft>
                          <a:spcPts val="0"/>
                        </a:spcAft>
                        <a:buNone/>
                      </a:pPr>
                      <a:r>
                        <a:rPr lang="en-US" sz="1800" u="none" strike="noStrike" cap="none" dirty="0">
                          <a:solidFill>
                            <a:schemeClr val="tx1"/>
                          </a:solidFill>
                          <a:latin typeface="Calibri"/>
                          <a:ea typeface="Calibri"/>
                          <a:cs typeface="Calibri"/>
                          <a:sym typeface="Calibri"/>
                        </a:rPr>
                        <a:t>PEO Statements</a:t>
                      </a:r>
                      <a:endParaRPr sz="1800" b="1" u="none" strike="noStrike" cap="none" dirty="0">
                        <a:solidFill>
                          <a:schemeClr val="tx1"/>
                        </a:solidFill>
                        <a:latin typeface="Calibri"/>
                        <a:ea typeface="Calibri"/>
                        <a:cs typeface="Calibri"/>
                        <a:sym typeface="Calibri"/>
                      </a:endParaRPr>
                    </a:p>
                  </a:txBody>
                  <a:tcPr marL="99050" marR="99050" marT="46000" marB="460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1800" b="1" u="none" strike="noStrike" cap="none" dirty="0">
                          <a:solidFill>
                            <a:schemeClr val="dk1"/>
                          </a:solidFill>
                          <a:latin typeface="Calibri"/>
                          <a:ea typeface="Calibri"/>
                          <a:cs typeface="Calibri"/>
                          <a:sym typeface="Calibri"/>
                        </a:rPr>
                        <a:t>M1</a:t>
                      </a:r>
                      <a:endParaRPr sz="1800" b="1" u="none" strike="noStrike" cap="none" dirty="0">
                        <a:solidFill>
                          <a:schemeClr val="dk1"/>
                        </a:solidFill>
                        <a:latin typeface="Calibri"/>
                        <a:ea typeface="Calibri"/>
                        <a:cs typeface="Calibri"/>
                        <a:sym typeface="Calibri"/>
                      </a:endParaRPr>
                    </a:p>
                  </a:txBody>
                  <a:tcPr marL="65400"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1800" b="1" u="none" strike="noStrike" cap="none">
                          <a:solidFill>
                            <a:schemeClr val="dk1"/>
                          </a:solidFill>
                          <a:latin typeface="Calibri"/>
                          <a:ea typeface="Calibri"/>
                          <a:cs typeface="Calibri"/>
                          <a:sym typeface="Calibri"/>
                        </a:rPr>
                        <a:t>M2</a:t>
                      </a:r>
                      <a:endParaRPr sz="1800" b="1" u="none" strike="noStrike" cap="none">
                        <a:solidFill>
                          <a:schemeClr val="dk1"/>
                        </a:solidFill>
                        <a:latin typeface="Calibri"/>
                        <a:ea typeface="Calibri"/>
                        <a:cs typeface="Calibri"/>
                        <a:sym typeface="Calibri"/>
                      </a:endParaRPr>
                    </a:p>
                  </a:txBody>
                  <a:tcPr marL="65400"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1800" b="1" u="none" strike="noStrike" cap="none">
                          <a:solidFill>
                            <a:schemeClr val="dk1"/>
                          </a:solidFill>
                          <a:latin typeface="Calibri"/>
                          <a:ea typeface="Calibri"/>
                          <a:cs typeface="Calibri"/>
                          <a:sym typeface="Calibri"/>
                        </a:rPr>
                        <a:t>M3</a:t>
                      </a:r>
                      <a:endParaRPr sz="1800" b="1" u="none" strike="noStrike" cap="none">
                        <a:solidFill>
                          <a:schemeClr val="dk1"/>
                        </a:solidFill>
                        <a:latin typeface="Calibri"/>
                        <a:ea typeface="Calibri"/>
                        <a:cs typeface="Calibri"/>
                        <a:sym typeface="Calibri"/>
                      </a:endParaRPr>
                    </a:p>
                  </a:txBody>
                  <a:tcPr marL="65400"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1800" b="1" u="none" strike="noStrike" cap="none">
                          <a:solidFill>
                            <a:schemeClr val="dk1"/>
                          </a:solidFill>
                          <a:latin typeface="Calibri"/>
                          <a:ea typeface="Calibri"/>
                          <a:cs typeface="Calibri"/>
                          <a:sym typeface="Calibri"/>
                        </a:rPr>
                        <a:t>M4</a:t>
                      </a:r>
                      <a:endParaRPr sz="1800" b="1" u="none" strike="noStrike" cap="none">
                        <a:solidFill>
                          <a:schemeClr val="dk1"/>
                        </a:solidFill>
                        <a:latin typeface="Calibri"/>
                        <a:ea typeface="Calibri"/>
                        <a:cs typeface="Calibri"/>
                        <a:sym typeface="Calibri"/>
                      </a:endParaRPr>
                    </a:p>
                  </a:txBody>
                  <a:tcPr marL="65400"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304674">
                <a:tc>
                  <a:txBody>
                    <a:bodyPr/>
                    <a:lstStyle/>
                    <a:p>
                      <a:pPr marL="280988" marR="0" lvl="0" indent="-280988" algn="just" rtl="0">
                        <a:spcBef>
                          <a:spcPts val="0"/>
                        </a:spcBef>
                        <a:spcAft>
                          <a:spcPts val="0"/>
                        </a:spcAft>
                        <a:buNone/>
                      </a:pPr>
                      <a:r>
                        <a:rPr lang="en-US" sz="1800" b="0" u="none" strike="noStrike" cap="none" dirty="0">
                          <a:solidFill>
                            <a:schemeClr val="dk1"/>
                          </a:solidFill>
                          <a:latin typeface="Calibri"/>
                          <a:ea typeface="Calibri"/>
                          <a:cs typeface="Calibri"/>
                          <a:sym typeface="Calibri"/>
                        </a:rPr>
                        <a:t>I: PEO1</a:t>
                      </a:r>
                      <a:endParaRPr sz="1800" b="0" u="none" strike="noStrike" cap="none" dirty="0">
                        <a:solidFill>
                          <a:srgbClr val="7030A0"/>
                        </a:solidFill>
                        <a:latin typeface="Calibri"/>
                        <a:ea typeface="Calibri"/>
                        <a:cs typeface="Calibri"/>
                        <a:sym typeface="Calibri"/>
                      </a:endParaRPr>
                    </a:p>
                  </a:txBody>
                  <a:tcPr marL="99050" marR="99050" marT="46000" marB="460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3</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1</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36195" marR="36195" algn="ctr">
                        <a:lnSpc>
                          <a:spcPct val="115000"/>
                        </a:lnSpc>
                        <a:spcBef>
                          <a:spcPts val="300"/>
                        </a:spcBef>
                        <a:spcAft>
                          <a:spcPts val="300"/>
                        </a:spcAft>
                      </a:pPr>
                      <a:endParaRPr lang="en-IN" sz="1600">
                        <a:latin typeface="+mn-lt"/>
                        <a:ea typeface="Calibri"/>
                        <a:cs typeface="Times New Roman"/>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36195" marR="36195" algn="ctr">
                        <a:lnSpc>
                          <a:spcPct val="115000"/>
                        </a:lnSpc>
                        <a:spcBef>
                          <a:spcPts val="300"/>
                        </a:spcBef>
                        <a:spcAft>
                          <a:spcPts val="300"/>
                        </a:spcAft>
                      </a:pPr>
                      <a:r>
                        <a:rPr lang="en-IN" sz="1600">
                          <a:latin typeface="+mn-lt"/>
                          <a:ea typeface="Calibri"/>
                          <a:cs typeface="Times New Roman"/>
                        </a:rPr>
                        <a:t>1</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extLst>
                  <a:ext uri="{0D108BD9-81ED-4DB2-BD59-A6C34878D82A}">
                    <a16:rowId xmlns:a16="http://schemas.microsoft.com/office/drawing/2014/main" val="10001"/>
                  </a:ext>
                </a:extLst>
              </a:tr>
              <a:tr h="304674">
                <a:tc>
                  <a:txBody>
                    <a:bodyPr/>
                    <a:lstStyle/>
                    <a:p>
                      <a:pPr marL="280988" marR="0" lvl="0" indent="-280988" algn="just" rtl="0">
                        <a:spcBef>
                          <a:spcPts val="0"/>
                        </a:spcBef>
                        <a:spcAft>
                          <a:spcPts val="0"/>
                        </a:spcAft>
                        <a:buNone/>
                      </a:pPr>
                      <a:r>
                        <a:rPr lang="en-US" sz="1800" b="0" u="none" strike="noStrike" cap="none">
                          <a:solidFill>
                            <a:schemeClr val="dk1"/>
                          </a:solidFill>
                          <a:latin typeface="Calibri"/>
                          <a:ea typeface="Calibri"/>
                          <a:cs typeface="Calibri"/>
                          <a:sym typeface="Calibri"/>
                        </a:rPr>
                        <a:t>II: PEO2</a:t>
                      </a:r>
                      <a:endParaRPr sz="1800" b="0" u="none" strike="noStrike" cap="none">
                        <a:solidFill>
                          <a:srgbClr val="7030A0"/>
                        </a:solidFill>
                        <a:latin typeface="Calibri"/>
                        <a:ea typeface="Calibri"/>
                        <a:cs typeface="Calibri"/>
                        <a:sym typeface="Calibri"/>
                      </a:endParaRPr>
                    </a:p>
                  </a:txBody>
                  <a:tcPr marL="99050" marR="99050" marT="46000" marB="460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36195" marR="36195" algn="ctr">
                        <a:lnSpc>
                          <a:spcPct val="115000"/>
                        </a:lnSpc>
                        <a:spcBef>
                          <a:spcPts val="300"/>
                        </a:spcBef>
                        <a:spcAft>
                          <a:spcPts val="300"/>
                        </a:spcAft>
                      </a:pPr>
                      <a:r>
                        <a:rPr lang="en-IN" sz="1600">
                          <a:latin typeface="+mn-lt"/>
                          <a:ea typeface="Calibri"/>
                          <a:cs typeface="Times New Roman"/>
                        </a:rPr>
                        <a:t>2</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36195" marR="36195" algn="ctr">
                        <a:lnSpc>
                          <a:spcPct val="115000"/>
                        </a:lnSpc>
                        <a:spcBef>
                          <a:spcPts val="300"/>
                        </a:spcBef>
                        <a:spcAft>
                          <a:spcPts val="300"/>
                        </a:spcAft>
                      </a:pPr>
                      <a:endParaRPr lang="en-IN" sz="1600" dirty="0">
                        <a:latin typeface="+mn-lt"/>
                        <a:ea typeface="Calibri"/>
                        <a:cs typeface="Times New Roman"/>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3</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36195" marR="36195" algn="ctr">
                        <a:lnSpc>
                          <a:spcPct val="115000"/>
                        </a:lnSpc>
                        <a:spcBef>
                          <a:spcPts val="300"/>
                        </a:spcBef>
                        <a:spcAft>
                          <a:spcPts val="300"/>
                        </a:spcAft>
                      </a:pPr>
                      <a:r>
                        <a:rPr lang="en-IN" sz="1600">
                          <a:latin typeface="+mn-lt"/>
                          <a:ea typeface="Calibri"/>
                          <a:cs typeface="Times New Roman"/>
                        </a:rPr>
                        <a:t> </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extLst>
                  <a:ext uri="{0D108BD9-81ED-4DB2-BD59-A6C34878D82A}">
                    <a16:rowId xmlns:a16="http://schemas.microsoft.com/office/drawing/2014/main" val="10002"/>
                  </a:ext>
                </a:extLst>
              </a:tr>
              <a:tr h="304674">
                <a:tc>
                  <a:txBody>
                    <a:bodyPr/>
                    <a:lstStyle/>
                    <a:p>
                      <a:pPr marL="339725" marR="0" lvl="0" indent="-339725" algn="just" rtl="0">
                        <a:spcBef>
                          <a:spcPts val="0"/>
                        </a:spcBef>
                        <a:spcAft>
                          <a:spcPts val="0"/>
                        </a:spcAft>
                        <a:buNone/>
                      </a:pPr>
                      <a:r>
                        <a:rPr lang="en-US" sz="1800" b="0" u="none" strike="noStrike" cap="none">
                          <a:solidFill>
                            <a:schemeClr val="dk1"/>
                          </a:solidFill>
                          <a:latin typeface="Calibri"/>
                          <a:ea typeface="Calibri"/>
                          <a:cs typeface="Calibri"/>
                          <a:sym typeface="Calibri"/>
                        </a:rPr>
                        <a:t>III: PEO3</a:t>
                      </a:r>
                      <a:endParaRPr sz="2000" b="0" u="none" strike="noStrike" cap="none">
                        <a:solidFill>
                          <a:schemeClr val="dk1"/>
                        </a:solidFill>
                        <a:latin typeface="Calibri"/>
                        <a:ea typeface="Calibri"/>
                        <a:cs typeface="Calibri"/>
                        <a:sym typeface="Calibri"/>
                      </a:endParaRPr>
                    </a:p>
                  </a:txBody>
                  <a:tcPr marL="99050" marR="99050" marT="46000" marB="460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1</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36195" marR="36195" algn="ctr">
                        <a:lnSpc>
                          <a:spcPct val="115000"/>
                        </a:lnSpc>
                        <a:spcBef>
                          <a:spcPts val="300"/>
                        </a:spcBef>
                        <a:spcAft>
                          <a:spcPts val="300"/>
                        </a:spcAft>
                      </a:pPr>
                      <a:r>
                        <a:rPr lang="en-IN" sz="1600">
                          <a:latin typeface="+mn-lt"/>
                          <a:ea typeface="Calibri"/>
                          <a:cs typeface="Times New Roman"/>
                        </a:rPr>
                        <a:t>3</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2</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36195" marR="36195" algn="ctr">
                        <a:lnSpc>
                          <a:spcPct val="115000"/>
                        </a:lnSpc>
                        <a:spcBef>
                          <a:spcPts val="300"/>
                        </a:spcBef>
                        <a:spcAft>
                          <a:spcPts val="300"/>
                        </a:spcAft>
                      </a:pPr>
                      <a:endParaRPr lang="en-IN" sz="1600">
                        <a:latin typeface="+mn-lt"/>
                        <a:ea typeface="Calibri"/>
                        <a:cs typeface="Times New Roman"/>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extLst>
                  <a:ext uri="{0D108BD9-81ED-4DB2-BD59-A6C34878D82A}">
                    <a16:rowId xmlns:a16="http://schemas.microsoft.com/office/drawing/2014/main" val="10003"/>
                  </a:ext>
                </a:extLst>
              </a:tr>
              <a:tr h="621347">
                <a:tc>
                  <a:txBody>
                    <a:bodyPr/>
                    <a:lstStyle/>
                    <a:p>
                      <a:pPr marL="339725" marR="0" lvl="0" indent="-339725" algn="just" rtl="0">
                        <a:spcBef>
                          <a:spcPts val="0"/>
                        </a:spcBef>
                        <a:spcAft>
                          <a:spcPts val="0"/>
                        </a:spcAft>
                        <a:buNone/>
                      </a:pPr>
                      <a:r>
                        <a:rPr lang="en-US" sz="1800" b="0" u="none" strike="noStrike" cap="none" dirty="0">
                          <a:solidFill>
                            <a:schemeClr val="dk1"/>
                          </a:solidFill>
                          <a:latin typeface="Calibri"/>
                          <a:ea typeface="Calibri"/>
                          <a:cs typeface="Calibri"/>
                          <a:sym typeface="Calibri"/>
                        </a:rPr>
                        <a:t>IV: PEO4</a:t>
                      </a:r>
                      <a:endParaRPr sz="1800" b="0" u="none" strike="noStrike" cap="none" dirty="0">
                        <a:solidFill>
                          <a:srgbClr val="7030A0"/>
                        </a:solidFill>
                        <a:latin typeface="Calibri"/>
                        <a:ea typeface="Calibri"/>
                        <a:cs typeface="Calibri"/>
                        <a:sym typeface="Calibri"/>
                      </a:endParaRPr>
                    </a:p>
                  </a:txBody>
                  <a:tcPr marL="99050" marR="99050" marT="46000" marB="4600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F1DD"/>
                    </a:solidFill>
                  </a:tcPr>
                </a:tc>
                <a:tc>
                  <a:txBody>
                    <a:bodyPr/>
                    <a:lstStyle/>
                    <a:p>
                      <a:pPr marL="36195" marR="36195" algn="ctr">
                        <a:lnSpc>
                          <a:spcPct val="115000"/>
                        </a:lnSpc>
                        <a:spcBef>
                          <a:spcPts val="300"/>
                        </a:spcBef>
                        <a:spcAft>
                          <a:spcPts val="300"/>
                        </a:spcAft>
                      </a:pPr>
                      <a:endParaRPr lang="en-IN" sz="1600" dirty="0">
                        <a:latin typeface="+mn-lt"/>
                        <a:ea typeface="Calibri"/>
                        <a:cs typeface="Times New Roman"/>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F1DD"/>
                    </a:solidFill>
                  </a:tcPr>
                </a:tc>
                <a:tc>
                  <a:txBody>
                    <a:bodyPr/>
                    <a:lstStyle/>
                    <a:p>
                      <a:pPr marL="36195" marR="36195" algn="ctr">
                        <a:lnSpc>
                          <a:spcPct val="115000"/>
                        </a:lnSpc>
                        <a:spcBef>
                          <a:spcPts val="300"/>
                        </a:spcBef>
                        <a:spcAft>
                          <a:spcPts val="300"/>
                        </a:spcAft>
                      </a:pPr>
                      <a:r>
                        <a:rPr lang="en-IN" sz="1600">
                          <a:latin typeface="+mn-lt"/>
                          <a:ea typeface="Calibri"/>
                          <a:cs typeface="Times New Roman"/>
                        </a:rPr>
                        <a:t>2</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F1DD"/>
                    </a:solidFill>
                  </a:tcPr>
                </a:tc>
                <a:tc>
                  <a:txBody>
                    <a:bodyPr/>
                    <a:lstStyle/>
                    <a:p>
                      <a:pPr marL="36195" marR="36195" algn="ctr">
                        <a:lnSpc>
                          <a:spcPct val="115000"/>
                        </a:lnSpc>
                        <a:spcBef>
                          <a:spcPts val="300"/>
                        </a:spcBef>
                        <a:spcAft>
                          <a:spcPts val="300"/>
                        </a:spcAft>
                      </a:pPr>
                      <a:endParaRPr lang="en-IN" sz="1600">
                        <a:latin typeface="+mn-lt"/>
                        <a:ea typeface="Calibri"/>
                        <a:cs typeface="Times New Roman"/>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F1DD"/>
                    </a:solidFill>
                  </a:tcPr>
                </a:tc>
                <a:tc>
                  <a:txBody>
                    <a:bodyPr/>
                    <a:lstStyle/>
                    <a:p>
                      <a:pPr marL="36195" marR="36195" algn="ctr">
                        <a:lnSpc>
                          <a:spcPct val="115000"/>
                        </a:lnSpc>
                        <a:spcBef>
                          <a:spcPts val="300"/>
                        </a:spcBef>
                        <a:spcAft>
                          <a:spcPts val="300"/>
                        </a:spcAft>
                      </a:pPr>
                      <a:r>
                        <a:rPr lang="en-IN" sz="1600" dirty="0">
                          <a:latin typeface="+mn-lt"/>
                          <a:ea typeface="Calibri"/>
                          <a:cs typeface="Times New Roman"/>
                        </a:rPr>
                        <a:t>3</a:t>
                      </a: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F1DD"/>
                    </a:solidFill>
                  </a:tcPr>
                </a:tc>
                <a:extLst>
                  <a:ext uri="{0D108BD9-81ED-4DB2-BD59-A6C34878D82A}">
                    <a16:rowId xmlns:a16="http://schemas.microsoft.com/office/drawing/2014/main" val="10004"/>
                  </a:ext>
                </a:extLst>
              </a:tr>
            </a:tbl>
          </a:graphicData>
        </a:graphic>
      </p:graphicFrame>
      <p:sp>
        <p:nvSpPr>
          <p:cNvPr id="271" name="Google Shape;271;p12"/>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11</a:t>
            </a:fld>
            <a:endParaRPr sz="1200">
              <a:solidFill>
                <a:srgbClr val="898989"/>
              </a:solidFill>
              <a:latin typeface="Calibri"/>
              <a:ea typeface="Calibri"/>
              <a:cs typeface="Calibri"/>
              <a:sym typeface="Calibri"/>
            </a:endParaRPr>
          </a:p>
        </p:txBody>
      </p:sp>
      <p:graphicFrame>
        <p:nvGraphicFramePr>
          <p:cNvPr id="5" name="Table 4"/>
          <p:cNvGraphicFramePr>
            <a:graphicFrameLocks noGrp="1"/>
          </p:cNvGraphicFramePr>
          <p:nvPr>
            <p:extLst>
              <p:ext uri="{D42A27DB-BD31-4B8C-83A1-F6EECF244321}">
                <p14:modId xmlns:p14="http://schemas.microsoft.com/office/powerpoint/2010/main" val="257990785"/>
              </p:ext>
            </p:extLst>
          </p:nvPr>
        </p:nvGraphicFramePr>
        <p:xfrm>
          <a:off x="1058509" y="2918378"/>
          <a:ext cx="10820400" cy="3659569"/>
        </p:xfrm>
        <a:graphic>
          <a:graphicData uri="http://schemas.openxmlformats.org/drawingml/2006/table">
            <a:tbl>
              <a:tblPr/>
              <a:tblGrid>
                <a:gridCol w="6472015">
                  <a:extLst>
                    <a:ext uri="{9D8B030D-6E8A-4147-A177-3AD203B41FA5}">
                      <a16:colId xmlns:a16="http://schemas.microsoft.com/office/drawing/2014/main" val="20000"/>
                    </a:ext>
                  </a:extLst>
                </a:gridCol>
                <a:gridCol w="4348385">
                  <a:extLst>
                    <a:ext uri="{9D8B030D-6E8A-4147-A177-3AD203B41FA5}">
                      <a16:colId xmlns:a16="http://schemas.microsoft.com/office/drawing/2014/main" val="20001"/>
                    </a:ext>
                  </a:extLst>
                </a:gridCol>
              </a:tblGrid>
              <a:tr h="3505200">
                <a:tc>
                  <a:txBody>
                    <a:bodyPr/>
                    <a:lstStyle/>
                    <a:p>
                      <a:pPr marL="0" marR="0" algn="just">
                        <a:lnSpc>
                          <a:spcPct val="115000"/>
                        </a:lnSpc>
                        <a:spcBef>
                          <a:spcPts val="0"/>
                        </a:spcBef>
                        <a:spcAft>
                          <a:spcPts val="0"/>
                        </a:spcAft>
                      </a:pPr>
                      <a:r>
                        <a:rPr lang="en-IN" sz="1400" b="1" dirty="0">
                          <a:latin typeface="+mn-lt"/>
                          <a:ea typeface="Calibri"/>
                          <a:cs typeface="Times New Roman"/>
                        </a:rPr>
                        <a:t>PEO01:</a:t>
                      </a:r>
                      <a:r>
                        <a:rPr lang="en-IN" sz="1400" dirty="0">
                          <a:latin typeface="+mn-lt"/>
                          <a:ea typeface="Calibri"/>
                          <a:cs typeface="Times New Roman"/>
                        </a:rPr>
                        <a:t> Demonstrate application of </a:t>
                      </a:r>
                      <a:r>
                        <a:rPr lang="en-IN" sz="1400" b="1" dirty="0">
                          <a:latin typeface="+mn-lt"/>
                          <a:ea typeface="Calibri"/>
                          <a:cs typeface="Times New Roman"/>
                        </a:rPr>
                        <a:t>sound engineering foundations</a:t>
                      </a:r>
                      <a:r>
                        <a:rPr lang="en-IN" sz="1400" dirty="0">
                          <a:latin typeface="+mn-lt"/>
                          <a:ea typeface="Calibri"/>
                          <a:cs typeface="Times New Roman"/>
                        </a:rPr>
                        <a:t> to be a committed technology workforce</a:t>
                      </a:r>
                      <a:endParaRPr lang="en-US" sz="1400"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[M1-Strong(3),    M2- Weak(1)   M4-Weak(1) ]</a:t>
                      </a:r>
                      <a:endParaRPr lang="en-US" sz="1400" b="1"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PEO02:</a:t>
                      </a:r>
                      <a:r>
                        <a:rPr lang="en-IN" sz="1400" dirty="0">
                          <a:latin typeface="+mn-lt"/>
                          <a:ea typeface="Calibri"/>
                          <a:cs typeface="Times New Roman"/>
                        </a:rPr>
                        <a:t> Apply mathematical and computing theory knowledge base to provide realistic computer engineering solutions</a:t>
                      </a:r>
                      <a:endParaRPr lang="en-US" sz="1400" dirty="0">
                        <a:latin typeface="+mn-lt"/>
                        <a:ea typeface="Calibri"/>
                        <a:cs typeface="Times New Roman"/>
                      </a:endParaRPr>
                    </a:p>
                    <a:p>
                      <a:pPr marL="0" marR="0" algn="just">
                        <a:lnSpc>
                          <a:spcPct val="115000"/>
                        </a:lnSpc>
                        <a:spcBef>
                          <a:spcPts val="0"/>
                        </a:spcBef>
                        <a:spcAft>
                          <a:spcPts val="0"/>
                        </a:spcAft>
                      </a:pPr>
                      <a:r>
                        <a:rPr lang="en-IN" sz="1400" dirty="0">
                          <a:latin typeface="+mn-lt"/>
                          <a:ea typeface="Calibri"/>
                          <a:cs typeface="Times New Roman"/>
                        </a:rPr>
                        <a:t>[</a:t>
                      </a:r>
                      <a:r>
                        <a:rPr lang="en-IN" sz="1400" b="1" dirty="0">
                          <a:latin typeface="+mn-lt"/>
                          <a:ea typeface="Calibri"/>
                          <a:cs typeface="Times New Roman"/>
                        </a:rPr>
                        <a:t>M1-Moderate(2),    M3- Strong(3) ]</a:t>
                      </a:r>
                      <a:endParaRPr lang="en-US" sz="1400" b="1"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PEO03:</a:t>
                      </a:r>
                      <a:r>
                        <a:rPr lang="en-IN" sz="1400" dirty="0">
                          <a:latin typeface="+mn-lt"/>
                          <a:ea typeface="Calibri"/>
                          <a:cs typeface="Times New Roman"/>
                        </a:rPr>
                        <a:t> Exhibit problem solving skills and engineering practices to address problems faced by industry with innovative methods, tools and techniques</a:t>
                      </a:r>
                      <a:endParaRPr lang="en-US" sz="1400"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[M1-Weak(1),    M2- Strong(3)   M3-Moderate(2) ]</a:t>
                      </a:r>
                      <a:endParaRPr lang="en-US" sz="1400" b="1"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PEO4:</a:t>
                      </a:r>
                      <a:r>
                        <a:rPr lang="en-IN" sz="1400" dirty="0">
                          <a:latin typeface="+mn-lt"/>
                          <a:ea typeface="Calibri"/>
                          <a:cs typeface="Times New Roman"/>
                        </a:rPr>
                        <a:t> Develop professional and ethical practices adopting effective guidelines to acquire desired soft skills in societal and global context</a:t>
                      </a:r>
                      <a:endParaRPr lang="en-US" sz="1400" dirty="0">
                        <a:latin typeface="+mn-lt"/>
                        <a:ea typeface="Calibri"/>
                        <a:cs typeface="Times New Roman"/>
                      </a:endParaRPr>
                    </a:p>
                    <a:p>
                      <a:pPr marL="0" marR="0" algn="just">
                        <a:lnSpc>
                          <a:spcPct val="115000"/>
                        </a:lnSpc>
                        <a:spcBef>
                          <a:spcPts val="0"/>
                        </a:spcBef>
                        <a:spcAft>
                          <a:spcPts val="0"/>
                        </a:spcAft>
                      </a:pPr>
                      <a:r>
                        <a:rPr lang="en-IN" sz="1400" dirty="0">
                          <a:latin typeface="+mn-lt"/>
                          <a:ea typeface="Calibri"/>
                          <a:cs typeface="Times New Roman"/>
                        </a:rPr>
                        <a:t>[</a:t>
                      </a:r>
                      <a:r>
                        <a:rPr lang="en-IN" sz="1400" b="1" dirty="0">
                          <a:latin typeface="+mn-lt"/>
                          <a:ea typeface="Calibri"/>
                          <a:cs typeface="Times New Roman"/>
                        </a:rPr>
                        <a:t>M2-Moderate(2),    M4- Strong(3) ]</a:t>
                      </a:r>
                      <a:endParaRPr lang="en-US" sz="1400" b="1" dirty="0">
                        <a:latin typeface="+mn-lt"/>
                        <a:ea typeface="Calibri"/>
                        <a:cs typeface="Times New Roman"/>
                      </a:endParaRPr>
                    </a:p>
                    <a:p>
                      <a:pPr marL="0" marR="0" algn="just">
                        <a:lnSpc>
                          <a:spcPct val="115000"/>
                        </a:lnSpc>
                        <a:spcBef>
                          <a:spcPts val="0"/>
                        </a:spcBef>
                        <a:spcAft>
                          <a:spcPts val="0"/>
                        </a:spcAft>
                      </a:pPr>
                      <a:r>
                        <a:rPr lang="en-IN" sz="1400" b="1" dirty="0">
                          <a:latin typeface="+mn-lt"/>
                          <a:ea typeface="Calibri"/>
                          <a:cs typeface="Times New Roman"/>
                        </a:rPr>
                        <a:t>PEO5:</a:t>
                      </a:r>
                      <a:r>
                        <a:rPr lang="en-IN" sz="1400" dirty="0">
                          <a:latin typeface="+mn-lt"/>
                          <a:ea typeface="Calibri"/>
                          <a:cs typeface="Times New Roman"/>
                        </a:rPr>
                        <a:t> Aim for continuing education and entrepreneurship in emerging areas of computing </a:t>
                      </a:r>
                      <a:endParaRPr lang="en-US" sz="1400" dirty="0">
                        <a:latin typeface="+mn-lt"/>
                        <a:ea typeface="Calibri"/>
                        <a:cs typeface="Times New Roman"/>
                      </a:endParaRPr>
                    </a:p>
                    <a:p>
                      <a:pPr marL="0" marR="0" algn="just">
                        <a:lnSpc>
                          <a:spcPct val="115000"/>
                        </a:lnSpc>
                        <a:spcBef>
                          <a:spcPts val="0"/>
                        </a:spcBef>
                        <a:spcAft>
                          <a:spcPts val="1000"/>
                        </a:spcAft>
                      </a:pPr>
                      <a:r>
                        <a:rPr lang="en-IN" sz="1400" b="1" dirty="0">
                          <a:latin typeface="+mn-lt"/>
                          <a:ea typeface="Calibri"/>
                          <a:cs typeface="Times New Roman"/>
                        </a:rPr>
                        <a:t>[M1- Weak(1),   M3- Weak(1)   M4-Moderate(2) ]</a:t>
                      </a:r>
                      <a:endParaRPr lang="en-US" sz="1400" b="1" dirty="0">
                        <a:latin typeface="+mn-lt"/>
                        <a:ea typeface="Calibri"/>
                        <a:cs typeface="Times New Roman"/>
                      </a:endParaRPr>
                    </a:p>
                  </a:txBody>
                  <a:tcPr marL="46534" marR="465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IN" sz="1400" b="1" dirty="0">
                          <a:latin typeface="+mn-lt"/>
                          <a:ea typeface="Times New Roman"/>
                          <a:cs typeface="Times New Roman"/>
                        </a:rPr>
                        <a:t>Mission_01:</a:t>
                      </a:r>
                      <a:r>
                        <a:rPr lang="en-IN" sz="1400" dirty="0">
                          <a:latin typeface="+mn-lt"/>
                          <a:ea typeface="Times New Roman"/>
                          <a:cs typeface="Times New Roman"/>
                        </a:rPr>
                        <a:t> To ensure students' </a:t>
                      </a:r>
                      <a:r>
                        <a:rPr lang="en-IN" sz="1400" b="1" dirty="0">
                          <a:latin typeface="+mn-lt"/>
                          <a:ea typeface="Times New Roman"/>
                          <a:cs typeface="Times New Roman"/>
                        </a:rPr>
                        <a:t>employability</a:t>
                      </a:r>
                      <a:r>
                        <a:rPr lang="en-IN" sz="1400" dirty="0">
                          <a:latin typeface="+mn-lt"/>
                          <a:ea typeface="Times New Roman"/>
                          <a:cs typeface="Times New Roman"/>
                        </a:rPr>
                        <a:t> by developing aptitude, computing skills, soft skills, and entrepreneurial skills.</a:t>
                      </a:r>
                      <a:endParaRPr lang="en-US" sz="1400" dirty="0">
                        <a:latin typeface="+mn-lt"/>
                        <a:ea typeface="Calibri"/>
                        <a:cs typeface="Times New Roman"/>
                      </a:endParaRPr>
                    </a:p>
                    <a:p>
                      <a:pPr marL="0" marR="0" algn="just">
                        <a:lnSpc>
                          <a:spcPct val="115000"/>
                        </a:lnSpc>
                        <a:spcBef>
                          <a:spcPts val="0"/>
                        </a:spcBef>
                        <a:spcAft>
                          <a:spcPts val="1000"/>
                        </a:spcAft>
                      </a:pPr>
                      <a:r>
                        <a:rPr lang="en-IN" sz="1400" b="1" dirty="0">
                          <a:latin typeface="+mn-lt"/>
                          <a:ea typeface="Times New Roman"/>
                          <a:cs typeface="Times New Roman"/>
                        </a:rPr>
                        <a:t>Mission_02:</a:t>
                      </a:r>
                      <a:r>
                        <a:rPr lang="en-IN" sz="1400" dirty="0">
                          <a:latin typeface="+mn-lt"/>
                          <a:ea typeface="Times New Roman"/>
                          <a:cs typeface="Times New Roman"/>
                        </a:rPr>
                        <a:t> To enhance academic excellence through  effective curriculum design, blended learning  and comprehensive assessment with active  participation of industry.</a:t>
                      </a:r>
                      <a:endParaRPr lang="en-US" sz="1400" dirty="0">
                        <a:latin typeface="+mn-lt"/>
                        <a:ea typeface="Calibri"/>
                        <a:cs typeface="Times New Roman"/>
                      </a:endParaRPr>
                    </a:p>
                    <a:p>
                      <a:pPr marL="0" marR="0" algn="just">
                        <a:lnSpc>
                          <a:spcPct val="115000"/>
                        </a:lnSpc>
                        <a:spcBef>
                          <a:spcPts val="0"/>
                        </a:spcBef>
                        <a:spcAft>
                          <a:spcPts val="1000"/>
                        </a:spcAft>
                      </a:pPr>
                      <a:r>
                        <a:rPr lang="en-IN" sz="1400" b="1" dirty="0">
                          <a:latin typeface="+mn-lt"/>
                          <a:ea typeface="Times New Roman"/>
                          <a:cs typeface="Times New Roman"/>
                        </a:rPr>
                        <a:t>Mission_03:</a:t>
                      </a:r>
                      <a:r>
                        <a:rPr lang="en-IN" sz="1400" dirty="0">
                          <a:latin typeface="+mn-lt"/>
                          <a:ea typeface="Times New Roman"/>
                          <a:cs typeface="Times New Roman"/>
                        </a:rPr>
                        <a:t> To cultivate research culture resulting in knowledge-base, innovative products, quality paper publications and patents.  </a:t>
                      </a:r>
                      <a:endParaRPr lang="en-US" sz="1400" dirty="0">
                        <a:latin typeface="+mn-lt"/>
                        <a:ea typeface="Calibri"/>
                        <a:cs typeface="Times New Roman"/>
                      </a:endParaRPr>
                    </a:p>
                    <a:p>
                      <a:pPr marL="0" marR="0" algn="just">
                        <a:lnSpc>
                          <a:spcPct val="115000"/>
                        </a:lnSpc>
                        <a:spcBef>
                          <a:spcPts val="0"/>
                        </a:spcBef>
                        <a:spcAft>
                          <a:spcPts val="1000"/>
                        </a:spcAft>
                      </a:pPr>
                      <a:r>
                        <a:rPr lang="en-IN" sz="1400" b="1" dirty="0">
                          <a:latin typeface="+mn-lt"/>
                          <a:ea typeface="Times New Roman"/>
                          <a:cs typeface="Times New Roman"/>
                        </a:rPr>
                        <a:t>Mission_04:</a:t>
                      </a:r>
                      <a:r>
                        <a:rPr lang="en-IN" sz="1400" dirty="0">
                          <a:latin typeface="+mn-lt"/>
                          <a:ea typeface="Times New Roman"/>
                          <a:cs typeface="Times New Roman"/>
                        </a:rPr>
                        <a:t> </a:t>
                      </a:r>
                      <a:r>
                        <a:rPr lang="en-IN" sz="1400" dirty="0">
                          <a:latin typeface="+mn-lt"/>
                          <a:ea typeface="Calibri"/>
                          <a:cs typeface="Times New Roman"/>
                        </a:rPr>
                        <a:t>To develop ethical consciousness among students for social and professional maturity to become responsible citizen</a:t>
                      </a:r>
                      <a:endParaRPr lang="en-US" sz="1400" dirty="0">
                        <a:latin typeface="+mn-lt"/>
                        <a:ea typeface="Calibri"/>
                        <a:cs typeface="Times New Roman"/>
                      </a:endParaRPr>
                    </a:p>
                  </a:txBody>
                  <a:tcPr marL="46534" marR="465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13"/>
          <p:cNvGrpSpPr/>
          <p:nvPr/>
        </p:nvGrpSpPr>
        <p:grpSpPr>
          <a:xfrm>
            <a:off x="838200" y="533400"/>
            <a:ext cx="10980738" cy="130175"/>
            <a:chOff x="0" y="685800"/>
            <a:chExt cx="9128760" cy="304800"/>
          </a:xfrm>
        </p:grpSpPr>
        <p:sp>
          <p:nvSpPr>
            <p:cNvPr id="277" name="Google Shape;277;p13"/>
            <p:cNvSpPr/>
            <p:nvPr/>
          </p:nvSpPr>
          <p:spPr>
            <a:xfrm>
              <a:off x="7391400" y="685800"/>
              <a:ext cx="1737360" cy="304800"/>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3"/>
            <p:cNvSpPr/>
            <p:nvPr/>
          </p:nvSpPr>
          <p:spPr>
            <a:xfrm>
              <a:off x="0" y="685800"/>
              <a:ext cx="7315200" cy="304800"/>
            </a:xfrm>
            <a:prstGeom prst="rect">
              <a:avLst/>
            </a:prstGeom>
            <a:solidFill>
              <a:srgbClr val="31859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1379504"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279" name="Google Shape;279;p13"/>
          <p:cNvSpPr>
            <a:spLocks noGrp="1"/>
          </p:cNvSpPr>
          <p:nvPr>
            <p:ph type="title"/>
          </p:nvPr>
        </p:nvSpPr>
        <p:spPr>
          <a:xfrm>
            <a:off x="1905000" y="2438400"/>
            <a:ext cx="8382000" cy="1676395"/>
          </a:xfrm>
          <a:prstGeom prst="bevel">
            <a:avLst>
              <a:gd name="adj" fmla="val 21757"/>
            </a:avLst>
          </a:prstGeom>
          <a:gradFill>
            <a:gsLst>
              <a:gs pos="0">
                <a:srgbClr val="5779C7"/>
              </a:gs>
              <a:gs pos="100000">
                <a:srgbClr val="002763"/>
              </a:gs>
            </a:gsLst>
            <a:path path="circle">
              <a:fillToRect l="50000" t="50000" r="50000" b="50000"/>
            </a:path>
            <a:tileRect/>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2880"/>
              <a:buFont typeface="Book Antiqua"/>
              <a:buNone/>
            </a:pPr>
            <a:r>
              <a:rPr lang="en-US" sz="2880" b="1">
                <a:solidFill>
                  <a:schemeClr val="lt1"/>
                </a:solidFill>
                <a:latin typeface="Book Antiqua"/>
                <a:ea typeface="Book Antiqua"/>
                <a:cs typeface="Book Antiqua"/>
                <a:sym typeface="Book Antiqua"/>
              </a:rPr>
              <a:t>Program Curriculum and Teaching –learning Process(100)</a:t>
            </a:r>
            <a:endParaRPr sz="2880" b="1">
              <a:latin typeface="Book Antiqua"/>
              <a:ea typeface="Book Antiqua"/>
              <a:cs typeface="Book Antiqua"/>
              <a:sym typeface="Book Antiqua"/>
            </a:endParaRPr>
          </a:p>
        </p:txBody>
      </p:sp>
      <p:sp>
        <p:nvSpPr>
          <p:cNvPr id="280" name="Google Shape;280;p13"/>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12</a:t>
            </a:fld>
            <a:endParaRPr sz="1200">
              <a:solidFill>
                <a:srgbClr val="89898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1981200" y="1"/>
            <a:ext cx="82296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Calibri"/>
              <a:buNone/>
            </a:pPr>
            <a:r>
              <a:rPr lang="en-US" sz="2800" b="1" dirty="0"/>
              <a:t> </a:t>
            </a:r>
            <a:r>
              <a:rPr lang="en-US" sz="3200" b="1" dirty="0"/>
              <a:t>Process for designing Curriculum </a:t>
            </a:r>
            <a:endParaRPr sz="3200" b="1" dirty="0"/>
          </a:p>
        </p:txBody>
      </p:sp>
      <p:sp>
        <p:nvSpPr>
          <p:cNvPr id="286" name="Google Shape;286;p14"/>
          <p:cNvSpPr txBox="1">
            <a:spLocks noGrp="1"/>
          </p:cNvSpPr>
          <p:nvPr>
            <p:ph type="sldNum" idx="12"/>
          </p:nvPr>
        </p:nvSpPr>
        <p:spPr>
          <a:xfrm>
            <a:off x="8077200" y="6340476"/>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87" name="Google Shape;287;p14"/>
          <p:cNvSpPr/>
          <p:nvPr/>
        </p:nvSpPr>
        <p:spPr>
          <a:xfrm>
            <a:off x="5105400" y="685801"/>
            <a:ext cx="1600200" cy="7620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Structure Design</a:t>
            </a:r>
            <a:endParaRPr/>
          </a:p>
        </p:txBody>
      </p:sp>
      <p:sp>
        <p:nvSpPr>
          <p:cNvPr id="288" name="Google Shape;288;p14"/>
          <p:cNvSpPr/>
          <p:nvPr/>
        </p:nvSpPr>
        <p:spPr>
          <a:xfrm>
            <a:off x="7620000" y="685801"/>
            <a:ext cx="1981200" cy="609600"/>
          </a:xfrm>
          <a:prstGeom prst="roundRect">
            <a:avLst>
              <a:gd name="adj" fmla="val 1666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Academic Board</a:t>
            </a:r>
            <a:endParaRPr/>
          </a:p>
        </p:txBody>
      </p:sp>
      <p:sp>
        <p:nvSpPr>
          <p:cNvPr id="289" name="Google Shape;289;p14"/>
          <p:cNvSpPr/>
          <p:nvPr/>
        </p:nvSpPr>
        <p:spPr>
          <a:xfrm>
            <a:off x="6705600" y="838201"/>
            <a:ext cx="914400" cy="228601"/>
          </a:xfrm>
          <a:prstGeom prst="lef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14"/>
          <p:cNvSpPr>
            <a:spLocks noGrp="1"/>
          </p:cNvSpPr>
          <p:nvPr>
            <p:ph type="body" idx="1"/>
          </p:nvPr>
        </p:nvSpPr>
        <p:spPr>
          <a:xfrm>
            <a:off x="5181600" y="2209802"/>
            <a:ext cx="1752600" cy="76199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rmAutofit fontScale="92500" lnSpcReduction="20000"/>
          </a:bodyPr>
          <a:lstStyle/>
          <a:p>
            <a:pPr marL="0" lvl="0" indent="0" algn="ctr" rtl="0">
              <a:spcBef>
                <a:spcPts val="0"/>
              </a:spcBef>
              <a:spcAft>
                <a:spcPts val="0"/>
              </a:spcAft>
              <a:buClr>
                <a:schemeClr val="lt1"/>
              </a:buClr>
              <a:buSzPts val="1800"/>
              <a:buNone/>
            </a:pPr>
            <a:r>
              <a:rPr lang="en-US" sz="1800" dirty="0">
                <a:solidFill>
                  <a:schemeClr val="lt1"/>
                </a:solidFill>
                <a:latin typeface="Calibri"/>
                <a:ea typeface="Calibri"/>
                <a:cs typeface="Calibri"/>
                <a:sym typeface="Calibri"/>
              </a:rPr>
              <a:t>Curriculum Design</a:t>
            </a:r>
            <a:endParaRPr sz="1800" dirty="0"/>
          </a:p>
        </p:txBody>
      </p:sp>
      <p:sp>
        <p:nvSpPr>
          <p:cNvPr id="291" name="Google Shape;291;p14"/>
          <p:cNvSpPr/>
          <p:nvPr/>
        </p:nvSpPr>
        <p:spPr>
          <a:xfrm>
            <a:off x="7620000" y="2209801"/>
            <a:ext cx="1981200" cy="914400"/>
          </a:xfrm>
          <a:prstGeom prst="roundRect">
            <a:avLst>
              <a:gd name="adj" fmla="val 1666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Board of Studies, IAB, Alumni,</a:t>
            </a:r>
          </a:p>
          <a:p>
            <a:pPr marL="0" marR="0" lvl="0" indent="0" algn="ctr" rtl="0">
              <a:spcBef>
                <a:spcPts val="0"/>
              </a:spcBef>
              <a:spcAft>
                <a:spcPts val="0"/>
              </a:spcAft>
              <a:buNone/>
            </a:pPr>
            <a:r>
              <a:rPr lang="en-US" sz="1800" dirty="0">
                <a:solidFill>
                  <a:schemeClr val="lt1"/>
                </a:solidFill>
                <a:latin typeface="Calibri"/>
                <a:cs typeface="Calibri"/>
                <a:sym typeface="Calibri"/>
              </a:rPr>
              <a:t>PO, PSO</a:t>
            </a:r>
            <a:endParaRPr dirty="0"/>
          </a:p>
        </p:txBody>
      </p:sp>
      <p:sp>
        <p:nvSpPr>
          <p:cNvPr id="292" name="Google Shape;292;p14"/>
          <p:cNvSpPr/>
          <p:nvPr/>
        </p:nvSpPr>
        <p:spPr>
          <a:xfrm>
            <a:off x="6934200" y="2362201"/>
            <a:ext cx="685800" cy="228601"/>
          </a:xfrm>
          <a:prstGeom prst="lef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14"/>
          <p:cNvSpPr/>
          <p:nvPr/>
        </p:nvSpPr>
        <p:spPr>
          <a:xfrm>
            <a:off x="5867400" y="1447801"/>
            <a:ext cx="152400" cy="762000"/>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4"/>
          <p:cNvSpPr/>
          <p:nvPr/>
        </p:nvSpPr>
        <p:spPr>
          <a:xfrm>
            <a:off x="4800600" y="2590801"/>
            <a:ext cx="381000" cy="76201"/>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4"/>
          <p:cNvSpPr/>
          <p:nvPr/>
        </p:nvSpPr>
        <p:spPr>
          <a:xfrm>
            <a:off x="8534400" y="1295401"/>
            <a:ext cx="152400" cy="914400"/>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96" name="Google Shape;296;p14"/>
          <p:cNvGrpSpPr/>
          <p:nvPr/>
        </p:nvGrpSpPr>
        <p:grpSpPr>
          <a:xfrm>
            <a:off x="3657600" y="3352800"/>
            <a:ext cx="5257800" cy="2971800"/>
            <a:chOff x="0" y="0"/>
            <a:chExt cx="5257800" cy="2971800"/>
          </a:xfrm>
        </p:grpSpPr>
        <p:sp>
          <p:nvSpPr>
            <p:cNvPr id="297" name="Google Shape;297;p14"/>
            <p:cNvSpPr/>
            <p:nvPr/>
          </p:nvSpPr>
          <p:spPr>
            <a:xfrm rot="-5400000">
              <a:off x="571500" y="-571500"/>
              <a:ext cx="1485900" cy="2628900"/>
            </a:xfrm>
            <a:prstGeom prst="round1Rect">
              <a:avLst>
                <a:gd name="adj" fmla="val 16667"/>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txBox="1"/>
            <p:nvPr/>
          </p:nvSpPr>
          <p:spPr>
            <a:xfrm>
              <a:off x="0" y="0"/>
              <a:ext cx="2628900" cy="1114425"/>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dirty="0">
                  <a:solidFill>
                    <a:schemeClr val="lt1"/>
                  </a:solidFill>
                  <a:latin typeface="Calibri"/>
                  <a:ea typeface="Calibri"/>
                  <a:cs typeface="Calibri"/>
                  <a:sym typeface="Calibri"/>
                </a:rPr>
                <a:t>AICTE, ACM, IIT curriculum and syllabus</a:t>
              </a:r>
              <a:endParaRPr dirty="0"/>
            </a:p>
          </p:txBody>
        </p:sp>
        <p:sp>
          <p:nvSpPr>
            <p:cNvPr id="299" name="Google Shape;299;p14"/>
            <p:cNvSpPr/>
            <p:nvPr/>
          </p:nvSpPr>
          <p:spPr>
            <a:xfrm>
              <a:off x="2628900" y="0"/>
              <a:ext cx="2628900" cy="1485900"/>
            </a:xfrm>
            <a:prstGeom prst="round1Rect">
              <a:avLst>
                <a:gd name="adj" fmla="val 16667"/>
              </a:avLst>
            </a:prstGeom>
            <a:solidFill>
              <a:srgbClr val="5D5AA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txBox="1"/>
            <p:nvPr/>
          </p:nvSpPr>
          <p:spPr>
            <a:xfrm>
              <a:off x="2628900" y="0"/>
              <a:ext cx="2628900" cy="1114425"/>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dirty="0">
                  <a:solidFill>
                    <a:schemeClr val="lt1"/>
                  </a:solidFill>
                  <a:latin typeface="Calibri"/>
                  <a:ea typeface="Calibri"/>
                  <a:cs typeface="Calibri"/>
                  <a:sym typeface="Calibri"/>
                </a:rPr>
                <a:t>Department faculty and  Industry expert </a:t>
              </a:r>
              <a:endParaRPr dirty="0"/>
            </a:p>
          </p:txBody>
        </p:sp>
        <p:sp>
          <p:nvSpPr>
            <p:cNvPr id="301" name="Google Shape;301;p14"/>
            <p:cNvSpPr/>
            <p:nvPr/>
          </p:nvSpPr>
          <p:spPr>
            <a:xfrm rot="10800000">
              <a:off x="0" y="1485900"/>
              <a:ext cx="2628900" cy="1485900"/>
            </a:xfrm>
            <a:prstGeom prst="round1Rect">
              <a:avLst>
                <a:gd name="adj" fmla="val 16667"/>
              </a:avLst>
            </a:prstGeom>
            <a:solidFill>
              <a:srgbClr val="5279B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txBox="1"/>
            <p:nvPr/>
          </p:nvSpPr>
          <p:spPr>
            <a:xfrm>
              <a:off x="0" y="1857374"/>
              <a:ext cx="2628900" cy="1114425"/>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dirty="0">
                  <a:solidFill>
                    <a:schemeClr val="lt1"/>
                  </a:solidFill>
                  <a:latin typeface="Calibri"/>
                  <a:ea typeface="Calibri"/>
                  <a:cs typeface="Calibri"/>
                  <a:sym typeface="Calibri"/>
                </a:rPr>
                <a:t>Well Defined COs and CO-PO maps</a:t>
              </a:r>
              <a:endParaRPr dirty="0"/>
            </a:p>
          </p:txBody>
        </p:sp>
        <p:sp>
          <p:nvSpPr>
            <p:cNvPr id="303" name="Google Shape;303;p14"/>
            <p:cNvSpPr/>
            <p:nvPr/>
          </p:nvSpPr>
          <p:spPr>
            <a:xfrm rot="5400000">
              <a:off x="3200400" y="914399"/>
              <a:ext cx="1485900" cy="2628900"/>
            </a:xfrm>
            <a:prstGeom prst="round1Rect">
              <a:avLst>
                <a:gd name="adj" fmla="val 16667"/>
              </a:avLst>
            </a:prstGeom>
            <a:solidFill>
              <a:srgbClr val="4AA9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txBox="1"/>
            <p:nvPr/>
          </p:nvSpPr>
          <p:spPr>
            <a:xfrm>
              <a:off x="2628900" y="1857374"/>
              <a:ext cx="2628900" cy="1114425"/>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dirty="0">
                  <a:solidFill>
                    <a:schemeClr val="lt1"/>
                  </a:solidFill>
                  <a:latin typeface="Calibri"/>
                  <a:ea typeface="Calibri"/>
                  <a:cs typeface="Calibri"/>
                  <a:sym typeface="Calibri"/>
                </a:rPr>
                <a:t>Alumni and Students Feedback </a:t>
              </a:r>
              <a:endParaRPr sz="2000" dirty="0">
                <a:solidFill>
                  <a:schemeClr val="lt1"/>
                </a:solidFill>
                <a:latin typeface="Calibri"/>
                <a:ea typeface="Calibri"/>
                <a:cs typeface="Calibri"/>
                <a:sym typeface="Calibri"/>
              </a:endParaRPr>
            </a:p>
          </p:txBody>
        </p:sp>
        <p:sp>
          <p:nvSpPr>
            <p:cNvPr id="305" name="Google Shape;305;p14"/>
            <p:cNvSpPr/>
            <p:nvPr/>
          </p:nvSpPr>
          <p:spPr>
            <a:xfrm>
              <a:off x="1676399" y="990597"/>
              <a:ext cx="1905000" cy="990604"/>
            </a:xfrm>
            <a:prstGeom prst="roundRect">
              <a:avLst>
                <a:gd name="adj" fmla="val 16667"/>
              </a:avLst>
            </a:prstGeom>
            <a:solidFill>
              <a:srgbClr val="D7D1D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txBox="1"/>
            <p:nvPr/>
          </p:nvSpPr>
          <p:spPr>
            <a:xfrm>
              <a:off x="1724756" y="1038954"/>
              <a:ext cx="1808286" cy="89389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dirty="0">
                  <a:solidFill>
                    <a:schemeClr val="dk1"/>
                  </a:solidFill>
                  <a:latin typeface="Calibri"/>
                  <a:ea typeface="Calibri"/>
                  <a:cs typeface="Calibri"/>
                  <a:sym typeface="Calibri"/>
                </a:rPr>
                <a:t>Curriculum Design and Revision Inputs</a:t>
              </a:r>
              <a:endParaRPr dirty="0"/>
            </a:p>
          </p:txBody>
        </p:sp>
      </p:grpSp>
      <p:sp>
        <p:nvSpPr>
          <p:cNvPr id="307" name="Google Shape;307;p14"/>
          <p:cNvSpPr/>
          <p:nvPr/>
        </p:nvSpPr>
        <p:spPr>
          <a:xfrm>
            <a:off x="2819400" y="1583703"/>
            <a:ext cx="1981200" cy="1677971"/>
          </a:xfrm>
          <a:prstGeom prst="roundRect">
            <a:avLst>
              <a:gd name="adj" fmla="val 16667"/>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Department faculty, Industry experts, AICTE, ACM, IIT curriculum</a:t>
            </a:r>
            <a:endParaRPr dirty="0"/>
          </a:p>
        </p:txBody>
      </p:sp>
    </p:spTree>
    <p:extLst>
      <p:ext uri="{BB962C8B-B14F-4D97-AF65-F5344CB8AC3E}">
        <p14:creationId xmlns:p14="http://schemas.microsoft.com/office/powerpoint/2010/main" val="300056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5"/>
          <p:cNvSpPr txBox="1"/>
          <p:nvPr/>
        </p:nvSpPr>
        <p:spPr>
          <a:xfrm>
            <a:off x="608029" y="0"/>
            <a:ext cx="110490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Structure Program Curriculum </a:t>
            </a:r>
          </a:p>
        </p:txBody>
      </p:sp>
      <p:sp>
        <p:nvSpPr>
          <p:cNvPr id="314" name="Google Shape;314;p15"/>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200" dirty="0">
              <a:solidFill>
                <a:srgbClr val="898989"/>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9DB4806D-A6FC-34E9-A590-93B83BDC9BF1}"/>
              </a:ext>
            </a:extLst>
          </p:cNvPr>
          <p:cNvGraphicFramePr>
            <a:graphicFrameLocks noGrp="1"/>
          </p:cNvGraphicFramePr>
          <p:nvPr>
            <p:extLst>
              <p:ext uri="{D42A27DB-BD31-4B8C-83A1-F6EECF244321}">
                <p14:modId xmlns:p14="http://schemas.microsoft.com/office/powerpoint/2010/main" val="846597623"/>
              </p:ext>
            </p:extLst>
          </p:nvPr>
        </p:nvGraphicFramePr>
        <p:xfrm>
          <a:off x="1050355" y="1039823"/>
          <a:ext cx="4932910" cy="2361171"/>
        </p:xfrm>
        <a:graphic>
          <a:graphicData uri="http://schemas.openxmlformats.org/drawingml/2006/table">
            <a:tbl>
              <a:tblPr firstRow="1" firstCol="1" bandRow="1">
                <a:tableStyleId>{7E31700F-715C-4B57-BA64-622D2D4E7403}</a:tableStyleId>
              </a:tblPr>
              <a:tblGrid>
                <a:gridCol w="988702">
                  <a:extLst>
                    <a:ext uri="{9D8B030D-6E8A-4147-A177-3AD203B41FA5}">
                      <a16:colId xmlns:a16="http://schemas.microsoft.com/office/drawing/2014/main" val="2391052033"/>
                    </a:ext>
                  </a:extLst>
                </a:gridCol>
                <a:gridCol w="950488">
                  <a:extLst>
                    <a:ext uri="{9D8B030D-6E8A-4147-A177-3AD203B41FA5}">
                      <a16:colId xmlns:a16="http://schemas.microsoft.com/office/drawing/2014/main" val="1848565549"/>
                    </a:ext>
                  </a:extLst>
                </a:gridCol>
                <a:gridCol w="2192055">
                  <a:extLst>
                    <a:ext uri="{9D8B030D-6E8A-4147-A177-3AD203B41FA5}">
                      <a16:colId xmlns:a16="http://schemas.microsoft.com/office/drawing/2014/main" val="2108200165"/>
                    </a:ext>
                  </a:extLst>
                </a:gridCol>
                <a:gridCol w="801665">
                  <a:extLst>
                    <a:ext uri="{9D8B030D-6E8A-4147-A177-3AD203B41FA5}">
                      <a16:colId xmlns:a16="http://schemas.microsoft.com/office/drawing/2014/main" val="1015004542"/>
                    </a:ext>
                  </a:extLst>
                </a:gridCol>
              </a:tblGrid>
              <a:tr h="373331">
                <a:tc>
                  <a:txBody>
                    <a:bodyPr/>
                    <a:lstStyle/>
                    <a:p>
                      <a:pPr algn="ctr">
                        <a:lnSpc>
                          <a:spcPct val="115000"/>
                        </a:lnSpc>
                        <a:spcAft>
                          <a:spcPts val="500"/>
                        </a:spcAft>
                      </a:pPr>
                      <a:r>
                        <a:rPr lang="en-US" sz="1200" b="1" dirty="0">
                          <a:effectLst/>
                        </a:rPr>
                        <a:t>Subject</a:t>
                      </a:r>
                    </a:p>
                    <a:p>
                      <a:pPr algn="ctr">
                        <a:lnSpc>
                          <a:spcPct val="115000"/>
                        </a:lnSpc>
                        <a:spcAft>
                          <a:spcPts val="500"/>
                        </a:spcAft>
                      </a:pPr>
                      <a:r>
                        <a:rPr lang="en-US" sz="1200" b="1" dirty="0">
                          <a:effectLst/>
                        </a:rPr>
                        <a:t>No.</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Subject</a:t>
                      </a:r>
                    </a:p>
                    <a:p>
                      <a:pPr algn="ctr">
                        <a:lnSpc>
                          <a:spcPct val="115000"/>
                        </a:lnSpc>
                        <a:spcAft>
                          <a:spcPts val="500"/>
                        </a:spcAft>
                      </a:pPr>
                      <a:r>
                        <a:rPr lang="en-US" sz="1200" b="1" dirty="0">
                          <a:effectLst/>
                        </a:rPr>
                        <a:t>Code</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Subject Name</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Credits</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953983787"/>
                  </a:ext>
                </a:extLst>
              </a:tr>
              <a:tr h="143190">
                <a:tc>
                  <a:txBody>
                    <a:bodyPr/>
                    <a:lstStyle/>
                    <a:p>
                      <a:pPr algn="ctr">
                        <a:lnSpc>
                          <a:spcPct val="115000"/>
                        </a:lnSpc>
                        <a:spcAft>
                          <a:spcPts val="500"/>
                        </a:spcAft>
                      </a:pPr>
                      <a:r>
                        <a:rPr lang="en-IN" sz="1100">
                          <a:effectLst/>
                        </a:rPr>
                        <a:t>S1</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a:effectLst/>
                        </a:rPr>
                        <a:t>MD2201</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Data Science</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641724436"/>
                  </a:ext>
                </a:extLst>
              </a:tr>
              <a:tr h="143190">
                <a:tc>
                  <a:txBody>
                    <a:bodyPr/>
                    <a:lstStyle/>
                    <a:p>
                      <a:pPr algn="ctr">
                        <a:lnSpc>
                          <a:spcPct val="115000"/>
                        </a:lnSpc>
                        <a:spcAft>
                          <a:spcPts val="500"/>
                        </a:spcAft>
                      </a:pPr>
                      <a:r>
                        <a:rPr lang="en-IN" sz="1100">
                          <a:effectLst/>
                        </a:rPr>
                        <a:t>S2</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dirty="0">
                          <a:effectLst/>
                        </a:rPr>
                        <a:t>CS2221</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Internet of Things</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2496157"/>
                  </a:ext>
                </a:extLst>
              </a:tr>
              <a:tr h="296046">
                <a:tc>
                  <a:txBody>
                    <a:bodyPr/>
                    <a:lstStyle/>
                    <a:p>
                      <a:pPr algn="ctr">
                        <a:lnSpc>
                          <a:spcPct val="115000"/>
                        </a:lnSpc>
                        <a:spcAft>
                          <a:spcPts val="500"/>
                        </a:spcAft>
                      </a:pPr>
                      <a:r>
                        <a:rPr lang="en-IN" sz="1100">
                          <a:effectLst/>
                        </a:rPr>
                        <a:t>S3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dirty="0">
                          <a:effectLst/>
                        </a:rPr>
                        <a:t>IT2201</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Computer Organization and Architecture</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28636442"/>
                  </a:ext>
                </a:extLst>
              </a:tr>
              <a:tr h="204495">
                <a:tc>
                  <a:txBody>
                    <a:bodyPr/>
                    <a:lstStyle/>
                    <a:p>
                      <a:pPr algn="ctr">
                        <a:lnSpc>
                          <a:spcPct val="115000"/>
                        </a:lnSpc>
                        <a:spcAft>
                          <a:spcPts val="500"/>
                        </a:spcAft>
                      </a:pPr>
                      <a:r>
                        <a:rPr lang="en-IN" sz="1100" dirty="0">
                          <a:effectLst/>
                        </a:rPr>
                        <a:t>S4</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a:effectLst/>
                        </a:rPr>
                        <a:t>CS2207</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Software Development Project-I</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3</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726473187"/>
                  </a:ext>
                </a:extLst>
              </a:tr>
              <a:tr h="296046">
                <a:tc>
                  <a:txBody>
                    <a:bodyPr/>
                    <a:lstStyle/>
                    <a:p>
                      <a:pPr algn="ctr">
                        <a:lnSpc>
                          <a:spcPct val="115000"/>
                        </a:lnSpc>
                        <a:spcAft>
                          <a:spcPts val="500"/>
                        </a:spcAft>
                      </a:pPr>
                      <a:r>
                        <a:rPr lang="en-IN" sz="1100">
                          <a:effectLst/>
                        </a:rPr>
                        <a:t>S5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dirty="0">
                          <a:effectLst/>
                        </a:rPr>
                        <a:t>CS2209</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Engineering Design and Innovation-III</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4</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567081146"/>
                  </a:ext>
                </a:extLst>
              </a:tr>
              <a:tr h="204495">
                <a:tc>
                  <a:txBody>
                    <a:bodyPr/>
                    <a:lstStyle/>
                    <a:p>
                      <a:pPr algn="ctr">
                        <a:lnSpc>
                          <a:spcPct val="115000"/>
                        </a:lnSpc>
                        <a:spcAft>
                          <a:spcPts val="500"/>
                        </a:spcAft>
                      </a:pPr>
                      <a:r>
                        <a:rPr lang="en-IN" sz="11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100">
                          <a:effectLst/>
                        </a:rPr>
                        <a:t>CS2218</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100" dirty="0">
                          <a:effectLst/>
                        </a:rPr>
                        <a:t>Object Oriented Programming</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384537475"/>
                  </a:ext>
                </a:extLst>
              </a:tr>
              <a:tr h="296046">
                <a:tc>
                  <a:txBody>
                    <a:bodyPr/>
                    <a:lstStyle/>
                    <a:p>
                      <a:pPr algn="ctr">
                        <a:lnSpc>
                          <a:spcPct val="115000"/>
                        </a:lnSpc>
                        <a:spcAft>
                          <a:spcPts val="500"/>
                        </a:spcAft>
                      </a:pPr>
                      <a:br>
                        <a:rPr lang="en-US" sz="1100" dirty="0">
                          <a:effectLst/>
                        </a:rPr>
                      </a:br>
                      <a:r>
                        <a:rPr lang="en-US" sz="1100" dirty="0">
                          <a:effectLst/>
                        </a:rPr>
                        <a:t> </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 </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100" dirty="0">
                          <a:effectLst/>
                        </a:rPr>
                        <a:t>Total</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27</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240930013"/>
                  </a:ext>
                </a:extLst>
              </a:tr>
            </a:tbl>
          </a:graphicData>
        </a:graphic>
      </p:graphicFrame>
      <p:graphicFrame>
        <p:nvGraphicFramePr>
          <p:cNvPr id="3" name="Table 2">
            <a:extLst>
              <a:ext uri="{FF2B5EF4-FFF2-40B4-BE49-F238E27FC236}">
                <a16:creationId xmlns:a16="http://schemas.microsoft.com/office/drawing/2014/main" id="{3DB417DB-4472-1DC4-2FF0-C8F4E740A029}"/>
              </a:ext>
            </a:extLst>
          </p:cNvPr>
          <p:cNvGraphicFramePr>
            <a:graphicFrameLocks noGrp="1"/>
          </p:cNvGraphicFramePr>
          <p:nvPr>
            <p:extLst>
              <p:ext uri="{D42A27DB-BD31-4B8C-83A1-F6EECF244321}">
                <p14:modId xmlns:p14="http://schemas.microsoft.com/office/powerpoint/2010/main" val="1320772403"/>
              </p:ext>
            </p:extLst>
          </p:nvPr>
        </p:nvGraphicFramePr>
        <p:xfrm>
          <a:off x="6194209" y="988582"/>
          <a:ext cx="5787024" cy="2354005"/>
        </p:xfrm>
        <a:graphic>
          <a:graphicData uri="http://schemas.openxmlformats.org/drawingml/2006/table">
            <a:tbl>
              <a:tblPr firstRow="1" firstCol="1" bandRow="1">
                <a:tableStyleId>{7E31700F-715C-4B57-BA64-622D2D4E7403}</a:tableStyleId>
              </a:tblPr>
              <a:tblGrid>
                <a:gridCol w="1167108">
                  <a:extLst>
                    <a:ext uri="{9D8B030D-6E8A-4147-A177-3AD203B41FA5}">
                      <a16:colId xmlns:a16="http://schemas.microsoft.com/office/drawing/2014/main" val="3083919451"/>
                    </a:ext>
                  </a:extLst>
                </a:gridCol>
                <a:gridCol w="1107711">
                  <a:extLst>
                    <a:ext uri="{9D8B030D-6E8A-4147-A177-3AD203B41FA5}">
                      <a16:colId xmlns:a16="http://schemas.microsoft.com/office/drawing/2014/main" val="2392358285"/>
                    </a:ext>
                  </a:extLst>
                </a:gridCol>
                <a:gridCol w="2532194">
                  <a:extLst>
                    <a:ext uri="{9D8B030D-6E8A-4147-A177-3AD203B41FA5}">
                      <a16:colId xmlns:a16="http://schemas.microsoft.com/office/drawing/2014/main" val="3597565412"/>
                    </a:ext>
                  </a:extLst>
                </a:gridCol>
                <a:gridCol w="980011">
                  <a:extLst>
                    <a:ext uri="{9D8B030D-6E8A-4147-A177-3AD203B41FA5}">
                      <a16:colId xmlns:a16="http://schemas.microsoft.com/office/drawing/2014/main" val="3629333064"/>
                    </a:ext>
                  </a:extLst>
                </a:gridCol>
              </a:tblGrid>
              <a:tr h="574028">
                <a:tc>
                  <a:txBody>
                    <a:bodyPr/>
                    <a:lstStyle/>
                    <a:p>
                      <a:pPr algn="ctr">
                        <a:lnSpc>
                          <a:spcPct val="115000"/>
                        </a:lnSpc>
                        <a:spcAft>
                          <a:spcPts val="500"/>
                        </a:spcAft>
                      </a:pPr>
                      <a:r>
                        <a:rPr lang="en-US" sz="1100" b="1" dirty="0">
                          <a:effectLst/>
                        </a:rPr>
                        <a:t>Subject</a:t>
                      </a:r>
                    </a:p>
                    <a:p>
                      <a:pPr algn="ctr">
                        <a:lnSpc>
                          <a:spcPct val="115000"/>
                        </a:lnSpc>
                        <a:spcAft>
                          <a:spcPts val="500"/>
                        </a:spcAft>
                      </a:pPr>
                      <a:r>
                        <a:rPr lang="en-US" sz="1200" b="1" dirty="0">
                          <a:effectLst/>
                        </a:rPr>
                        <a:t>No.</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Subject</a:t>
                      </a:r>
                    </a:p>
                    <a:p>
                      <a:pPr algn="ctr">
                        <a:lnSpc>
                          <a:spcPct val="115000"/>
                        </a:lnSpc>
                        <a:spcAft>
                          <a:spcPts val="500"/>
                        </a:spcAft>
                      </a:pPr>
                      <a:r>
                        <a:rPr lang="en-US" sz="1200" b="1" dirty="0">
                          <a:effectLst/>
                        </a:rPr>
                        <a:t>Code</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Subject Name</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b="1" dirty="0">
                          <a:effectLst/>
                        </a:rPr>
                        <a:t>Credits</a:t>
                      </a:r>
                      <a:endParaRPr lang="en-US" sz="1200" b="1"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195121578"/>
                  </a:ext>
                </a:extLst>
              </a:tr>
              <a:tr h="224882">
                <a:tc>
                  <a:txBody>
                    <a:bodyPr/>
                    <a:lstStyle/>
                    <a:p>
                      <a:pPr algn="ctr">
                        <a:lnSpc>
                          <a:spcPct val="115000"/>
                        </a:lnSpc>
                        <a:spcAft>
                          <a:spcPts val="500"/>
                        </a:spcAft>
                      </a:pPr>
                      <a:r>
                        <a:rPr lang="en-IN" sz="1200">
                          <a:effectLst/>
                        </a:rPr>
                        <a:t>S1</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200">
                          <a:effectLst/>
                        </a:rPr>
                        <a:t>CS2202</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200" dirty="0">
                          <a:effectLst/>
                        </a:rPr>
                        <a:t>Data Structures</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601996694"/>
                  </a:ext>
                </a:extLst>
              </a:tr>
              <a:tr h="162285">
                <a:tc>
                  <a:txBody>
                    <a:bodyPr/>
                    <a:lstStyle/>
                    <a:p>
                      <a:pPr algn="ctr">
                        <a:lnSpc>
                          <a:spcPct val="115000"/>
                        </a:lnSpc>
                        <a:spcAft>
                          <a:spcPts val="500"/>
                        </a:spcAft>
                      </a:pPr>
                      <a:r>
                        <a:rPr lang="en-IN" sz="1200">
                          <a:effectLst/>
                        </a:rPr>
                        <a:t>S2</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200">
                          <a:effectLst/>
                        </a:rPr>
                        <a:t>CS2225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200">
                          <a:effectLst/>
                        </a:rPr>
                        <a:t>Theory of Computation</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62466578"/>
                  </a:ext>
                </a:extLst>
              </a:tr>
              <a:tr h="191497">
                <a:tc>
                  <a:txBody>
                    <a:bodyPr/>
                    <a:lstStyle/>
                    <a:p>
                      <a:pPr algn="ctr">
                        <a:lnSpc>
                          <a:spcPct val="115000"/>
                        </a:lnSpc>
                        <a:spcAft>
                          <a:spcPts val="500"/>
                        </a:spcAft>
                      </a:pPr>
                      <a:r>
                        <a:rPr lang="en-IN" sz="1200">
                          <a:effectLst/>
                        </a:rPr>
                        <a:t>S3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200">
                          <a:effectLst/>
                        </a:rPr>
                        <a:t>CS2226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200" dirty="0">
                          <a:effectLst/>
                        </a:rPr>
                        <a:t>Software Engineering</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356130202"/>
                  </a:ext>
                </a:extLst>
              </a:tr>
              <a:tr h="272640">
                <a:tc>
                  <a:txBody>
                    <a:bodyPr/>
                    <a:lstStyle/>
                    <a:p>
                      <a:pPr algn="ctr">
                        <a:lnSpc>
                          <a:spcPct val="115000"/>
                        </a:lnSpc>
                        <a:spcAft>
                          <a:spcPts val="500"/>
                        </a:spcAft>
                      </a:pPr>
                      <a:r>
                        <a:rPr lang="en-US" sz="1200">
                          <a:effectLst/>
                        </a:rPr>
                        <a:t>S4</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CS2227</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200" dirty="0">
                          <a:effectLst/>
                        </a:rPr>
                        <a:t>Database Management Systems</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985619257"/>
                  </a:ext>
                </a:extLst>
              </a:tr>
              <a:tr h="272640">
                <a:tc>
                  <a:txBody>
                    <a:bodyPr/>
                    <a:lstStyle/>
                    <a:p>
                      <a:pPr algn="ctr">
                        <a:lnSpc>
                          <a:spcPct val="115000"/>
                        </a:lnSpc>
                        <a:spcAft>
                          <a:spcPts val="500"/>
                        </a:spcAft>
                      </a:pPr>
                      <a:r>
                        <a:rPr lang="en-IN" sz="1200">
                          <a:effectLst/>
                        </a:rPr>
                        <a:t>S5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200">
                          <a:effectLst/>
                        </a:rPr>
                        <a:t>CS2208</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200" dirty="0">
                          <a:effectLst/>
                        </a:rPr>
                        <a:t>Software Development Project-II</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3</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313236760"/>
                  </a:ext>
                </a:extLst>
              </a:tr>
              <a:tr h="328255">
                <a:tc>
                  <a:txBody>
                    <a:bodyPr/>
                    <a:lstStyle/>
                    <a:p>
                      <a:pPr algn="ctr">
                        <a:lnSpc>
                          <a:spcPct val="115000"/>
                        </a:lnSpc>
                        <a:spcAft>
                          <a:spcPts val="500"/>
                        </a:spcAft>
                      </a:pPr>
                      <a:r>
                        <a:rPr lang="en-IN" sz="12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IN" sz="1200">
                          <a:effectLst/>
                        </a:rPr>
                        <a:t>CS2210</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IN" sz="1200" dirty="0">
                          <a:effectLst/>
                        </a:rPr>
                        <a:t>Engineering Design and Innovation-IV</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4</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207282869"/>
                  </a:ext>
                </a:extLst>
              </a:tr>
              <a:tr h="287478">
                <a:tc>
                  <a:txBody>
                    <a:bodyPr/>
                    <a:lstStyle/>
                    <a:p>
                      <a:pPr algn="ctr">
                        <a:lnSpc>
                          <a:spcPct val="115000"/>
                        </a:lnSpc>
                        <a:spcAft>
                          <a:spcPts val="500"/>
                        </a:spcAft>
                      </a:pPr>
                      <a:r>
                        <a:rPr lang="en-US" sz="12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200" dirty="0">
                          <a:effectLst/>
                        </a:rPr>
                        <a:t>Total</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dirty="0">
                          <a:effectLst/>
                        </a:rPr>
                        <a:t>27</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631077354"/>
                  </a:ext>
                </a:extLst>
              </a:tr>
            </a:tbl>
          </a:graphicData>
        </a:graphic>
      </p:graphicFrame>
      <p:sp>
        <p:nvSpPr>
          <p:cNvPr id="4" name="TextBox 3">
            <a:extLst>
              <a:ext uri="{FF2B5EF4-FFF2-40B4-BE49-F238E27FC236}">
                <a16:creationId xmlns:a16="http://schemas.microsoft.com/office/drawing/2014/main" id="{CC9067A0-8223-9969-1170-9FA035D3A17D}"/>
              </a:ext>
            </a:extLst>
          </p:cNvPr>
          <p:cNvSpPr txBox="1"/>
          <p:nvPr/>
        </p:nvSpPr>
        <p:spPr>
          <a:xfrm>
            <a:off x="4790774" y="650028"/>
            <a:ext cx="2384982"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SY Structure AY 2021-22</a:t>
            </a:r>
            <a:endParaRPr lang="mr-IN" sz="1600" b="1" dirty="0">
              <a:latin typeface="Calibri" panose="020F0502020204030204" pitchFamily="34" charset="0"/>
            </a:endParaRPr>
          </a:p>
        </p:txBody>
      </p:sp>
      <p:sp>
        <p:nvSpPr>
          <p:cNvPr id="5" name="TextBox 4">
            <a:extLst>
              <a:ext uri="{FF2B5EF4-FFF2-40B4-BE49-F238E27FC236}">
                <a16:creationId xmlns:a16="http://schemas.microsoft.com/office/drawing/2014/main" id="{71ABCD72-6DC0-BB84-FB54-E20BE96E6619}"/>
              </a:ext>
            </a:extLst>
          </p:cNvPr>
          <p:cNvSpPr txBox="1"/>
          <p:nvPr/>
        </p:nvSpPr>
        <p:spPr>
          <a:xfrm>
            <a:off x="2302035" y="769456"/>
            <a:ext cx="1319752" cy="307777"/>
          </a:xfrm>
          <a:prstGeom prst="rect">
            <a:avLst/>
          </a:prstGeom>
          <a:noFill/>
        </p:spPr>
        <p:txBody>
          <a:bodyPr wrap="square" rtlCol="0">
            <a:spAutoFit/>
          </a:bodyPr>
          <a:lstStyle/>
          <a:p>
            <a:r>
              <a:rPr lang="en-US" dirty="0"/>
              <a:t>Module III</a:t>
            </a:r>
            <a:endParaRPr lang="mr-IN" dirty="0"/>
          </a:p>
        </p:txBody>
      </p:sp>
      <p:sp>
        <p:nvSpPr>
          <p:cNvPr id="6" name="TextBox 5">
            <a:extLst>
              <a:ext uri="{FF2B5EF4-FFF2-40B4-BE49-F238E27FC236}">
                <a16:creationId xmlns:a16="http://schemas.microsoft.com/office/drawing/2014/main" id="{66B12DB6-3EE4-30A0-D376-EC211A4F6EBE}"/>
              </a:ext>
            </a:extLst>
          </p:cNvPr>
          <p:cNvSpPr txBox="1"/>
          <p:nvPr/>
        </p:nvSpPr>
        <p:spPr>
          <a:xfrm>
            <a:off x="8776355" y="690137"/>
            <a:ext cx="1815445" cy="307777"/>
          </a:xfrm>
          <a:prstGeom prst="rect">
            <a:avLst/>
          </a:prstGeom>
          <a:noFill/>
        </p:spPr>
        <p:txBody>
          <a:bodyPr wrap="square" rtlCol="0">
            <a:spAutoFit/>
          </a:bodyPr>
          <a:lstStyle/>
          <a:p>
            <a:r>
              <a:rPr lang="en-US" dirty="0"/>
              <a:t>Module IV</a:t>
            </a:r>
            <a:endParaRPr lang="mr-IN" dirty="0"/>
          </a:p>
        </p:txBody>
      </p:sp>
      <p:graphicFrame>
        <p:nvGraphicFramePr>
          <p:cNvPr id="9" name="Table 8">
            <a:extLst>
              <a:ext uri="{FF2B5EF4-FFF2-40B4-BE49-F238E27FC236}">
                <a16:creationId xmlns:a16="http://schemas.microsoft.com/office/drawing/2014/main" id="{69852F62-C754-96F8-95A3-2CD6D9CB9EC2}"/>
              </a:ext>
            </a:extLst>
          </p:cNvPr>
          <p:cNvGraphicFramePr>
            <a:graphicFrameLocks noGrp="1"/>
          </p:cNvGraphicFramePr>
          <p:nvPr>
            <p:extLst>
              <p:ext uri="{D42A27DB-BD31-4B8C-83A1-F6EECF244321}">
                <p14:modId xmlns:p14="http://schemas.microsoft.com/office/powerpoint/2010/main" val="798041812"/>
              </p:ext>
            </p:extLst>
          </p:nvPr>
        </p:nvGraphicFramePr>
        <p:xfrm>
          <a:off x="1025683" y="4004196"/>
          <a:ext cx="5070696" cy="2853804"/>
        </p:xfrm>
        <a:graphic>
          <a:graphicData uri="http://schemas.openxmlformats.org/drawingml/2006/table">
            <a:tbl>
              <a:tblPr firstRow="1" firstCol="1" bandRow="1">
                <a:tableStyleId>{7E31700F-715C-4B57-BA64-622D2D4E7403}</a:tableStyleId>
              </a:tblPr>
              <a:tblGrid>
                <a:gridCol w="1022640">
                  <a:extLst>
                    <a:ext uri="{9D8B030D-6E8A-4147-A177-3AD203B41FA5}">
                      <a16:colId xmlns:a16="http://schemas.microsoft.com/office/drawing/2014/main" val="240434367"/>
                    </a:ext>
                  </a:extLst>
                </a:gridCol>
                <a:gridCol w="970597">
                  <a:extLst>
                    <a:ext uri="{9D8B030D-6E8A-4147-A177-3AD203B41FA5}">
                      <a16:colId xmlns:a16="http://schemas.microsoft.com/office/drawing/2014/main" val="408573998"/>
                    </a:ext>
                  </a:extLst>
                </a:gridCol>
                <a:gridCol w="2218754">
                  <a:extLst>
                    <a:ext uri="{9D8B030D-6E8A-4147-A177-3AD203B41FA5}">
                      <a16:colId xmlns:a16="http://schemas.microsoft.com/office/drawing/2014/main" val="4243152791"/>
                    </a:ext>
                  </a:extLst>
                </a:gridCol>
                <a:gridCol w="858705">
                  <a:extLst>
                    <a:ext uri="{9D8B030D-6E8A-4147-A177-3AD203B41FA5}">
                      <a16:colId xmlns:a16="http://schemas.microsoft.com/office/drawing/2014/main" val="2636167669"/>
                    </a:ext>
                  </a:extLst>
                </a:gridCol>
              </a:tblGrid>
              <a:tr h="418257">
                <a:tc>
                  <a:txBody>
                    <a:bodyPr/>
                    <a:lstStyle/>
                    <a:p>
                      <a:pPr algn="ctr">
                        <a:lnSpc>
                          <a:spcPct val="115000"/>
                        </a:lnSpc>
                        <a:spcAft>
                          <a:spcPts val="500"/>
                        </a:spcAft>
                      </a:pPr>
                      <a:r>
                        <a:rPr lang="en-US" sz="1100" dirty="0">
                          <a:effectLst/>
                        </a:rPr>
                        <a:t>Subject</a:t>
                      </a:r>
                      <a:endParaRPr lang="en-US" sz="1200" dirty="0">
                        <a:effectLst/>
                      </a:endParaRPr>
                    </a:p>
                    <a:p>
                      <a:pPr algn="ctr">
                        <a:lnSpc>
                          <a:spcPct val="115000"/>
                        </a:lnSpc>
                        <a:spcAft>
                          <a:spcPts val="500"/>
                        </a:spcAft>
                      </a:pPr>
                      <a:r>
                        <a:rPr lang="en-US" sz="1100" dirty="0">
                          <a:effectLst/>
                        </a:rPr>
                        <a:t>No.</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Subject</a:t>
                      </a:r>
                      <a:endParaRPr lang="en-US" sz="1200">
                        <a:effectLst/>
                      </a:endParaRPr>
                    </a:p>
                    <a:p>
                      <a:pPr algn="ctr">
                        <a:lnSpc>
                          <a:spcPct val="115000"/>
                        </a:lnSpc>
                        <a:spcAft>
                          <a:spcPts val="500"/>
                        </a:spcAft>
                      </a:pPr>
                      <a:r>
                        <a:rPr lang="en-US" sz="1100">
                          <a:effectLst/>
                        </a:rPr>
                        <a:t>Code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Subject Name</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Credits</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176592715"/>
                  </a:ext>
                </a:extLst>
              </a:tr>
              <a:tr h="298755">
                <a:tc>
                  <a:txBody>
                    <a:bodyPr/>
                    <a:lstStyle/>
                    <a:p>
                      <a:pPr algn="ctr">
                        <a:lnSpc>
                          <a:spcPct val="115000"/>
                        </a:lnSpc>
                        <a:spcAft>
                          <a:spcPts val="500"/>
                        </a:spcAft>
                      </a:pPr>
                      <a:r>
                        <a:rPr lang="en-US" sz="1100">
                          <a:effectLst/>
                        </a:rPr>
                        <a:t>S1</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CS3205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Design and Analysis of Algorithms</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4022431632"/>
                  </a:ext>
                </a:extLst>
              </a:tr>
              <a:tr h="179557">
                <a:tc>
                  <a:txBody>
                    <a:bodyPr/>
                    <a:lstStyle/>
                    <a:p>
                      <a:pPr algn="ctr">
                        <a:lnSpc>
                          <a:spcPct val="115000"/>
                        </a:lnSpc>
                        <a:spcAft>
                          <a:spcPts val="500"/>
                        </a:spcAft>
                      </a:pPr>
                      <a:r>
                        <a:rPr lang="en-US" sz="1100">
                          <a:effectLst/>
                        </a:rPr>
                        <a:t>S2</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CS3203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System Software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455940287"/>
                  </a:ext>
                </a:extLst>
              </a:tr>
              <a:tr h="209840">
                <a:tc>
                  <a:txBody>
                    <a:bodyPr/>
                    <a:lstStyle/>
                    <a:p>
                      <a:pPr algn="ctr">
                        <a:lnSpc>
                          <a:spcPct val="115000"/>
                        </a:lnSpc>
                        <a:spcAft>
                          <a:spcPts val="500"/>
                        </a:spcAft>
                      </a:pPr>
                      <a:r>
                        <a:rPr lang="en-US" sz="1100">
                          <a:effectLst/>
                        </a:rPr>
                        <a:t>S3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CS3215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Web Technology</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931020320"/>
                  </a:ext>
                </a:extLst>
              </a:tr>
              <a:tr h="453010">
                <a:tc>
                  <a:txBody>
                    <a:bodyPr/>
                    <a:lstStyle/>
                    <a:p>
                      <a:pPr algn="ctr">
                        <a:lnSpc>
                          <a:spcPct val="115000"/>
                        </a:lnSpc>
                        <a:spcAft>
                          <a:spcPts val="500"/>
                        </a:spcAft>
                      </a:pPr>
                      <a:r>
                        <a:rPr lang="en-US" sz="1100">
                          <a:effectLst/>
                        </a:rPr>
                        <a:t>S4</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CS3217</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Database Management Systems</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904357842"/>
                  </a:ext>
                </a:extLst>
              </a:tr>
              <a:tr h="359114">
                <a:tc>
                  <a:txBody>
                    <a:bodyPr/>
                    <a:lstStyle/>
                    <a:p>
                      <a:pPr algn="ctr">
                        <a:lnSpc>
                          <a:spcPct val="115000"/>
                        </a:lnSpc>
                        <a:spcAft>
                          <a:spcPts val="500"/>
                        </a:spcAft>
                      </a:pPr>
                      <a:r>
                        <a:rPr lang="en-US" sz="1100">
                          <a:effectLst/>
                        </a:rPr>
                        <a:t>S5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CS3223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Engineering Design and Innovation-IV</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4</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226793934"/>
                  </a:ext>
                </a:extLst>
              </a:tr>
              <a:tr h="293166">
                <a:tc>
                  <a:txBody>
                    <a:bodyPr/>
                    <a:lstStyle/>
                    <a:p>
                      <a:pPr algn="ctr">
                        <a:lnSpc>
                          <a:spcPct val="115000"/>
                        </a:lnSpc>
                        <a:spcAft>
                          <a:spcPts val="500"/>
                        </a:spcAft>
                      </a:pPr>
                      <a:r>
                        <a:rPr lang="en-US" sz="11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CS3219</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Machine Learning</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975112137"/>
                  </a:ext>
                </a:extLst>
              </a:tr>
              <a:tr h="293166">
                <a:tc>
                  <a:txBody>
                    <a:bodyPr/>
                    <a:lstStyle/>
                    <a:p>
                      <a:pPr algn="ctr">
                        <a:lnSpc>
                          <a:spcPct val="115000"/>
                        </a:lnSpc>
                        <a:spcAft>
                          <a:spcPts val="500"/>
                        </a:spcAft>
                      </a:pPr>
                      <a:r>
                        <a:rPr lang="en-US" sz="11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CS3220</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Cyber Security</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050174579"/>
                  </a:ext>
                </a:extLst>
              </a:tr>
              <a:tr h="315013">
                <a:tc>
                  <a:txBody>
                    <a:bodyPr/>
                    <a:lstStyle/>
                    <a:p>
                      <a:pPr algn="ctr">
                        <a:lnSpc>
                          <a:spcPct val="115000"/>
                        </a:lnSpc>
                        <a:spcAft>
                          <a:spcPts val="500"/>
                        </a:spcAft>
                      </a:pPr>
                      <a:r>
                        <a:rPr lang="en-US" sz="11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 </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Total</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29</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603450369"/>
                  </a:ext>
                </a:extLst>
              </a:tr>
            </a:tbl>
          </a:graphicData>
        </a:graphic>
      </p:graphicFrame>
      <p:graphicFrame>
        <p:nvGraphicFramePr>
          <p:cNvPr id="10" name="Table 9">
            <a:extLst>
              <a:ext uri="{FF2B5EF4-FFF2-40B4-BE49-F238E27FC236}">
                <a16:creationId xmlns:a16="http://schemas.microsoft.com/office/drawing/2014/main" id="{37A97472-9766-E3B7-0974-6FF4DA0DB3A1}"/>
              </a:ext>
            </a:extLst>
          </p:cNvPr>
          <p:cNvGraphicFramePr>
            <a:graphicFrameLocks noGrp="1"/>
          </p:cNvGraphicFramePr>
          <p:nvPr>
            <p:extLst>
              <p:ext uri="{D42A27DB-BD31-4B8C-83A1-F6EECF244321}">
                <p14:modId xmlns:p14="http://schemas.microsoft.com/office/powerpoint/2010/main" val="2534353676"/>
              </p:ext>
            </p:extLst>
          </p:nvPr>
        </p:nvGraphicFramePr>
        <p:xfrm>
          <a:off x="6198560" y="4054188"/>
          <a:ext cx="5782673" cy="2834789"/>
        </p:xfrm>
        <a:graphic>
          <a:graphicData uri="http://schemas.openxmlformats.org/drawingml/2006/table">
            <a:tbl>
              <a:tblPr firstRow="1" firstCol="1" bandRow="1">
                <a:tableStyleId>{7E31700F-715C-4B57-BA64-622D2D4E7403}</a:tableStyleId>
              </a:tblPr>
              <a:tblGrid>
                <a:gridCol w="1166230">
                  <a:extLst>
                    <a:ext uri="{9D8B030D-6E8A-4147-A177-3AD203B41FA5}">
                      <a16:colId xmlns:a16="http://schemas.microsoft.com/office/drawing/2014/main" val="3103336219"/>
                    </a:ext>
                  </a:extLst>
                </a:gridCol>
                <a:gridCol w="1106878">
                  <a:extLst>
                    <a:ext uri="{9D8B030D-6E8A-4147-A177-3AD203B41FA5}">
                      <a16:colId xmlns:a16="http://schemas.microsoft.com/office/drawing/2014/main" val="4109255069"/>
                    </a:ext>
                  </a:extLst>
                </a:gridCol>
                <a:gridCol w="2530290">
                  <a:extLst>
                    <a:ext uri="{9D8B030D-6E8A-4147-A177-3AD203B41FA5}">
                      <a16:colId xmlns:a16="http://schemas.microsoft.com/office/drawing/2014/main" val="3603768645"/>
                    </a:ext>
                  </a:extLst>
                </a:gridCol>
                <a:gridCol w="979275">
                  <a:extLst>
                    <a:ext uri="{9D8B030D-6E8A-4147-A177-3AD203B41FA5}">
                      <a16:colId xmlns:a16="http://schemas.microsoft.com/office/drawing/2014/main" val="3988668454"/>
                    </a:ext>
                  </a:extLst>
                </a:gridCol>
              </a:tblGrid>
              <a:tr h="623573">
                <a:tc>
                  <a:txBody>
                    <a:bodyPr/>
                    <a:lstStyle/>
                    <a:p>
                      <a:pPr algn="ctr">
                        <a:lnSpc>
                          <a:spcPct val="115000"/>
                        </a:lnSpc>
                        <a:spcAft>
                          <a:spcPts val="500"/>
                        </a:spcAft>
                      </a:pPr>
                      <a:r>
                        <a:rPr lang="en-US" sz="1100">
                          <a:effectLst/>
                        </a:rPr>
                        <a:t>Subject</a:t>
                      </a:r>
                      <a:endParaRPr lang="en-US" sz="1200">
                        <a:effectLst/>
                      </a:endParaRPr>
                    </a:p>
                    <a:p>
                      <a:pPr algn="ctr">
                        <a:lnSpc>
                          <a:spcPct val="115000"/>
                        </a:lnSpc>
                        <a:spcAft>
                          <a:spcPts val="500"/>
                        </a:spcAft>
                      </a:pPr>
                      <a:r>
                        <a:rPr lang="en-US" sz="1100">
                          <a:effectLst/>
                        </a:rPr>
                        <a:t>No.</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Subject</a:t>
                      </a:r>
                      <a:endParaRPr lang="en-US" sz="1200">
                        <a:effectLst/>
                      </a:endParaRPr>
                    </a:p>
                    <a:p>
                      <a:pPr algn="ctr">
                        <a:lnSpc>
                          <a:spcPct val="115000"/>
                        </a:lnSpc>
                        <a:spcAft>
                          <a:spcPts val="500"/>
                        </a:spcAft>
                      </a:pPr>
                      <a:r>
                        <a:rPr lang="en-US" sz="1100">
                          <a:effectLst/>
                        </a:rPr>
                        <a:t>Code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Subject Name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Credits</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555336292"/>
                  </a:ext>
                </a:extLst>
              </a:tr>
              <a:tr h="296172">
                <a:tc>
                  <a:txBody>
                    <a:bodyPr/>
                    <a:lstStyle/>
                    <a:p>
                      <a:pPr algn="ctr">
                        <a:lnSpc>
                          <a:spcPct val="115000"/>
                        </a:lnSpc>
                        <a:spcAft>
                          <a:spcPts val="500"/>
                        </a:spcAft>
                      </a:pPr>
                      <a:r>
                        <a:rPr lang="en-US" sz="1100">
                          <a:effectLst/>
                        </a:rPr>
                        <a:t>S1</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CS3216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Theory of Computation</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716832314"/>
                  </a:ext>
                </a:extLst>
              </a:tr>
              <a:tr h="296172">
                <a:tc>
                  <a:txBody>
                    <a:bodyPr/>
                    <a:lstStyle/>
                    <a:p>
                      <a:pPr algn="ctr">
                        <a:lnSpc>
                          <a:spcPct val="115000"/>
                        </a:lnSpc>
                        <a:spcAft>
                          <a:spcPts val="500"/>
                        </a:spcAft>
                      </a:pPr>
                      <a:r>
                        <a:rPr lang="en-US" sz="1100">
                          <a:effectLst/>
                        </a:rPr>
                        <a:t>S2</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CS3218</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Software Modelling and Design</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814486149"/>
                  </a:ext>
                </a:extLst>
              </a:tr>
              <a:tr h="208026">
                <a:tc>
                  <a:txBody>
                    <a:bodyPr/>
                    <a:lstStyle/>
                    <a:p>
                      <a:pPr algn="ctr">
                        <a:lnSpc>
                          <a:spcPct val="115000"/>
                        </a:lnSpc>
                        <a:spcAft>
                          <a:spcPts val="500"/>
                        </a:spcAft>
                      </a:pPr>
                      <a:r>
                        <a:rPr lang="en-US" sz="1100">
                          <a:effectLst/>
                        </a:rPr>
                        <a:t>S3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CS3202</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Artificial Intelligence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695502379"/>
                  </a:ext>
                </a:extLst>
              </a:tr>
              <a:tr h="231699">
                <a:tc>
                  <a:txBody>
                    <a:bodyPr/>
                    <a:lstStyle/>
                    <a:p>
                      <a:pPr algn="ctr">
                        <a:lnSpc>
                          <a:spcPct val="115000"/>
                        </a:lnSpc>
                        <a:spcAft>
                          <a:spcPts val="500"/>
                        </a:spcAft>
                      </a:pPr>
                      <a:r>
                        <a:rPr lang="en-US" sz="1100">
                          <a:effectLst/>
                        </a:rPr>
                        <a:t>S4</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CS3207</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Compiler Design</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5</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667767331"/>
                  </a:ext>
                </a:extLst>
              </a:tr>
              <a:tr h="296172">
                <a:tc>
                  <a:txBody>
                    <a:bodyPr/>
                    <a:lstStyle/>
                    <a:p>
                      <a:pPr algn="ctr">
                        <a:lnSpc>
                          <a:spcPct val="115000"/>
                        </a:lnSpc>
                        <a:spcAft>
                          <a:spcPts val="500"/>
                        </a:spcAft>
                      </a:pPr>
                      <a:r>
                        <a:rPr lang="en-US" sz="1100">
                          <a:effectLst/>
                        </a:rPr>
                        <a:t>S5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CS3224</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dirty="0">
                          <a:effectLst/>
                        </a:rPr>
                        <a:t>Engineering Design and Innovation-VI</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4</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29427693"/>
                  </a:ext>
                </a:extLst>
              </a:tr>
              <a:tr h="296172">
                <a:tc>
                  <a:txBody>
                    <a:bodyPr/>
                    <a:lstStyle/>
                    <a:p>
                      <a:pPr algn="ctr">
                        <a:lnSpc>
                          <a:spcPct val="115000"/>
                        </a:lnSpc>
                        <a:spcAft>
                          <a:spcPts val="500"/>
                        </a:spcAft>
                      </a:pPr>
                      <a:r>
                        <a:rPr lang="en-US" sz="11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CS3226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Machine Learning Project</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367635812"/>
                  </a:ext>
                </a:extLst>
              </a:tr>
              <a:tr h="296172">
                <a:tc>
                  <a:txBody>
                    <a:bodyPr/>
                    <a:lstStyle/>
                    <a:p>
                      <a:pPr algn="ctr">
                        <a:lnSpc>
                          <a:spcPct val="115000"/>
                        </a:lnSpc>
                        <a:spcAft>
                          <a:spcPts val="500"/>
                        </a:spcAft>
                      </a:pPr>
                      <a:r>
                        <a:rPr lang="en-US" sz="1100">
                          <a:effectLst/>
                        </a:rPr>
                        <a:t>S6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CS3228</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nSpc>
                          <a:spcPct val="115000"/>
                        </a:lnSpc>
                        <a:spcAft>
                          <a:spcPts val="500"/>
                        </a:spcAft>
                      </a:pPr>
                      <a:r>
                        <a:rPr lang="en-US" sz="1100">
                          <a:effectLst/>
                        </a:rPr>
                        <a:t>Cyber Security Project</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173066342"/>
                  </a:ext>
                </a:extLst>
              </a:tr>
              <a:tr h="290631">
                <a:tc>
                  <a:txBody>
                    <a:bodyPr/>
                    <a:lstStyle/>
                    <a:p>
                      <a:pPr algn="ctr">
                        <a:lnSpc>
                          <a:spcPct val="115000"/>
                        </a:lnSpc>
                        <a:spcAft>
                          <a:spcPts val="500"/>
                        </a:spcAft>
                      </a:pPr>
                      <a:r>
                        <a:rPr lang="en-US" sz="11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Total</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dirty="0">
                          <a:effectLst/>
                        </a:rPr>
                        <a:t>29</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665100018"/>
                  </a:ext>
                </a:extLst>
              </a:tr>
            </a:tbl>
          </a:graphicData>
        </a:graphic>
      </p:graphicFrame>
      <p:sp>
        <p:nvSpPr>
          <p:cNvPr id="11" name="TextBox 10">
            <a:extLst>
              <a:ext uri="{FF2B5EF4-FFF2-40B4-BE49-F238E27FC236}">
                <a16:creationId xmlns:a16="http://schemas.microsoft.com/office/drawing/2014/main" id="{71ABCD72-6DC0-BB84-FB54-E20BE96E6619}"/>
              </a:ext>
            </a:extLst>
          </p:cNvPr>
          <p:cNvSpPr txBox="1"/>
          <p:nvPr/>
        </p:nvSpPr>
        <p:spPr>
          <a:xfrm>
            <a:off x="2498111" y="3702728"/>
            <a:ext cx="1319752" cy="307777"/>
          </a:xfrm>
          <a:prstGeom prst="rect">
            <a:avLst/>
          </a:prstGeom>
          <a:noFill/>
        </p:spPr>
        <p:txBody>
          <a:bodyPr wrap="square" rtlCol="0">
            <a:spAutoFit/>
          </a:bodyPr>
          <a:lstStyle/>
          <a:p>
            <a:r>
              <a:rPr lang="en-US" dirty="0"/>
              <a:t>Module V</a:t>
            </a:r>
            <a:endParaRPr lang="mr-IN" dirty="0"/>
          </a:p>
        </p:txBody>
      </p:sp>
      <p:sp>
        <p:nvSpPr>
          <p:cNvPr id="12" name="TextBox 11">
            <a:extLst>
              <a:ext uri="{FF2B5EF4-FFF2-40B4-BE49-F238E27FC236}">
                <a16:creationId xmlns:a16="http://schemas.microsoft.com/office/drawing/2014/main" id="{71ABCD72-6DC0-BB84-FB54-E20BE96E6619}"/>
              </a:ext>
            </a:extLst>
          </p:cNvPr>
          <p:cNvSpPr txBox="1"/>
          <p:nvPr/>
        </p:nvSpPr>
        <p:spPr>
          <a:xfrm>
            <a:off x="8776355" y="3746411"/>
            <a:ext cx="1319752" cy="307777"/>
          </a:xfrm>
          <a:prstGeom prst="rect">
            <a:avLst/>
          </a:prstGeom>
          <a:noFill/>
        </p:spPr>
        <p:txBody>
          <a:bodyPr wrap="square" rtlCol="0">
            <a:spAutoFit/>
          </a:bodyPr>
          <a:lstStyle/>
          <a:p>
            <a:r>
              <a:rPr lang="en-US" dirty="0"/>
              <a:t>Module IV</a:t>
            </a:r>
            <a:endParaRPr lang="mr-IN" dirty="0"/>
          </a:p>
        </p:txBody>
      </p:sp>
      <p:sp>
        <p:nvSpPr>
          <p:cNvPr id="13" name="TextBox 12">
            <a:extLst>
              <a:ext uri="{FF2B5EF4-FFF2-40B4-BE49-F238E27FC236}">
                <a16:creationId xmlns:a16="http://schemas.microsoft.com/office/drawing/2014/main" id="{EC6B4115-F042-D1E5-C036-2E7052F38FBC}"/>
              </a:ext>
            </a:extLst>
          </p:cNvPr>
          <p:cNvSpPr txBox="1"/>
          <p:nvPr/>
        </p:nvSpPr>
        <p:spPr>
          <a:xfrm>
            <a:off x="5001718" y="3458946"/>
            <a:ext cx="2384982"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TY Structure AY 2021-22</a:t>
            </a:r>
            <a:endParaRPr lang="mr-IN" sz="1600" b="1" dirty="0">
              <a:latin typeface="Calibri" panose="020F0502020204030204" pitchFamily="34" charset="0"/>
            </a:endParaRPr>
          </a:p>
        </p:txBody>
      </p:sp>
    </p:spTree>
    <p:extLst>
      <p:ext uri="{BB962C8B-B14F-4D97-AF65-F5344CB8AC3E}">
        <p14:creationId xmlns:p14="http://schemas.microsoft.com/office/powerpoint/2010/main" val="233139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31FED-6044-14EE-5273-6890C52C7A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3" name="TextBox 2">
            <a:extLst>
              <a:ext uri="{FF2B5EF4-FFF2-40B4-BE49-F238E27FC236}">
                <a16:creationId xmlns:a16="http://schemas.microsoft.com/office/drawing/2014/main" id="{8702B123-7781-4BEB-D763-F6691F1AAB84}"/>
              </a:ext>
            </a:extLst>
          </p:cNvPr>
          <p:cNvSpPr txBox="1"/>
          <p:nvPr/>
        </p:nvSpPr>
        <p:spPr>
          <a:xfrm>
            <a:off x="1222411" y="519307"/>
            <a:ext cx="5250678" cy="584775"/>
          </a:xfrm>
          <a:prstGeom prst="rect">
            <a:avLst/>
          </a:prstGeom>
          <a:noFill/>
        </p:spPr>
        <p:txBody>
          <a:bodyPr wrap="square" rtlCol="0">
            <a:spAutoFit/>
          </a:bodyPr>
          <a:lstStyle/>
          <a:p>
            <a:r>
              <a:rPr lang="en-US" sz="3200" b="1" dirty="0">
                <a:solidFill>
                  <a:schemeClr val="dk1"/>
                </a:solidFill>
                <a:latin typeface="Calibri"/>
                <a:ea typeface="Calibri"/>
                <a:cs typeface="Calibri"/>
              </a:rPr>
              <a:t>BTech Structure AY 2021-22</a:t>
            </a:r>
            <a:endParaRPr lang="mr-IN" sz="3200" b="1" dirty="0">
              <a:solidFill>
                <a:schemeClr val="dk1"/>
              </a:solidFill>
              <a:latin typeface="Calibri"/>
              <a:ea typeface="Calibri"/>
              <a:cs typeface="Calibri"/>
            </a:endParaRPr>
          </a:p>
        </p:txBody>
      </p:sp>
      <p:sp>
        <p:nvSpPr>
          <p:cNvPr id="4" name="TextBox 3">
            <a:extLst>
              <a:ext uri="{FF2B5EF4-FFF2-40B4-BE49-F238E27FC236}">
                <a16:creationId xmlns:a16="http://schemas.microsoft.com/office/drawing/2014/main" id="{3388D2BA-7F22-3147-8886-2AC46153C9FD}"/>
              </a:ext>
            </a:extLst>
          </p:cNvPr>
          <p:cNvSpPr txBox="1"/>
          <p:nvPr/>
        </p:nvSpPr>
        <p:spPr>
          <a:xfrm>
            <a:off x="2527998" y="1002565"/>
            <a:ext cx="1319752" cy="307777"/>
          </a:xfrm>
          <a:prstGeom prst="rect">
            <a:avLst/>
          </a:prstGeom>
          <a:noFill/>
        </p:spPr>
        <p:txBody>
          <a:bodyPr wrap="square" rtlCol="0">
            <a:spAutoFit/>
          </a:bodyPr>
          <a:lstStyle/>
          <a:p>
            <a:r>
              <a:rPr lang="en-US" dirty="0"/>
              <a:t>Module VII</a:t>
            </a:r>
            <a:endParaRPr lang="mr-IN" dirty="0"/>
          </a:p>
        </p:txBody>
      </p:sp>
      <p:sp>
        <p:nvSpPr>
          <p:cNvPr id="5" name="TextBox 4">
            <a:extLst>
              <a:ext uri="{FF2B5EF4-FFF2-40B4-BE49-F238E27FC236}">
                <a16:creationId xmlns:a16="http://schemas.microsoft.com/office/drawing/2014/main" id="{F0C0F4D3-478E-5836-14BD-EAE86D08BA1D}"/>
              </a:ext>
            </a:extLst>
          </p:cNvPr>
          <p:cNvSpPr txBox="1"/>
          <p:nvPr/>
        </p:nvSpPr>
        <p:spPr>
          <a:xfrm>
            <a:off x="2527998" y="4371208"/>
            <a:ext cx="1815445" cy="307777"/>
          </a:xfrm>
          <a:prstGeom prst="rect">
            <a:avLst/>
          </a:prstGeom>
          <a:noFill/>
        </p:spPr>
        <p:txBody>
          <a:bodyPr wrap="square" rtlCol="0">
            <a:spAutoFit/>
          </a:bodyPr>
          <a:lstStyle/>
          <a:p>
            <a:r>
              <a:rPr lang="en-US" dirty="0"/>
              <a:t>Module VIII</a:t>
            </a:r>
            <a:endParaRPr lang="mr-IN" dirty="0"/>
          </a:p>
        </p:txBody>
      </p:sp>
      <p:graphicFrame>
        <p:nvGraphicFramePr>
          <p:cNvPr id="8" name="Table 7">
            <a:extLst>
              <a:ext uri="{FF2B5EF4-FFF2-40B4-BE49-F238E27FC236}">
                <a16:creationId xmlns:a16="http://schemas.microsoft.com/office/drawing/2014/main" id="{B5BE97D7-D24C-9D1A-870C-10C243465BDA}"/>
              </a:ext>
            </a:extLst>
          </p:cNvPr>
          <p:cNvGraphicFramePr>
            <a:graphicFrameLocks noGrp="1"/>
          </p:cNvGraphicFramePr>
          <p:nvPr>
            <p:extLst>
              <p:ext uri="{D42A27DB-BD31-4B8C-83A1-F6EECF244321}">
                <p14:modId xmlns:p14="http://schemas.microsoft.com/office/powerpoint/2010/main" val="810941786"/>
              </p:ext>
            </p:extLst>
          </p:nvPr>
        </p:nvGraphicFramePr>
        <p:xfrm>
          <a:off x="1302076" y="1310342"/>
          <a:ext cx="4747363" cy="2933953"/>
        </p:xfrm>
        <a:graphic>
          <a:graphicData uri="http://schemas.openxmlformats.org/drawingml/2006/table">
            <a:tbl>
              <a:tblPr firstRow="1" firstCol="1" bandRow="1">
                <a:tableStyleId>{7E31700F-715C-4B57-BA64-622D2D4E7403}</a:tableStyleId>
              </a:tblPr>
              <a:tblGrid>
                <a:gridCol w="768310">
                  <a:extLst>
                    <a:ext uri="{9D8B030D-6E8A-4147-A177-3AD203B41FA5}">
                      <a16:colId xmlns:a16="http://schemas.microsoft.com/office/drawing/2014/main" val="1084429324"/>
                    </a:ext>
                  </a:extLst>
                </a:gridCol>
                <a:gridCol w="1666954">
                  <a:extLst>
                    <a:ext uri="{9D8B030D-6E8A-4147-A177-3AD203B41FA5}">
                      <a16:colId xmlns:a16="http://schemas.microsoft.com/office/drawing/2014/main" val="841258255"/>
                    </a:ext>
                  </a:extLst>
                </a:gridCol>
                <a:gridCol w="1666954">
                  <a:extLst>
                    <a:ext uri="{9D8B030D-6E8A-4147-A177-3AD203B41FA5}">
                      <a16:colId xmlns:a16="http://schemas.microsoft.com/office/drawing/2014/main" val="2908672410"/>
                    </a:ext>
                  </a:extLst>
                </a:gridCol>
                <a:gridCol w="645145">
                  <a:extLst>
                    <a:ext uri="{9D8B030D-6E8A-4147-A177-3AD203B41FA5}">
                      <a16:colId xmlns:a16="http://schemas.microsoft.com/office/drawing/2014/main" val="2703013342"/>
                    </a:ext>
                  </a:extLst>
                </a:gridCol>
              </a:tblGrid>
              <a:tr h="660279">
                <a:tc>
                  <a:txBody>
                    <a:bodyPr/>
                    <a:lstStyle/>
                    <a:p>
                      <a:pPr algn="ctr">
                        <a:lnSpc>
                          <a:spcPct val="115000"/>
                        </a:lnSpc>
                        <a:spcAft>
                          <a:spcPts val="500"/>
                        </a:spcAft>
                      </a:pPr>
                      <a:r>
                        <a:rPr lang="en-US" sz="1000">
                          <a:effectLst/>
                        </a:rPr>
                        <a:t>Subject </a:t>
                      </a:r>
                      <a:endParaRPr lang="en-US" sz="1100">
                        <a:effectLst/>
                      </a:endParaRPr>
                    </a:p>
                    <a:p>
                      <a:pPr algn="ctr">
                        <a:lnSpc>
                          <a:spcPct val="115000"/>
                        </a:lnSpc>
                        <a:spcAft>
                          <a:spcPts val="500"/>
                        </a:spcAft>
                      </a:pPr>
                      <a:r>
                        <a:rPr lang="en-US" sz="1000">
                          <a:effectLst/>
                        </a:rPr>
                        <a:t>No.</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a:effectLst/>
                        </a:rPr>
                        <a:t>Subject</a:t>
                      </a:r>
                      <a:endParaRPr lang="en-US" sz="1100">
                        <a:effectLst/>
                      </a:endParaRPr>
                    </a:p>
                    <a:p>
                      <a:pPr algn="ctr">
                        <a:lnSpc>
                          <a:spcPct val="115000"/>
                        </a:lnSpc>
                        <a:spcAft>
                          <a:spcPts val="500"/>
                        </a:spcAft>
                      </a:pPr>
                      <a:r>
                        <a:rPr lang="en-US" sz="1000">
                          <a:effectLst/>
                        </a:rPr>
                        <a:t>Code</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Subject Name</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a:effectLst/>
                        </a:rPr>
                        <a:t>Credits</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990649601"/>
                  </a:ext>
                </a:extLst>
              </a:tr>
              <a:tr h="211123">
                <a:tc>
                  <a:txBody>
                    <a:bodyPr/>
                    <a:lstStyle/>
                    <a:p>
                      <a:pPr algn="ctr">
                        <a:lnSpc>
                          <a:spcPct val="115000"/>
                        </a:lnSpc>
                        <a:spcAft>
                          <a:spcPts val="500"/>
                        </a:spcAft>
                      </a:pPr>
                      <a:r>
                        <a:rPr lang="en-US" sz="1000">
                          <a:effectLst/>
                        </a:rPr>
                        <a:t>S1</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MD4205</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a:effectLst/>
                        </a:rPr>
                        <a:t>Marketing Management</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a:effectLst/>
                        </a:rPr>
                        <a:t>2</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1210400713"/>
                  </a:ext>
                </a:extLst>
              </a:tr>
              <a:tr h="321085">
                <a:tc rowSpan="4">
                  <a:txBody>
                    <a:bodyPr/>
                    <a:lstStyle/>
                    <a:p>
                      <a:pPr algn="ctr">
                        <a:lnSpc>
                          <a:spcPct val="115000"/>
                        </a:lnSpc>
                        <a:spcAft>
                          <a:spcPts val="500"/>
                        </a:spcAft>
                      </a:pPr>
                      <a:r>
                        <a:rPr lang="en-US" sz="1000">
                          <a:effectLst/>
                        </a:rPr>
                        <a:t>S2</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CS4217</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Human Computer Interaction</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rowSpan="4">
                  <a:txBody>
                    <a:bodyPr/>
                    <a:lstStyle/>
                    <a:p>
                      <a:pPr algn="ctr">
                        <a:lnSpc>
                          <a:spcPct val="115000"/>
                        </a:lnSpc>
                        <a:spcAft>
                          <a:spcPts val="500"/>
                        </a:spcAft>
                      </a:pPr>
                      <a:r>
                        <a:rPr lang="en-US" sz="1000" dirty="0">
                          <a:effectLst/>
                        </a:rPr>
                        <a:t>2</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923288297"/>
                  </a:ext>
                </a:extLst>
              </a:tr>
              <a:tr h="211123">
                <a:tc vMerge="1">
                  <a:txBody>
                    <a:bodyPr/>
                    <a:lstStyle/>
                    <a:p>
                      <a:endParaRPr lang="mr-IN"/>
                    </a:p>
                  </a:txBody>
                  <a:tcPr/>
                </a:tc>
                <a:tc>
                  <a:txBody>
                    <a:bodyPr/>
                    <a:lstStyle/>
                    <a:p>
                      <a:pPr algn="ctr">
                        <a:lnSpc>
                          <a:spcPct val="115000"/>
                        </a:lnSpc>
                        <a:spcAft>
                          <a:spcPts val="500"/>
                        </a:spcAft>
                      </a:pPr>
                      <a:r>
                        <a:rPr lang="en-US" sz="1000" dirty="0">
                          <a:effectLst/>
                        </a:rPr>
                        <a:t>CS4219</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a:effectLst/>
                        </a:rPr>
                        <a:t>Internet of Things</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vMerge="1">
                  <a:txBody>
                    <a:bodyPr/>
                    <a:lstStyle/>
                    <a:p>
                      <a:endParaRPr lang="mr-IN"/>
                    </a:p>
                  </a:txBody>
                  <a:tcPr/>
                </a:tc>
                <a:extLst>
                  <a:ext uri="{0D108BD9-81ED-4DB2-BD59-A6C34878D82A}">
                    <a16:rowId xmlns:a16="http://schemas.microsoft.com/office/drawing/2014/main" val="363029291"/>
                  </a:ext>
                </a:extLst>
              </a:tr>
              <a:tr h="211123">
                <a:tc vMerge="1">
                  <a:txBody>
                    <a:bodyPr/>
                    <a:lstStyle/>
                    <a:p>
                      <a:endParaRPr lang="mr-IN"/>
                    </a:p>
                  </a:txBody>
                  <a:tcPr/>
                </a:tc>
                <a:tc>
                  <a:txBody>
                    <a:bodyPr/>
                    <a:lstStyle/>
                    <a:p>
                      <a:pPr algn="ctr">
                        <a:lnSpc>
                          <a:spcPct val="115000"/>
                        </a:lnSpc>
                        <a:spcAft>
                          <a:spcPts val="500"/>
                        </a:spcAft>
                      </a:pPr>
                      <a:r>
                        <a:rPr lang="en-US" sz="1000" dirty="0">
                          <a:effectLst/>
                        </a:rPr>
                        <a:t>CS4222</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a:effectLst/>
                        </a:rPr>
                        <a:t>Image Processing</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vMerge="1">
                  <a:txBody>
                    <a:bodyPr/>
                    <a:lstStyle/>
                    <a:p>
                      <a:endParaRPr lang="mr-IN"/>
                    </a:p>
                  </a:txBody>
                  <a:tcPr/>
                </a:tc>
                <a:extLst>
                  <a:ext uri="{0D108BD9-81ED-4DB2-BD59-A6C34878D82A}">
                    <a16:rowId xmlns:a16="http://schemas.microsoft.com/office/drawing/2014/main" val="2119183269"/>
                  </a:ext>
                </a:extLst>
              </a:tr>
              <a:tr h="321085">
                <a:tc vMerge="1">
                  <a:txBody>
                    <a:bodyPr/>
                    <a:lstStyle/>
                    <a:p>
                      <a:endParaRPr lang="mr-IN"/>
                    </a:p>
                  </a:txBody>
                  <a:tcPr/>
                </a:tc>
                <a:tc>
                  <a:txBody>
                    <a:bodyPr/>
                    <a:lstStyle/>
                    <a:p>
                      <a:pPr algn="ctr">
                        <a:lnSpc>
                          <a:spcPct val="115000"/>
                        </a:lnSpc>
                        <a:spcAft>
                          <a:spcPts val="500"/>
                        </a:spcAft>
                      </a:pPr>
                      <a:r>
                        <a:rPr lang="en-US" sz="1000" dirty="0">
                          <a:effectLst/>
                        </a:rPr>
                        <a:t>ET4230</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a:effectLst/>
                        </a:rPr>
                        <a:t>Natural Language Processing</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vMerge="1">
                  <a:txBody>
                    <a:bodyPr/>
                    <a:lstStyle/>
                    <a:p>
                      <a:endParaRPr lang="mr-IN"/>
                    </a:p>
                  </a:txBody>
                  <a:tcPr/>
                </a:tc>
                <a:extLst>
                  <a:ext uri="{0D108BD9-81ED-4DB2-BD59-A6C34878D82A}">
                    <a16:rowId xmlns:a16="http://schemas.microsoft.com/office/drawing/2014/main" val="3521401072"/>
                  </a:ext>
                </a:extLst>
              </a:tr>
              <a:tr h="211123">
                <a:tc rowSpan="3">
                  <a:txBody>
                    <a:bodyPr/>
                    <a:lstStyle/>
                    <a:p>
                      <a:pPr algn="ctr">
                        <a:lnSpc>
                          <a:spcPct val="115000"/>
                        </a:lnSpc>
                        <a:spcAft>
                          <a:spcPts val="500"/>
                        </a:spcAft>
                      </a:pPr>
                      <a:r>
                        <a:rPr lang="en-US" sz="1000">
                          <a:effectLst/>
                        </a:rPr>
                        <a:t>S3</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CS4209</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Parallel Computing</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rowSpan="3">
                  <a:txBody>
                    <a:bodyPr/>
                    <a:lstStyle/>
                    <a:p>
                      <a:pPr algn="ctr">
                        <a:lnSpc>
                          <a:spcPct val="115000"/>
                        </a:lnSpc>
                        <a:spcAft>
                          <a:spcPts val="500"/>
                        </a:spcAft>
                      </a:pPr>
                      <a:r>
                        <a:rPr lang="en-US" sz="1000" dirty="0">
                          <a:effectLst/>
                        </a:rPr>
                        <a:t>2</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1386445174"/>
                  </a:ext>
                </a:extLst>
              </a:tr>
              <a:tr h="211123">
                <a:tc vMerge="1">
                  <a:txBody>
                    <a:bodyPr/>
                    <a:lstStyle/>
                    <a:p>
                      <a:endParaRPr lang="mr-IN"/>
                    </a:p>
                  </a:txBody>
                  <a:tcPr/>
                </a:tc>
                <a:tc>
                  <a:txBody>
                    <a:bodyPr/>
                    <a:lstStyle/>
                    <a:p>
                      <a:pPr algn="ctr">
                        <a:lnSpc>
                          <a:spcPct val="115000"/>
                        </a:lnSpc>
                        <a:spcAft>
                          <a:spcPts val="500"/>
                        </a:spcAft>
                      </a:pPr>
                      <a:r>
                        <a:rPr lang="en-US" sz="1000" dirty="0">
                          <a:effectLst/>
                        </a:rPr>
                        <a:t>CS4201</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Cloud Computing</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vMerge="1">
                  <a:txBody>
                    <a:bodyPr/>
                    <a:lstStyle/>
                    <a:p>
                      <a:endParaRPr lang="mr-IN"/>
                    </a:p>
                  </a:txBody>
                  <a:tcPr/>
                </a:tc>
                <a:extLst>
                  <a:ext uri="{0D108BD9-81ED-4DB2-BD59-A6C34878D82A}">
                    <a16:rowId xmlns:a16="http://schemas.microsoft.com/office/drawing/2014/main" val="1237352209"/>
                  </a:ext>
                </a:extLst>
              </a:tr>
              <a:tr h="191963">
                <a:tc vMerge="1">
                  <a:txBody>
                    <a:bodyPr/>
                    <a:lstStyle/>
                    <a:p>
                      <a:endParaRPr lang="mr-IN"/>
                    </a:p>
                  </a:txBody>
                  <a:tcPr/>
                </a:tc>
                <a:tc>
                  <a:txBody>
                    <a:bodyPr/>
                    <a:lstStyle/>
                    <a:p>
                      <a:pPr algn="ctr">
                        <a:lnSpc>
                          <a:spcPct val="115000"/>
                        </a:lnSpc>
                        <a:spcAft>
                          <a:spcPts val="500"/>
                        </a:spcAft>
                      </a:pPr>
                      <a:r>
                        <a:rPr lang="en-US" sz="1000" dirty="0">
                          <a:effectLst/>
                        </a:rPr>
                        <a:t>ET4232</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Deep Learning</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vMerge="1">
                  <a:txBody>
                    <a:bodyPr/>
                    <a:lstStyle/>
                    <a:p>
                      <a:endParaRPr lang="mr-IN"/>
                    </a:p>
                  </a:txBody>
                  <a:tcPr/>
                </a:tc>
                <a:extLst>
                  <a:ext uri="{0D108BD9-81ED-4DB2-BD59-A6C34878D82A}">
                    <a16:rowId xmlns:a16="http://schemas.microsoft.com/office/drawing/2014/main" val="1872431004"/>
                  </a:ext>
                </a:extLst>
              </a:tr>
              <a:tr h="191963">
                <a:tc>
                  <a:txBody>
                    <a:bodyPr/>
                    <a:lstStyle/>
                    <a:p>
                      <a:pPr algn="ctr">
                        <a:lnSpc>
                          <a:spcPct val="115000"/>
                        </a:lnSpc>
                        <a:spcAft>
                          <a:spcPts val="500"/>
                        </a:spcAft>
                      </a:pPr>
                      <a:r>
                        <a:rPr lang="en-US" sz="1000">
                          <a:effectLst/>
                        </a:rPr>
                        <a:t>S4</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CS4225</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Major Project</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a:effectLst/>
                        </a:rPr>
                        <a:t>10</a:t>
                      </a:r>
                      <a:endParaRPr lang="en-US"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32229673"/>
                  </a:ext>
                </a:extLst>
              </a:tr>
              <a:tr h="191963">
                <a:tc>
                  <a:txBody>
                    <a:bodyPr/>
                    <a:lstStyle/>
                    <a:p>
                      <a:pPr algn="ctr">
                        <a:lnSpc>
                          <a:spcPct val="115000"/>
                        </a:lnSpc>
                        <a:spcAft>
                          <a:spcPts val="500"/>
                        </a:spcAft>
                      </a:pPr>
                      <a:r>
                        <a:rPr lang="en-US" sz="1000" dirty="0">
                          <a:effectLst/>
                        </a:rPr>
                        <a:t> </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 </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l">
                        <a:lnSpc>
                          <a:spcPct val="115000"/>
                        </a:lnSpc>
                        <a:spcAft>
                          <a:spcPts val="500"/>
                        </a:spcAft>
                      </a:pPr>
                      <a:r>
                        <a:rPr lang="en-US" sz="1000" dirty="0">
                          <a:effectLst/>
                        </a:rPr>
                        <a:t>Total</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tc>
                  <a:txBody>
                    <a:bodyPr/>
                    <a:lstStyle/>
                    <a:p>
                      <a:pPr algn="ctr">
                        <a:lnSpc>
                          <a:spcPct val="115000"/>
                        </a:lnSpc>
                        <a:spcAft>
                          <a:spcPts val="500"/>
                        </a:spcAft>
                      </a:pPr>
                      <a:r>
                        <a:rPr lang="en-US" sz="1000" dirty="0">
                          <a:effectLst/>
                        </a:rPr>
                        <a:t>16</a:t>
                      </a:r>
                      <a:endParaRPr lang="en-US"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0342" marR="60342" marT="0" marB="0" anchor="ctr"/>
                </a:tc>
                <a:extLst>
                  <a:ext uri="{0D108BD9-81ED-4DB2-BD59-A6C34878D82A}">
                    <a16:rowId xmlns:a16="http://schemas.microsoft.com/office/drawing/2014/main" val="470134773"/>
                  </a:ext>
                </a:extLst>
              </a:tr>
            </a:tbl>
          </a:graphicData>
        </a:graphic>
      </p:graphicFrame>
      <p:sp>
        <p:nvSpPr>
          <p:cNvPr id="9" name="Rectangle 1">
            <a:extLst>
              <a:ext uri="{FF2B5EF4-FFF2-40B4-BE49-F238E27FC236}">
                <a16:creationId xmlns:a16="http://schemas.microsoft.com/office/drawing/2014/main" id="{4BF9B0B6-C545-8ABB-D7B8-2B8810E8884C}"/>
              </a:ext>
            </a:extLst>
          </p:cNvPr>
          <p:cNvSpPr>
            <a:spLocks noChangeArrowheads="1"/>
          </p:cNvSpPr>
          <p:nvPr/>
        </p:nvSpPr>
        <p:spPr bwMode="auto">
          <a:xfrm>
            <a:off x="-2120802" y="1951785"/>
            <a:ext cx="1893093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mr-IN"/>
          </a:p>
        </p:txBody>
      </p:sp>
      <p:graphicFrame>
        <p:nvGraphicFramePr>
          <p:cNvPr id="10" name="Table 9">
            <a:extLst>
              <a:ext uri="{FF2B5EF4-FFF2-40B4-BE49-F238E27FC236}">
                <a16:creationId xmlns:a16="http://schemas.microsoft.com/office/drawing/2014/main" id="{7CE1D5F4-E782-BADF-DF77-0122AD84584A}"/>
              </a:ext>
            </a:extLst>
          </p:cNvPr>
          <p:cNvGraphicFramePr>
            <a:graphicFrameLocks noGrp="1"/>
          </p:cNvGraphicFramePr>
          <p:nvPr>
            <p:extLst>
              <p:ext uri="{D42A27DB-BD31-4B8C-83A1-F6EECF244321}">
                <p14:modId xmlns:p14="http://schemas.microsoft.com/office/powerpoint/2010/main" val="3659964162"/>
              </p:ext>
            </p:extLst>
          </p:nvPr>
        </p:nvGraphicFramePr>
        <p:xfrm>
          <a:off x="1223920" y="4742942"/>
          <a:ext cx="4897677" cy="1978534"/>
        </p:xfrm>
        <a:graphic>
          <a:graphicData uri="http://schemas.openxmlformats.org/drawingml/2006/table">
            <a:tbl>
              <a:tblPr firstRow="1" firstCol="1" bandRow="1">
                <a:tableStyleId>{7E31700F-715C-4B57-BA64-622D2D4E7403}</a:tableStyleId>
              </a:tblPr>
              <a:tblGrid>
                <a:gridCol w="792637">
                  <a:extLst>
                    <a:ext uri="{9D8B030D-6E8A-4147-A177-3AD203B41FA5}">
                      <a16:colId xmlns:a16="http://schemas.microsoft.com/office/drawing/2014/main" val="2175326378"/>
                    </a:ext>
                  </a:extLst>
                </a:gridCol>
                <a:gridCol w="1719733">
                  <a:extLst>
                    <a:ext uri="{9D8B030D-6E8A-4147-A177-3AD203B41FA5}">
                      <a16:colId xmlns:a16="http://schemas.microsoft.com/office/drawing/2014/main" val="1357362622"/>
                    </a:ext>
                  </a:extLst>
                </a:gridCol>
                <a:gridCol w="1719733">
                  <a:extLst>
                    <a:ext uri="{9D8B030D-6E8A-4147-A177-3AD203B41FA5}">
                      <a16:colId xmlns:a16="http://schemas.microsoft.com/office/drawing/2014/main" val="173809077"/>
                    </a:ext>
                  </a:extLst>
                </a:gridCol>
                <a:gridCol w="665574">
                  <a:extLst>
                    <a:ext uri="{9D8B030D-6E8A-4147-A177-3AD203B41FA5}">
                      <a16:colId xmlns:a16="http://schemas.microsoft.com/office/drawing/2014/main" val="987738416"/>
                    </a:ext>
                  </a:extLst>
                </a:gridCol>
              </a:tblGrid>
              <a:tr h="788789">
                <a:tc>
                  <a:txBody>
                    <a:bodyPr/>
                    <a:lstStyle/>
                    <a:p>
                      <a:pPr algn="ctr">
                        <a:lnSpc>
                          <a:spcPct val="115000"/>
                        </a:lnSpc>
                        <a:spcAft>
                          <a:spcPts val="500"/>
                        </a:spcAft>
                      </a:pPr>
                      <a:r>
                        <a:rPr lang="en-US" sz="1200">
                          <a:effectLst/>
                        </a:rPr>
                        <a:t>Subject </a:t>
                      </a:r>
                    </a:p>
                    <a:p>
                      <a:pPr algn="ctr">
                        <a:lnSpc>
                          <a:spcPct val="115000"/>
                        </a:lnSpc>
                        <a:spcAft>
                          <a:spcPts val="500"/>
                        </a:spcAft>
                      </a:pPr>
                      <a:r>
                        <a:rPr lang="en-US" sz="1200">
                          <a:effectLst/>
                        </a:rPr>
                        <a:t>No.</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dirty="0">
                          <a:effectLst/>
                        </a:rPr>
                        <a:t>Subject</a:t>
                      </a:r>
                    </a:p>
                    <a:p>
                      <a:pPr algn="ctr">
                        <a:lnSpc>
                          <a:spcPct val="115000"/>
                        </a:lnSpc>
                        <a:spcAft>
                          <a:spcPts val="500"/>
                        </a:spcAft>
                      </a:pPr>
                      <a:r>
                        <a:rPr lang="en-US" sz="1200" dirty="0">
                          <a:effectLst/>
                        </a:rPr>
                        <a:t>Code</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Subject Name</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a:effectLst/>
                        </a:rPr>
                        <a:t>Credits</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780100593"/>
                  </a:ext>
                </a:extLst>
              </a:tr>
              <a:tr h="296519">
                <a:tc rowSpan="3">
                  <a:txBody>
                    <a:bodyPr/>
                    <a:lstStyle/>
                    <a:p>
                      <a:pPr algn="ctr">
                        <a:lnSpc>
                          <a:spcPct val="115000"/>
                        </a:lnSpc>
                        <a:spcAft>
                          <a:spcPts val="500"/>
                        </a:spcAft>
                      </a:pPr>
                      <a:r>
                        <a:rPr lang="en-US" sz="1100" dirty="0">
                          <a:effectLst/>
                        </a:rPr>
                        <a:t>S1</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100">
                          <a:effectLst/>
                        </a:rPr>
                        <a:t>CS4233</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100" dirty="0">
                          <a:effectLst/>
                        </a:rPr>
                        <a:t>Industry Internship</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rowSpan="3">
                  <a:txBody>
                    <a:bodyPr/>
                    <a:lstStyle/>
                    <a:p>
                      <a:pPr algn="ctr">
                        <a:lnSpc>
                          <a:spcPct val="115000"/>
                        </a:lnSpc>
                        <a:spcAft>
                          <a:spcPts val="500"/>
                        </a:spcAft>
                      </a:pPr>
                      <a:r>
                        <a:rPr lang="en-US" sz="1200">
                          <a:effectLst/>
                        </a:rPr>
                        <a:t>16</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2158358831"/>
                  </a:ext>
                </a:extLst>
              </a:tr>
              <a:tr h="359491">
                <a:tc vMerge="1">
                  <a:txBody>
                    <a:bodyPr/>
                    <a:lstStyle/>
                    <a:p>
                      <a:endParaRPr lang="mr-IN"/>
                    </a:p>
                  </a:txBody>
                  <a:tcPr/>
                </a:tc>
                <a:tc>
                  <a:txBody>
                    <a:bodyPr/>
                    <a:lstStyle/>
                    <a:p>
                      <a:pPr algn="ctr">
                        <a:lnSpc>
                          <a:spcPct val="115000"/>
                        </a:lnSpc>
                        <a:spcAft>
                          <a:spcPts val="500"/>
                        </a:spcAft>
                      </a:pPr>
                      <a:r>
                        <a:rPr lang="en-US" sz="1100">
                          <a:effectLst/>
                        </a:rPr>
                        <a:t>CS4235</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100" dirty="0">
                          <a:effectLst/>
                        </a:rPr>
                        <a:t>International Internship</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vMerge="1">
                  <a:txBody>
                    <a:bodyPr/>
                    <a:lstStyle/>
                    <a:p>
                      <a:endParaRPr lang="mr-IN"/>
                    </a:p>
                  </a:txBody>
                  <a:tcPr/>
                </a:tc>
                <a:extLst>
                  <a:ext uri="{0D108BD9-81ED-4DB2-BD59-A6C34878D82A}">
                    <a16:rowId xmlns:a16="http://schemas.microsoft.com/office/drawing/2014/main" val="1814896114"/>
                  </a:ext>
                </a:extLst>
              </a:tr>
              <a:tr h="252500">
                <a:tc vMerge="1">
                  <a:txBody>
                    <a:bodyPr/>
                    <a:lstStyle/>
                    <a:p>
                      <a:endParaRPr lang="mr-IN"/>
                    </a:p>
                  </a:txBody>
                  <a:tcPr/>
                </a:tc>
                <a:tc>
                  <a:txBody>
                    <a:bodyPr/>
                    <a:lstStyle/>
                    <a:p>
                      <a:pPr algn="ctr">
                        <a:lnSpc>
                          <a:spcPct val="115000"/>
                        </a:lnSpc>
                        <a:spcAft>
                          <a:spcPts val="500"/>
                        </a:spcAft>
                      </a:pPr>
                      <a:r>
                        <a:rPr lang="en-US" sz="1100">
                          <a:effectLst/>
                        </a:rPr>
                        <a:t>CS4231</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100" dirty="0">
                          <a:effectLst/>
                        </a:rPr>
                        <a:t>Project Internship</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vMerge="1">
                  <a:txBody>
                    <a:bodyPr/>
                    <a:lstStyle/>
                    <a:p>
                      <a:endParaRPr lang="mr-IN"/>
                    </a:p>
                  </a:txBody>
                  <a:tcPr/>
                </a:tc>
                <a:extLst>
                  <a:ext uri="{0D108BD9-81ED-4DB2-BD59-A6C34878D82A}">
                    <a16:rowId xmlns:a16="http://schemas.microsoft.com/office/drawing/2014/main" val="1345921082"/>
                  </a:ext>
                </a:extLst>
              </a:tr>
              <a:tr h="281235">
                <a:tc>
                  <a:txBody>
                    <a:bodyPr/>
                    <a:lstStyle/>
                    <a:p>
                      <a:pPr algn="ctr">
                        <a:lnSpc>
                          <a:spcPct val="115000"/>
                        </a:lnSpc>
                        <a:spcAft>
                          <a:spcPts val="500"/>
                        </a:spcAft>
                      </a:pPr>
                      <a:r>
                        <a:rPr lang="en-US" sz="1200">
                          <a:effectLst/>
                        </a:rPr>
                        <a:t> </a:t>
                      </a:r>
                      <a:endParaRPr lang="en-US" sz="120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l">
                        <a:lnSpc>
                          <a:spcPct val="115000"/>
                        </a:lnSpc>
                        <a:spcAft>
                          <a:spcPts val="500"/>
                        </a:spcAft>
                      </a:pPr>
                      <a:r>
                        <a:rPr lang="en-US" sz="1200" dirty="0">
                          <a:effectLst/>
                        </a:rPr>
                        <a:t>Total</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tc>
                  <a:txBody>
                    <a:bodyPr/>
                    <a:lstStyle/>
                    <a:p>
                      <a:pPr algn="ctr">
                        <a:lnSpc>
                          <a:spcPct val="115000"/>
                        </a:lnSpc>
                        <a:spcAft>
                          <a:spcPts val="500"/>
                        </a:spcAft>
                      </a:pPr>
                      <a:r>
                        <a:rPr lang="en-US" sz="1200" dirty="0">
                          <a:effectLst/>
                        </a:rPr>
                        <a:t>16</a:t>
                      </a:r>
                      <a:endParaRPr lang="en-US"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nchor="ctr"/>
                </a:tc>
                <a:extLst>
                  <a:ext uri="{0D108BD9-81ED-4DB2-BD59-A6C34878D82A}">
                    <a16:rowId xmlns:a16="http://schemas.microsoft.com/office/drawing/2014/main" val="3396076821"/>
                  </a:ext>
                </a:extLst>
              </a:tr>
            </a:tbl>
          </a:graphicData>
        </a:graphic>
      </p:graphicFrame>
      <p:graphicFrame>
        <p:nvGraphicFramePr>
          <p:cNvPr id="11" name="Chart 10">
            <a:extLst>
              <a:ext uri="{FF2B5EF4-FFF2-40B4-BE49-F238E27FC236}">
                <a16:creationId xmlns:a16="http://schemas.microsoft.com/office/drawing/2014/main" id="{F0AD2BFD-09D0-ED39-FF2F-48CF8DBBB3A5}"/>
              </a:ext>
            </a:extLst>
          </p:cNvPr>
          <p:cNvGraphicFramePr>
            <a:graphicFrameLocks/>
          </p:cNvGraphicFramePr>
          <p:nvPr>
            <p:extLst>
              <p:ext uri="{D42A27DB-BD31-4B8C-83A1-F6EECF244321}">
                <p14:modId xmlns:p14="http://schemas.microsoft.com/office/powerpoint/2010/main" val="1849381014"/>
              </p:ext>
            </p:extLst>
          </p:nvPr>
        </p:nvGraphicFramePr>
        <p:xfrm>
          <a:off x="6918438" y="1295148"/>
          <a:ext cx="5107757" cy="503125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947210" y="531602"/>
            <a:ext cx="4706407" cy="584775"/>
          </a:xfrm>
          <a:prstGeom prst="rect">
            <a:avLst/>
          </a:prstGeom>
        </p:spPr>
        <p:txBody>
          <a:bodyPr wrap="square">
            <a:spAutoFit/>
          </a:bodyPr>
          <a:lstStyle/>
          <a:p>
            <a:pPr lvl="0" algn="ctr"/>
            <a:r>
              <a:rPr lang="en-US" sz="3200" b="1" dirty="0">
                <a:solidFill>
                  <a:schemeClr val="dk1"/>
                </a:solidFill>
                <a:latin typeface="Calibri"/>
                <a:ea typeface="Calibri"/>
                <a:cs typeface="Calibri"/>
                <a:sym typeface="Calibri"/>
              </a:rPr>
              <a:t>Components</a:t>
            </a:r>
            <a:r>
              <a:rPr lang="en-US" b="1" dirty="0">
                <a:solidFill>
                  <a:schemeClr val="dk1"/>
                </a:solidFill>
                <a:latin typeface="Calibri"/>
                <a:ea typeface="Calibri"/>
                <a:cs typeface="Calibri"/>
                <a:sym typeface="Calibri"/>
              </a:rPr>
              <a:t> </a:t>
            </a:r>
            <a:r>
              <a:rPr lang="en-US" sz="3200" b="1" dirty="0">
                <a:solidFill>
                  <a:schemeClr val="dk1"/>
                </a:solidFill>
                <a:latin typeface="Calibri"/>
                <a:ea typeface="Calibri"/>
                <a:cs typeface="Calibri"/>
                <a:sym typeface="Calibri"/>
              </a:rPr>
              <a:t>of Curriculum</a:t>
            </a:r>
          </a:p>
        </p:txBody>
      </p:sp>
    </p:spTree>
    <p:extLst>
      <p:ext uri="{BB962C8B-B14F-4D97-AF65-F5344CB8AC3E}">
        <p14:creationId xmlns:p14="http://schemas.microsoft.com/office/powerpoint/2010/main" val="389085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p:nvPr/>
        </p:nvSpPr>
        <p:spPr>
          <a:xfrm>
            <a:off x="78287" y="65143"/>
            <a:ext cx="11049000" cy="504825"/>
          </a:xfrm>
          <a:prstGeom prst="rect">
            <a:avLst/>
          </a:prstGeom>
          <a:noFill/>
          <a:ln>
            <a:noFill/>
          </a:ln>
        </p:spPr>
        <p:txBody>
          <a:bodyPr spcFirstLastPara="1" wrap="square" lIns="0" tIns="12700" rIns="0" bIns="0" anchor="ctr" anchorCtr="0">
            <a:spAutoFit/>
          </a:bodyPr>
          <a:lstStyle/>
          <a:p>
            <a:pPr marL="901700" marR="0" lvl="0" indent="0" algn="ctr" rtl="0">
              <a:spcBef>
                <a:spcPts val="0"/>
              </a:spcBef>
              <a:spcAft>
                <a:spcPts val="0"/>
              </a:spcAft>
              <a:buClr>
                <a:srgbClr val="000000"/>
              </a:buClr>
              <a:buSzPts val="3200"/>
              <a:buFont typeface="Calibri"/>
              <a:buNone/>
            </a:pPr>
            <a:r>
              <a:rPr lang="en-US" sz="3200" b="1">
                <a:solidFill>
                  <a:srgbClr val="000000"/>
                </a:solidFill>
                <a:latin typeface="Calibri"/>
                <a:ea typeface="Calibri"/>
                <a:cs typeface="Calibri"/>
                <a:sym typeface="Calibri"/>
              </a:rPr>
              <a:t>Teaching Learning Process </a:t>
            </a:r>
            <a:endParaRPr sz="1800">
              <a:solidFill>
                <a:schemeClr val="dk1"/>
              </a:solidFill>
              <a:latin typeface="Calibri"/>
              <a:ea typeface="Calibri"/>
              <a:cs typeface="Calibri"/>
              <a:sym typeface="Calibri"/>
            </a:endParaRPr>
          </a:p>
        </p:txBody>
      </p:sp>
      <p:sp>
        <p:nvSpPr>
          <p:cNvPr id="359" name="Google Shape;359;p18"/>
          <p:cNvSpPr/>
          <p:nvPr/>
        </p:nvSpPr>
        <p:spPr>
          <a:xfrm>
            <a:off x="914400" y="1828800"/>
            <a:ext cx="3803377" cy="4332157"/>
          </a:xfrm>
          <a:prstGeom prst="roundRect">
            <a:avLst>
              <a:gd name="adj" fmla="val 16667"/>
            </a:avLst>
          </a:prstGeom>
          <a:solidFill>
            <a:srgbClr val="FDE9D8"/>
          </a:solidFill>
          <a:ln w="9525" cap="flat" cmpd="sng">
            <a:solidFill>
              <a:srgbClr val="F2DAD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Academic Calendar at Institute level </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Teaching Load Allocation</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Timetable, Class teacher allocation</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Course Plan</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Project group formation, guide allocation and topic finalization</a:t>
            </a:r>
            <a:endParaRPr sz="1600" dirty="0">
              <a:solidFill>
                <a:schemeClr val="dk1"/>
              </a:solidFill>
              <a:latin typeface="Calibri"/>
              <a:ea typeface="Calibri"/>
              <a:cs typeface="Calibri"/>
              <a:sym typeface="Calibri"/>
            </a:endParaRPr>
          </a:p>
        </p:txBody>
      </p:sp>
      <p:sp>
        <p:nvSpPr>
          <p:cNvPr id="360" name="Google Shape;360;p18"/>
          <p:cNvSpPr/>
          <p:nvPr/>
        </p:nvSpPr>
        <p:spPr>
          <a:xfrm>
            <a:off x="914400" y="898331"/>
            <a:ext cx="3777521" cy="763250"/>
          </a:xfrm>
          <a:prstGeom prst="roundRect">
            <a:avLst>
              <a:gd name="adj" fmla="val 16667"/>
            </a:avLst>
          </a:prstGeom>
          <a:solidFill>
            <a:srgbClr val="FDE9D8"/>
          </a:solidFill>
          <a:ln w="9525" cap="flat" cmpd="sng">
            <a:solidFill>
              <a:srgbClr val="F2DAD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ctr" rtl="0">
              <a:lnSpc>
                <a:spcPct val="150000"/>
              </a:lnSpc>
              <a:spcBef>
                <a:spcPts val="0"/>
              </a:spcBef>
              <a:spcAft>
                <a:spcPts val="0"/>
              </a:spcAft>
              <a:buNone/>
            </a:pPr>
            <a:r>
              <a:rPr lang="en-US" sz="1600" b="1">
                <a:solidFill>
                  <a:schemeClr val="dk1"/>
                </a:solidFill>
                <a:latin typeface="Calibri"/>
                <a:ea typeface="Calibri"/>
                <a:cs typeface="Calibri"/>
                <a:sym typeface="Calibri"/>
              </a:rPr>
              <a:t>Planning</a:t>
            </a:r>
            <a:endParaRPr sz="1600">
              <a:solidFill>
                <a:schemeClr val="dk1"/>
              </a:solidFill>
              <a:latin typeface="Calibri"/>
              <a:ea typeface="Calibri"/>
              <a:cs typeface="Calibri"/>
              <a:sym typeface="Calibri"/>
            </a:endParaRPr>
          </a:p>
        </p:txBody>
      </p:sp>
      <p:sp>
        <p:nvSpPr>
          <p:cNvPr id="361" name="Google Shape;361;p18"/>
          <p:cNvSpPr/>
          <p:nvPr/>
        </p:nvSpPr>
        <p:spPr>
          <a:xfrm>
            <a:off x="4802567" y="1996786"/>
            <a:ext cx="3777521" cy="3187956"/>
          </a:xfrm>
          <a:prstGeom prst="roundRect">
            <a:avLst>
              <a:gd name="adj" fmla="val 16667"/>
            </a:avLst>
          </a:prstGeom>
          <a:solidFill>
            <a:srgbClr val="E5DFEC"/>
          </a:solidFill>
          <a:ln w="9525" cap="flat" cmpd="sng">
            <a:solidFill>
              <a:srgbClr val="F2DAD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Course content delivery</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Assignments</a:t>
            </a:r>
            <a:endParaRPr sz="1600" dirty="0">
              <a:solidFill>
                <a:schemeClr val="dk1"/>
              </a:solidFill>
              <a:latin typeface="Calibri"/>
              <a:ea typeface="Calibri"/>
              <a:cs typeface="Calibri"/>
              <a:sym typeface="Calibri"/>
            </a:endParaRPr>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Project and seminar Guidance</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Curricular &amp; extra curricular activities</a:t>
            </a:r>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Project, Internship Mid semester and End semester reviews</a:t>
            </a:r>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cs typeface="Calibri"/>
                <a:sym typeface="Calibri"/>
              </a:rPr>
              <a:t>Exams and assessments</a:t>
            </a:r>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cs typeface="Calibri"/>
                <a:sym typeface="Calibri"/>
              </a:rPr>
              <a:t>Display of Results</a:t>
            </a:r>
            <a:endParaRPr dirty="0"/>
          </a:p>
        </p:txBody>
      </p:sp>
      <p:sp>
        <p:nvSpPr>
          <p:cNvPr id="362" name="Google Shape;362;p18"/>
          <p:cNvSpPr/>
          <p:nvPr/>
        </p:nvSpPr>
        <p:spPr>
          <a:xfrm>
            <a:off x="4737610" y="891539"/>
            <a:ext cx="3907436" cy="762000"/>
          </a:xfrm>
          <a:prstGeom prst="roundRect">
            <a:avLst>
              <a:gd name="adj" fmla="val 16667"/>
            </a:avLst>
          </a:prstGeom>
          <a:solidFill>
            <a:srgbClr val="E5DFEC"/>
          </a:solidFill>
          <a:ln w="9525" cap="flat" cmpd="sng">
            <a:solidFill>
              <a:srgbClr val="F2DAD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ctr" rtl="0">
              <a:lnSpc>
                <a:spcPct val="150000"/>
              </a:lnSpc>
              <a:spcBef>
                <a:spcPts val="0"/>
              </a:spcBef>
              <a:spcAft>
                <a:spcPts val="0"/>
              </a:spcAft>
              <a:buNone/>
            </a:pPr>
            <a:r>
              <a:rPr lang="en-US" sz="1600" b="1">
                <a:solidFill>
                  <a:schemeClr val="dk1"/>
                </a:solidFill>
                <a:latin typeface="Calibri"/>
                <a:ea typeface="Calibri"/>
                <a:cs typeface="Calibri"/>
                <a:sym typeface="Calibri"/>
              </a:rPr>
              <a:t>Execution</a:t>
            </a:r>
            <a:endParaRPr sz="1600">
              <a:solidFill>
                <a:schemeClr val="dk1"/>
              </a:solidFill>
              <a:latin typeface="Calibri"/>
              <a:ea typeface="Calibri"/>
              <a:cs typeface="Calibri"/>
              <a:sym typeface="Calibri"/>
            </a:endParaRPr>
          </a:p>
        </p:txBody>
      </p:sp>
      <p:sp>
        <p:nvSpPr>
          <p:cNvPr id="363" name="Google Shape;363;p18"/>
          <p:cNvSpPr/>
          <p:nvPr/>
        </p:nvSpPr>
        <p:spPr>
          <a:xfrm>
            <a:off x="8690735" y="1988725"/>
            <a:ext cx="3427751" cy="2848131"/>
          </a:xfrm>
          <a:prstGeom prst="roundRect">
            <a:avLst>
              <a:gd name="adj" fmla="val 16667"/>
            </a:avLst>
          </a:prstGeom>
          <a:solidFill>
            <a:srgbClr val="DAE5F1"/>
          </a:solidFill>
          <a:ln w="9525" cap="flat" cmpd="sng">
            <a:solidFill>
              <a:srgbClr val="E5DFE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Attendance Monitoring </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Academic Monitoring</a:t>
            </a:r>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cs typeface="Calibri"/>
                <a:sym typeface="Calibri"/>
              </a:rPr>
              <a:t>Faculty appraisal</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Feedback</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CO Attainment</a:t>
            </a:r>
            <a:endParaRPr dirty="0"/>
          </a:p>
          <a:p>
            <a:pPr marL="341312" marR="0" lvl="0" indent="-341312" algn="l" rtl="0">
              <a:lnSpc>
                <a:spcPct val="150000"/>
              </a:lnSpc>
              <a:spcBef>
                <a:spcPts val="0"/>
              </a:spcBef>
              <a:spcAft>
                <a:spcPts val="0"/>
              </a:spcAft>
              <a:buClr>
                <a:srgbClr val="376092"/>
              </a:buClr>
              <a:buSzPts val="2200"/>
              <a:buFont typeface="Arial"/>
              <a:buChar char="•"/>
            </a:pPr>
            <a:r>
              <a:rPr lang="en-US" sz="1600" dirty="0">
                <a:solidFill>
                  <a:schemeClr val="dk1"/>
                </a:solidFill>
                <a:latin typeface="Calibri"/>
                <a:ea typeface="Calibri"/>
                <a:cs typeface="Calibri"/>
                <a:sym typeface="Calibri"/>
              </a:rPr>
              <a:t>PO and PSO Attainment</a:t>
            </a:r>
            <a:endParaRPr dirty="0"/>
          </a:p>
        </p:txBody>
      </p:sp>
      <p:sp>
        <p:nvSpPr>
          <p:cNvPr id="364" name="Google Shape;364;p18"/>
          <p:cNvSpPr/>
          <p:nvPr/>
        </p:nvSpPr>
        <p:spPr>
          <a:xfrm>
            <a:off x="8690735" y="898331"/>
            <a:ext cx="3581401" cy="761999"/>
          </a:xfrm>
          <a:prstGeom prst="roundRect">
            <a:avLst>
              <a:gd name="adj" fmla="val 16667"/>
            </a:avLst>
          </a:prstGeom>
          <a:solidFill>
            <a:srgbClr val="DAE5F1"/>
          </a:solidFill>
          <a:ln w="9525" cap="flat" cmpd="sng">
            <a:solidFill>
              <a:srgbClr val="EAF1D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ctr" rtl="0">
              <a:lnSpc>
                <a:spcPct val="150000"/>
              </a:lnSpc>
              <a:spcBef>
                <a:spcPts val="0"/>
              </a:spcBef>
              <a:spcAft>
                <a:spcPts val="0"/>
              </a:spcAft>
              <a:buNone/>
            </a:pPr>
            <a:r>
              <a:rPr lang="en-US" sz="1600" b="1">
                <a:solidFill>
                  <a:schemeClr val="dk1"/>
                </a:solidFill>
                <a:latin typeface="Calibri"/>
                <a:ea typeface="Calibri"/>
                <a:cs typeface="Calibri"/>
                <a:sym typeface="Calibri"/>
              </a:rPr>
              <a:t>Monitoring and Assessment</a:t>
            </a:r>
            <a:endParaRPr sz="1600">
              <a:solidFill>
                <a:schemeClr val="dk1"/>
              </a:solidFill>
              <a:latin typeface="Calibri"/>
              <a:ea typeface="Calibri"/>
              <a:cs typeface="Calibri"/>
              <a:sym typeface="Calibri"/>
            </a:endParaRPr>
          </a:p>
        </p:txBody>
      </p:sp>
      <p:sp>
        <p:nvSpPr>
          <p:cNvPr id="365" name="Google Shape;365;p18"/>
          <p:cNvSpPr/>
          <p:nvPr/>
        </p:nvSpPr>
        <p:spPr>
          <a:xfrm>
            <a:off x="8305800" y="5105400"/>
            <a:ext cx="3581400" cy="1219200"/>
          </a:xfrm>
          <a:prstGeom prst="roundRect">
            <a:avLst>
              <a:gd name="adj" fmla="val 16667"/>
            </a:avLst>
          </a:prstGeom>
          <a:gradFill>
            <a:gsLst>
              <a:gs pos="0">
                <a:srgbClr val="DAFEA4"/>
              </a:gs>
              <a:gs pos="35000">
                <a:srgbClr val="E3FEBF"/>
              </a:gs>
              <a:gs pos="100000">
                <a:srgbClr val="F4FEE6"/>
              </a:gs>
            </a:gsLst>
            <a:lin ang="16200000" scaled="0"/>
          </a:gradFill>
          <a:ln w="9525" cap="flat" cmpd="sng">
            <a:solidFill>
              <a:srgbClr val="EAF1D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1312" marR="0" lvl="0" indent="-341312" algn="ctr" rtl="0">
              <a:lnSpc>
                <a:spcPct val="150000"/>
              </a:lnSpc>
              <a:spcBef>
                <a:spcPts val="0"/>
              </a:spcBef>
              <a:spcAft>
                <a:spcPts val="0"/>
              </a:spcAft>
              <a:buNone/>
            </a:pPr>
            <a:r>
              <a:rPr lang="en-US" sz="1600" b="1" dirty="0">
                <a:solidFill>
                  <a:schemeClr val="dk1"/>
                </a:solidFill>
                <a:latin typeface="Calibri"/>
                <a:ea typeface="Calibri"/>
                <a:cs typeface="Calibri"/>
                <a:sym typeface="Calibri"/>
              </a:rPr>
              <a:t>Improvement Measures for Teaching Learning</a:t>
            </a:r>
            <a:endParaRPr dirty="0"/>
          </a:p>
        </p:txBody>
      </p:sp>
      <p:sp>
        <p:nvSpPr>
          <p:cNvPr id="366" name="Google Shape;366;p1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16</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04169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1981200" y="0"/>
            <a:ext cx="86868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2800"/>
              <a:buFont typeface="Verdana"/>
              <a:buNone/>
            </a:pPr>
            <a:r>
              <a:rPr lang="en-US" sz="2800">
                <a:solidFill>
                  <a:srgbClr val="0070C0"/>
                </a:solidFill>
                <a:latin typeface="Verdana"/>
                <a:ea typeface="Verdana"/>
                <a:cs typeface="Verdana"/>
                <a:sym typeface="Verdana"/>
              </a:rPr>
              <a:t>Teaching Learning Process and Improvement</a:t>
            </a:r>
            <a:endParaRPr/>
          </a:p>
        </p:txBody>
      </p:sp>
      <p:grpSp>
        <p:nvGrpSpPr>
          <p:cNvPr id="372" name="Google Shape;372;p19"/>
          <p:cNvGrpSpPr/>
          <p:nvPr/>
        </p:nvGrpSpPr>
        <p:grpSpPr>
          <a:xfrm>
            <a:off x="2286001" y="846353"/>
            <a:ext cx="4114798" cy="5012892"/>
            <a:chOff x="1" y="8153"/>
            <a:chExt cx="4114798" cy="5012892"/>
          </a:xfrm>
        </p:grpSpPr>
        <p:sp>
          <p:nvSpPr>
            <p:cNvPr id="373" name="Google Shape;373;p19"/>
            <p:cNvSpPr/>
            <p:nvPr/>
          </p:nvSpPr>
          <p:spPr>
            <a:xfrm rot="5400000">
              <a:off x="-268083" y="276237"/>
              <a:ext cx="1787226" cy="1251058"/>
            </a:xfrm>
            <a:prstGeom prst="chevron">
              <a:avLst>
                <a:gd name="adj" fmla="val 50000"/>
              </a:avLst>
            </a:prstGeom>
            <a:solidFill>
              <a:srgbClr val="BF504D"/>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p:nvPr/>
          </p:nvSpPr>
          <p:spPr>
            <a:xfrm>
              <a:off x="1" y="633682"/>
              <a:ext cx="1251058" cy="53616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2400">
                  <a:solidFill>
                    <a:schemeClr val="lt1"/>
                  </a:solidFill>
                  <a:latin typeface="Calibri"/>
                  <a:ea typeface="Calibri"/>
                  <a:cs typeface="Calibri"/>
                  <a:sym typeface="Calibri"/>
                </a:rPr>
                <a:t>Academic Calendar</a:t>
              </a:r>
              <a:endParaRPr/>
            </a:p>
          </p:txBody>
        </p:sp>
        <p:sp>
          <p:nvSpPr>
            <p:cNvPr id="375" name="Google Shape;375;p19"/>
            <p:cNvSpPr/>
            <p:nvPr/>
          </p:nvSpPr>
          <p:spPr>
            <a:xfrm rot="5400000">
              <a:off x="2101775" y="-842562"/>
              <a:ext cx="1162308" cy="2863741"/>
            </a:xfrm>
            <a:prstGeom prst="round2SameRect">
              <a:avLst>
                <a:gd name="adj1" fmla="val 16667"/>
                <a:gd name="adj2" fmla="val 0"/>
              </a:avLst>
            </a:prstGeom>
            <a:solidFill>
              <a:schemeClr val="lt1">
                <a:alpha val="89803"/>
              </a:schemeClr>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txBox="1"/>
            <p:nvPr/>
          </p:nvSpPr>
          <p:spPr>
            <a:xfrm>
              <a:off x="1251059" y="64893"/>
              <a:ext cx="2807002" cy="1048830"/>
            </a:xfrm>
            <a:prstGeom prst="rect">
              <a:avLst/>
            </a:prstGeom>
            <a:noFill/>
            <a:ln>
              <a:noFill/>
            </a:ln>
          </p:spPr>
          <p:txBody>
            <a:bodyPr spcFirstLastPara="1" wrap="square" lIns="142225" tIns="12700" rIns="12700" bIns="12700" anchor="ctr" anchorCtr="0">
              <a:noAutofit/>
            </a:bodyPr>
            <a:lstStyle/>
            <a:p>
              <a:pPr marL="228600" marR="0" lvl="1" indent="-228600" algn="l" rtl="0">
                <a:lnSpc>
                  <a:spcPct val="150000"/>
                </a:lnSpc>
                <a:spcBef>
                  <a:spcPts val="0"/>
                </a:spcBef>
                <a:spcAft>
                  <a:spcPts val="0"/>
                </a:spcAft>
                <a:buClr>
                  <a:schemeClr val="dk1"/>
                </a:buClr>
                <a:buSzPts val="2000"/>
                <a:buFont typeface="Calibri"/>
                <a:buChar char="•"/>
              </a:pPr>
              <a:r>
                <a:rPr lang="en-US" sz="1300" dirty="0">
                  <a:solidFill>
                    <a:schemeClr val="dk1"/>
                  </a:solidFill>
                  <a:latin typeface="Calibri"/>
                  <a:cs typeface="Calibri"/>
                  <a:sym typeface="Calibri"/>
                </a:rPr>
                <a:t>Preparation of Academic Calendar</a:t>
              </a:r>
            </a:p>
            <a:p>
              <a:pPr marL="228600" marR="0" lvl="1" indent="-228600" algn="l" rtl="0">
                <a:lnSpc>
                  <a:spcPct val="150000"/>
                </a:lnSpc>
                <a:spcBef>
                  <a:spcPts val="0"/>
                </a:spcBef>
                <a:spcAft>
                  <a:spcPts val="0"/>
                </a:spcAft>
                <a:buClr>
                  <a:schemeClr val="dk1"/>
                </a:buClr>
                <a:buSzPts val="2000"/>
                <a:buFont typeface="Calibri"/>
                <a:buChar char="•"/>
              </a:pPr>
              <a:r>
                <a:rPr lang="en-US" sz="1300" dirty="0">
                  <a:solidFill>
                    <a:schemeClr val="dk1"/>
                  </a:solidFill>
                  <a:latin typeface="Calibri"/>
                  <a:cs typeface="Calibri"/>
                  <a:sym typeface="Calibri"/>
                </a:rPr>
                <a:t>Adherence to Calendar</a:t>
              </a:r>
              <a:endParaRPr sz="1300" dirty="0"/>
            </a:p>
          </p:txBody>
        </p:sp>
        <p:sp>
          <p:nvSpPr>
            <p:cNvPr id="377" name="Google Shape;377;p19"/>
            <p:cNvSpPr/>
            <p:nvPr/>
          </p:nvSpPr>
          <p:spPr>
            <a:xfrm rot="5400000">
              <a:off x="-268083" y="1908566"/>
              <a:ext cx="1787226" cy="1251058"/>
            </a:xfrm>
            <a:prstGeom prst="chevron">
              <a:avLst>
                <a:gd name="adj" fmla="val 50000"/>
              </a:avLst>
            </a:prstGeom>
            <a:solidFill>
              <a:srgbClr val="BB9952"/>
            </a:solidFill>
            <a:ln w="25400" cap="flat" cmpd="sng">
              <a:solidFill>
                <a:srgbClr val="BB99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txBox="1"/>
            <p:nvPr/>
          </p:nvSpPr>
          <p:spPr>
            <a:xfrm>
              <a:off x="1" y="2266011"/>
              <a:ext cx="1251058" cy="53616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2400">
                  <a:solidFill>
                    <a:schemeClr val="lt1"/>
                  </a:solidFill>
                  <a:latin typeface="Calibri"/>
                  <a:ea typeface="Calibri"/>
                  <a:cs typeface="Calibri"/>
                  <a:sym typeface="Calibri"/>
                </a:rPr>
                <a:t>Execution</a:t>
              </a:r>
              <a:endParaRPr sz="2400">
                <a:solidFill>
                  <a:schemeClr val="lt1"/>
                </a:solidFill>
                <a:latin typeface="Calibri"/>
                <a:ea typeface="Calibri"/>
                <a:cs typeface="Calibri"/>
                <a:sym typeface="Calibri"/>
              </a:endParaRPr>
            </a:p>
          </p:txBody>
        </p:sp>
        <p:sp>
          <p:nvSpPr>
            <p:cNvPr id="379" name="Google Shape;379;p19"/>
            <p:cNvSpPr/>
            <p:nvPr/>
          </p:nvSpPr>
          <p:spPr>
            <a:xfrm rot="5400000">
              <a:off x="2063088" y="789460"/>
              <a:ext cx="1239681" cy="2863741"/>
            </a:xfrm>
            <a:prstGeom prst="round2SameRect">
              <a:avLst>
                <a:gd name="adj1" fmla="val 16667"/>
                <a:gd name="adj2" fmla="val 0"/>
              </a:avLst>
            </a:prstGeom>
            <a:solidFill>
              <a:schemeClr val="lt1">
                <a:alpha val="89803"/>
              </a:schemeClr>
            </a:solidFill>
            <a:ln w="25400" cap="flat" cmpd="sng">
              <a:solidFill>
                <a:srgbClr val="BB99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txBox="1"/>
            <p:nvPr/>
          </p:nvSpPr>
          <p:spPr>
            <a:xfrm>
              <a:off x="1215936" y="2094830"/>
              <a:ext cx="2803225" cy="738693"/>
            </a:xfrm>
            <a:prstGeom prst="rect">
              <a:avLst/>
            </a:prstGeom>
            <a:noFill/>
            <a:ln>
              <a:noFill/>
            </a:ln>
          </p:spPr>
          <p:txBody>
            <a:bodyPr spcFirstLastPara="1" wrap="square" lIns="142225" tIns="12700" rIns="12700" bIns="12700" anchor="ctr" anchorCtr="0">
              <a:noAutofit/>
            </a:bodyPr>
            <a:lstStyle/>
            <a:p>
              <a:pPr marL="228600" marR="0" lvl="1" indent="-228600" algn="l" rtl="0">
                <a:lnSpc>
                  <a:spcPct val="150000"/>
                </a:lnSpc>
                <a:spcBef>
                  <a:spcPts val="0"/>
                </a:spcBef>
                <a:spcAft>
                  <a:spcPts val="0"/>
                </a:spcAft>
                <a:buClr>
                  <a:schemeClr val="dk1"/>
                </a:buClr>
                <a:buSzPts val="2000"/>
                <a:buFont typeface="Calibri"/>
                <a:buChar char="•"/>
              </a:pPr>
              <a:endParaRPr lang="en-US" sz="1600" b="0" i="0" u="none" strike="noStrike" cap="none" dirty="0">
                <a:solidFill>
                  <a:schemeClr val="dk1"/>
                </a:solidFill>
                <a:latin typeface="Calibri"/>
                <a:ea typeface="Calibri"/>
                <a:cs typeface="Calibri"/>
                <a:sym typeface="Calibri"/>
              </a:endParaRPr>
            </a:p>
            <a:p>
              <a:pPr marL="228600" marR="0" lvl="1" indent="-228600" algn="l" rtl="0">
                <a:spcBef>
                  <a:spcPts val="0"/>
                </a:spcBef>
                <a:spcAft>
                  <a:spcPts val="0"/>
                </a:spcAft>
                <a:buClr>
                  <a:schemeClr val="dk1"/>
                </a:buClr>
                <a:buSzPts val="2000"/>
                <a:buFont typeface="Calibri"/>
                <a:buChar char="•"/>
              </a:pPr>
              <a:r>
                <a:rPr lang="en-US" sz="1300" dirty="0">
                  <a:solidFill>
                    <a:schemeClr val="dk1"/>
                  </a:solidFill>
                  <a:latin typeface="Calibri"/>
                  <a:ea typeface="Calibri"/>
                  <a:cs typeface="Calibri"/>
                  <a:sym typeface="Calibri"/>
                </a:rPr>
                <a:t>Syllabus Framing, course plan </a:t>
              </a:r>
            </a:p>
            <a:p>
              <a:pPr marL="228600" marR="0" lvl="1" indent="-228600" algn="l" rtl="0">
                <a:spcBef>
                  <a:spcPts val="0"/>
                </a:spcBef>
                <a:spcAft>
                  <a:spcPts val="0"/>
                </a:spcAft>
                <a:buClr>
                  <a:schemeClr val="dk1"/>
                </a:buClr>
                <a:buSzPts val="2000"/>
                <a:buFont typeface="Calibri"/>
                <a:buChar char="•"/>
              </a:pPr>
              <a:r>
                <a:rPr lang="en-US" sz="1300" b="0" i="0" u="none" strike="noStrike" cap="none" dirty="0">
                  <a:solidFill>
                    <a:schemeClr val="dk1"/>
                  </a:solidFill>
                  <a:latin typeface="Calibri"/>
                  <a:ea typeface="Calibri"/>
                  <a:cs typeface="Calibri"/>
                  <a:sym typeface="Calibri"/>
                </a:rPr>
                <a:t>Lectures</a:t>
              </a:r>
              <a:r>
                <a:rPr lang="en-US" sz="1300" dirty="0">
                  <a:solidFill>
                    <a:schemeClr val="dk1"/>
                  </a:solidFill>
                  <a:latin typeface="Calibri"/>
                  <a:ea typeface="Calibri"/>
                  <a:cs typeface="Calibri"/>
                  <a:sym typeface="Calibri"/>
                </a:rPr>
                <a:t> and labs conduction</a:t>
              </a:r>
              <a:r>
                <a:rPr lang="en-US" sz="1300" b="0" i="0" u="none" strike="noStrike" cap="none" dirty="0">
                  <a:solidFill>
                    <a:schemeClr val="dk1"/>
                  </a:solidFill>
                  <a:latin typeface="Calibri"/>
                  <a:ea typeface="Calibri"/>
                  <a:cs typeface="Calibri"/>
                  <a:sym typeface="Calibri"/>
                </a:rPr>
                <a:t> </a:t>
              </a:r>
              <a:endParaRPr sz="1300" b="0" i="0" u="none" strike="noStrike" cap="none" dirty="0">
                <a:solidFill>
                  <a:schemeClr val="dk1"/>
                </a:solidFill>
                <a:latin typeface="Calibri"/>
                <a:ea typeface="Calibri"/>
                <a:cs typeface="Calibri"/>
                <a:sym typeface="Calibri"/>
              </a:endParaRPr>
            </a:p>
            <a:p>
              <a:pPr marL="228600" marR="0" lvl="1" indent="-228600" algn="l" rtl="0">
                <a:spcBef>
                  <a:spcPts val="300"/>
                </a:spcBef>
                <a:spcAft>
                  <a:spcPts val="0"/>
                </a:spcAft>
                <a:buClr>
                  <a:schemeClr val="dk1"/>
                </a:buClr>
                <a:buSzPts val="2000"/>
                <a:buFont typeface="Calibri"/>
                <a:buChar char="•"/>
              </a:pPr>
              <a:r>
                <a:rPr lang="en-US" sz="1300" b="0" i="0" u="none" strike="noStrike" cap="none" dirty="0">
                  <a:solidFill>
                    <a:schemeClr val="dk1"/>
                  </a:solidFill>
                  <a:latin typeface="Calibri"/>
                  <a:ea typeface="Calibri"/>
                  <a:cs typeface="Calibri"/>
                  <a:sym typeface="Calibri"/>
                </a:rPr>
                <a:t>Project based learning</a:t>
              </a:r>
            </a:p>
            <a:p>
              <a:pPr marL="228600" lvl="1" indent="-228600">
                <a:spcBef>
                  <a:spcPts val="300"/>
                </a:spcBef>
                <a:buClr>
                  <a:schemeClr val="dk1"/>
                </a:buClr>
                <a:buSzPts val="2000"/>
                <a:buFont typeface="Calibri"/>
                <a:buChar char="•"/>
              </a:pPr>
              <a:r>
                <a:rPr lang="en-US" sz="1300" dirty="0">
                  <a:solidFill>
                    <a:schemeClr val="dk1"/>
                  </a:solidFill>
                  <a:latin typeface="Calibri"/>
                  <a:ea typeface="Calibri"/>
                  <a:cs typeface="Calibri"/>
                  <a:sym typeface="Calibri"/>
                </a:rPr>
                <a:t>Expe</a:t>
              </a:r>
              <a:r>
                <a:rPr lang="en-US" sz="1300" b="0" i="0" u="none" strike="noStrike" cap="none" dirty="0">
                  <a:solidFill>
                    <a:schemeClr val="dk1"/>
                  </a:solidFill>
                  <a:latin typeface="Calibri"/>
                  <a:ea typeface="Calibri"/>
                  <a:cs typeface="Calibri"/>
                  <a:sym typeface="Calibri"/>
                </a:rPr>
                <a:t>rt Lectures</a:t>
              </a:r>
            </a:p>
            <a:p>
              <a:pPr marL="228600" lvl="1" indent="-228600">
                <a:spcBef>
                  <a:spcPts val="300"/>
                </a:spcBef>
                <a:buClr>
                  <a:schemeClr val="dk1"/>
                </a:buClr>
                <a:buSzPts val="2000"/>
                <a:buFont typeface="Calibri"/>
                <a:buChar char="•"/>
              </a:pPr>
              <a:r>
                <a:rPr lang="en-US" sz="1300" b="0" i="0" u="none" strike="noStrike" cap="none" dirty="0">
                  <a:solidFill>
                    <a:schemeClr val="dk1"/>
                  </a:solidFill>
                  <a:latin typeface="Calibri"/>
                  <a:ea typeface="Calibri"/>
                  <a:cs typeface="Calibri"/>
                  <a:sym typeface="Calibri"/>
                </a:rPr>
                <a:t>Periodic evaluation and assessment</a:t>
              </a:r>
            </a:p>
            <a:p>
              <a:pPr marL="228600" marR="0" lvl="1" indent="-228600" algn="l" rtl="0">
                <a:lnSpc>
                  <a:spcPct val="150000"/>
                </a:lnSpc>
                <a:spcBef>
                  <a:spcPts val="300"/>
                </a:spcBef>
                <a:spcAft>
                  <a:spcPts val="0"/>
                </a:spcAft>
                <a:buClr>
                  <a:schemeClr val="dk1"/>
                </a:buClr>
                <a:buSzPts val="2000"/>
                <a:buFont typeface="Calibri"/>
                <a:buChar char="•"/>
              </a:pPr>
              <a:endParaRPr lang="en-US" sz="1600" b="0" i="0" u="none" strike="noStrike" cap="none" dirty="0">
                <a:solidFill>
                  <a:schemeClr val="dk1"/>
                </a:solidFill>
                <a:latin typeface="Calibri"/>
                <a:ea typeface="Calibri"/>
                <a:cs typeface="Calibri"/>
                <a:sym typeface="Calibri"/>
              </a:endParaRPr>
            </a:p>
            <a:p>
              <a:pPr marL="228600" marR="0" lvl="1" indent="-228600" algn="l" rtl="0">
                <a:lnSpc>
                  <a:spcPct val="150000"/>
                </a:lnSpc>
                <a:spcBef>
                  <a:spcPts val="300"/>
                </a:spcBef>
                <a:spcAft>
                  <a:spcPts val="0"/>
                </a:spcAft>
                <a:buClr>
                  <a:schemeClr val="dk1"/>
                </a:buClr>
                <a:buSzPts val="2000"/>
                <a:buFont typeface="Calibri"/>
                <a:buChar char="•"/>
              </a:pPr>
              <a:endParaRPr sz="1600" b="0" i="0" u="none" strike="noStrike" cap="none" dirty="0">
                <a:solidFill>
                  <a:schemeClr val="dk1"/>
                </a:solidFill>
                <a:latin typeface="Calibri"/>
                <a:ea typeface="Calibri"/>
                <a:cs typeface="Calibri"/>
                <a:sym typeface="Calibri"/>
              </a:endParaRPr>
            </a:p>
          </p:txBody>
        </p:sp>
        <p:sp>
          <p:nvSpPr>
            <p:cNvPr id="381" name="Google Shape;381;p19"/>
            <p:cNvSpPr/>
            <p:nvPr/>
          </p:nvSpPr>
          <p:spPr>
            <a:xfrm rot="5400000">
              <a:off x="-268083" y="3501903"/>
              <a:ext cx="1787226" cy="1251058"/>
            </a:xfrm>
            <a:prstGeom prst="chevron">
              <a:avLst>
                <a:gd name="adj" fmla="val 50000"/>
              </a:avLst>
            </a:prstGeom>
            <a:solidFill>
              <a:srgbClr val="99B958"/>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txBox="1"/>
            <p:nvPr/>
          </p:nvSpPr>
          <p:spPr>
            <a:xfrm>
              <a:off x="1" y="3859348"/>
              <a:ext cx="1251058" cy="53616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2400">
                  <a:solidFill>
                    <a:schemeClr val="lt1"/>
                  </a:solidFill>
                  <a:latin typeface="Calibri"/>
                  <a:ea typeface="Calibri"/>
                  <a:cs typeface="Calibri"/>
                  <a:sym typeface="Calibri"/>
                </a:rPr>
                <a:t>Quality Checks</a:t>
              </a:r>
              <a:endParaRPr/>
            </a:p>
          </p:txBody>
        </p:sp>
        <p:sp>
          <p:nvSpPr>
            <p:cNvPr id="383" name="Google Shape;383;p19"/>
            <p:cNvSpPr/>
            <p:nvPr/>
          </p:nvSpPr>
          <p:spPr>
            <a:xfrm rot="5400000">
              <a:off x="2102080" y="2382797"/>
              <a:ext cx="1161697" cy="2863741"/>
            </a:xfrm>
            <a:prstGeom prst="round2SameRect">
              <a:avLst>
                <a:gd name="adj1" fmla="val 16667"/>
                <a:gd name="adj2" fmla="val 0"/>
              </a:avLst>
            </a:prstGeom>
            <a:solidFill>
              <a:schemeClr val="lt1">
                <a:alpha val="89803"/>
              </a:schemeClr>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txBox="1"/>
            <p:nvPr/>
          </p:nvSpPr>
          <p:spPr>
            <a:xfrm>
              <a:off x="1201622" y="3065858"/>
              <a:ext cx="2807032" cy="1497618"/>
            </a:xfrm>
            <a:prstGeom prst="rect">
              <a:avLst/>
            </a:prstGeom>
            <a:noFill/>
            <a:ln>
              <a:noFill/>
            </a:ln>
          </p:spPr>
          <p:txBody>
            <a:bodyPr spcFirstLastPara="1" wrap="square" lIns="142225" tIns="12700" rIns="12700" bIns="12700" anchor="ctr" anchorCtr="0">
              <a:noAutofit/>
            </a:bodyPr>
            <a:lstStyle/>
            <a:p>
              <a:pPr marL="228600" marR="0" lvl="1" indent="-228600" algn="l" rtl="0">
                <a:spcBef>
                  <a:spcPts val="0"/>
                </a:spcBef>
                <a:spcAft>
                  <a:spcPts val="0"/>
                </a:spcAft>
                <a:buClr>
                  <a:schemeClr val="dk1"/>
                </a:buClr>
                <a:buSzPts val="2000"/>
                <a:buFont typeface="Calibri"/>
                <a:buChar char="•"/>
              </a:pPr>
              <a:r>
                <a:rPr lang="en-US" sz="1300" b="0" i="0" u="none" strike="noStrike" cap="none" dirty="0">
                  <a:solidFill>
                    <a:schemeClr val="dk1"/>
                  </a:solidFill>
                  <a:latin typeface="Calibri"/>
                  <a:ea typeface="Calibri"/>
                  <a:cs typeface="Calibri"/>
                  <a:sym typeface="Calibri"/>
                </a:rPr>
                <a:t>Refinement of syllabus based on inputs from stakeholders</a:t>
              </a:r>
            </a:p>
            <a:p>
              <a:pPr marL="228600" marR="0" lvl="1" indent="-228600" algn="l" rtl="0">
                <a:spcBef>
                  <a:spcPts val="0"/>
                </a:spcBef>
                <a:spcAft>
                  <a:spcPts val="0"/>
                </a:spcAft>
                <a:buClr>
                  <a:schemeClr val="dk1"/>
                </a:buClr>
                <a:buSzPts val="2000"/>
                <a:buFont typeface="Calibri"/>
                <a:buChar char="•"/>
              </a:pPr>
              <a:r>
                <a:rPr lang="en-US" sz="1300" dirty="0">
                  <a:solidFill>
                    <a:schemeClr val="dk1"/>
                  </a:solidFill>
                  <a:latin typeface="Calibri"/>
                  <a:ea typeface="Calibri"/>
                  <a:cs typeface="Calibri"/>
                  <a:sym typeface="Calibri"/>
                </a:rPr>
                <a:t>Academic, ISO, question paper  audits</a:t>
              </a:r>
            </a:p>
            <a:p>
              <a:pPr marL="228600" marR="0" lvl="1" indent="-228600" algn="l" rtl="0">
                <a:spcBef>
                  <a:spcPts val="0"/>
                </a:spcBef>
                <a:spcAft>
                  <a:spcPts val="0"/>
                </a:spcAft>
                <a:buClr>
                  <a:schemeClr val="dk1"/>
                </a:buClr>
                <a:buSzPts val="2000"/>
                <a:buFont typeface="Calibri"/>
                <a:buChar char="•"/>
              </a:pPr>
              <a:r>
                <a:rPr lang="en-US" sz="1300" dirty="0">
                  <a:solidFill>
                    <a:schemeClr val="dk1"/>
                  </a:solidFill>
                  <a:latin typeface="Calibri"/>
                  <a:cs typeface="Calibri"/>
                  <a:sym typeface="Calibri"/>
                </a:rPr>
                <a:t>CO, PO attainments, quality measur</a:t>
              </a:r>
              <a:r>
                <a:rPr lang="en-US" sz="1200" dirty="0">
                  <a:solidFill>
                    <a:schemeClr val="dk1"/>
                  </a:solidFill>
                  <a:latin typeface="Calibri"/>
                  <a:cs typeface="Calibri"/>
                  <a:sym typeface="Calibri"/>
                </a:rPr>
                <a:t>es</a:t>
              </a:r>
              <a:endParaRPr sz="1200" dirty="0"/>
            </a:p>
          </p:txBody>
        </p:sp>
      </p:grpSp>
      <p:sp>
        <p:nvSpPr>
          <p:cNvPr id="385" name="Google Shape;385;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386" name="Google Shape;386;p19"/>
          <p:cNvGrpSpPr/>
          <p:nvPr/>
        </p:nvGrpSpPr>
        <p:grpSpPr>
          <a:xfrm>
            <a:off x="6544366" y="558330"/>
            <a:ext cx="4056268" cy="4034778"/>
            <a:chOff x="-8834" y="512292"/>
            <a:chExt cx="4056268" cy="4034778"/>
          </a:xfrm>
        </p:grpSpPr>
        <p:sp>
          <p:nvSpPr>
            <p:cNvPr id="387" name="Google Shape;387;p19"/>
            <p:cNvSpPr/>
            <p:nvPr/>
          </p:nvSpPr>
          <p:spPr>
            <a:xfrm>
              <a:off x="455525" y="976652"/>
              <a:ext cx="3106057" cy="3106057"/>
            </a:xfrm>
            <a:prstGeom prst="blockArc">
              <a:avLst>
                <a:gd name="adj1" fmla="val 10800000"/>
                <a:gd name="adj2" fmla="val 16200000"/>
                <a:gd name="adj3" fmla="val 4640"/>
              </a:avLst>
            </a:prstGeom>
            <a:solidFill>
              <a:srgbClr val="49A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455525" y="976652"/>
              <a:ext cx="3106057" cy="3106057"/>
            </a:xfrm>
            <a:prstGeom prst="blockArc">
              <a:avLst>
                <a:gd name="adj1" fmla="val 5400000"/>
                <a:gd name="adj2" fmla="val 10800000"/>
                <a:gd name="adj3" fmla="val 464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455525" y="976652"/>
              <a:ext cx="3106057" cy="3106057"/>
            </a:xfrm>
            <a:prstGeom prst="blockArc">
              <a:avLst>
                <a:gd name="adj1" fmla="val 0"/>
                <a:gd name="adj2" fmla="val 5400000"/>
                <a:gd name="adj3" fmla="val 464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55525" y="976652"/>
              <a:ext cx="3106057" cy="3106057"/>
            </a:xfrm>
            <a:prstGeom prst="blockArc">
              <a:avLst>
                <a:gd name="adj1" fmla="val 16200000"/>
                <a:gd name="adj2" fmla="val 0"/>
                <a:gd name="adj3" fmla="val 4640"/>
              </a:avLst>
            </a:prstGeom>
            <a:solidFill>
              <a:srgbClr val="BF5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1293714" y="1814841"/>
              <a:ext cx="1429680" cy="1429680"/>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txBox="1"/>
            <p:nvPr/>
          </p:nvSpPr>
          <p:spPr>
            <a:xfrm>
              <a:off x="1503086" y="2024213"/>
              <a:ext cx="1010936" cy="1010936"/>
            </a:xfrm>
            <a:prstGeom prst="rect">
              <a:avLst/>
            </a:prstGeom>
            <a:noFill/>
            <a:ln>
              <a:noFill/>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None/>
              </a:pPr>
              <a:r>
                <a:rPr lang="en-US" sz="1700" b="1">
                  <a:solidFill>
                    <a:schemeClr val="lt1"/>
                  </a:solidFill>
                  <a:latin typeface="Calibri"/>
                  <a:ea typeface="Calibri"/>
                  <a:cs typeface="Calibri"/>
                  <a:sym typeface="Calibri"/>
                </a:rPr>
                <a:t>EFFICIENT TEACHING FORCE</a:t>
              </a:r>
              <a:endParaRPr sz="1700">
                <a:solidFill>
                  <a:schemeClr val="lt1"/>
                </a:solidFill>
                <a:latin typeface="Calibri"/>
                <a:ea typeface="Calibri"/>
                <a:cs typeface="Calibri"/>
                <a:sym typeface="Calibri"/>
              </a:endParaRPr>
            </a:p>
          </p:txBody>
        </p:sp>
        <p:sp>
          <p:nvSpPr>
            <p:cNvPr id="393" name="Google Shape;393;p19"/>
            <p:cNvSpPr/>
            <p:nvPr/>
          </p:nvSpPr>
          <p:spPr>
            <a:xfrm>
              <a:off x="1508166" y="512292"/>
              <a:ext cx="1000776" cy="1000776"/>
            </a:xfrm>
            <a:prstGeom prst="ellipse">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txBox="1"/>
            <p:nvPr/>
          </p:nvSpPr>
          <p:spPr>
            <a:xfrm>
              <a:off x="1654726" y="658852"/>
              <a:ext cx="707656" cy="70765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1. Course Delivery</a:t>
              </a:r>
              <a:endParaRPr/>
            </a:p>
          </p:txBody>
        </p:sp>
        <p:sp>
          <p:nvSpPr>
            <p:cNvPr id="395" name="Google Shape;395;p19"/>
            <p:cNvSpPr/>
            <p:nvPr/>
          </p:nvSpPr>
          <p:spPr>
            <a:xfrm>
              <a:off x="3003675" y="2029293"/>
              <a:ext cx="1043759" cy="1000776"/>
            </a:xfrm>
            <a:prstGeom prst="ellipse">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txBox="1"/>
            <p:nvPr/>
          </p:nvSpPr>
          <p:spPr>
            <a:xfrm>
              <a:off x="3156530" y="2175853"/>
              <a:ext cx="738049" cy="70765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2.Student </a:t>
              </a:r>
              <a:endParaRPr sz="1200">
                <a:solidFill>
                  <a:schemeClr val="lt1"/>
                </a:solidFill>
                <a:latin typeface="Calibri"/>
                <a:ea typeface="Calibri"/>
                <a:cs typeface="Calibri"/>
                <a:sym typeface="Calibri"/>
              </a:endParaRPr>
            </a:p>
            <a:p>
              <a:pPr marL="0" marR="0" lvl="0" indent="0" algn="ctr" rtl="0">
                <a:lnSpc>
                  <a:spcPct val="90000"/>
                </a:lnSpc>
                <a:spcBef>
                  <a:spcPts val="420"/>
                </a:spcBef>
                <a:spcAft>
                  <a:spcPts val="0"/>
                </a:spcAft>
                <a:buNone/>
              </a:pPr>
              <a:r>
                <a:rPr lang="en-US" sz="1200">
                  <a:solidFill>
                    <a:schemeClr val="lt1"/>
                  </a:solidFill>
                  <a:latin typeface="Calibri"/>
                  <a:ea typeface="Calibri"/>
                  <a:cs typeface="Calibri"/>
                  <a:sym typeface="Calibri"/>
                </a:rPr>
                <a:t>Feedback</a:t>
              </a:r>
              <a:endParaRPr/>
            </a:p>
          </p:txBody>
        </p:sp>
        <p:sp>
          <p:nvSpPr>
            <p:cNvPr id="397" name="Google Shape;397;p19"/>
            <p:cNvSpPr/>
            <p:nvPr/>
          </p:nvSpPr>
          <p:spPr>
            <a:xfrm>
              <a:off x="1508166" y="3546294"/>
              <a:ext cx="1000776" cy="1000776"/>
            </a:xfrm>
            <a:prstGeom prst="ellipse">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txBox="1"/>
            <p:nvPr/>
          </p:nvSpPr>
          <p:spPr>
            <a:xfrm>
              <a:off x="1654726" y="3692854"/>
              <a:ext cx="707656" cy="70765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Calibri"/>
                  <a:ea typeface="Calibri"/>
                  <a:cs typeface="Calibri"/>
                  <a:sym typeface="Calibri"/>
                </a:rPr>
                <a:t>3. Faculty Appraisal </a:t>
              </a:r>
              <a:endParaRPr sz="1200">
                <a:solidFill>
                  <a:schemeClr val="lt1"/>
                </a:solidFill>
                <a:latin typeface="Calibri"/>
                <a:ea typeface="Calibri"/>
                <a:cs typeface="Calibri"/>
                <a:sym typeface="Calibri"/>
              </a:endParaRPr>
            </a:p>
          </p:txBody>
        </p:sp>
        <p:sp>
          <p:nvSpPr>
            <p:cNvPr id="399" name="Google Shape;399;p19"/>
            <p:cNvSpPr/>
            <p:nvPr/>
          </p:nvSpPr>
          <p:spPr>
            <a:xfrm>
              <a:off x="-8834" y="2029293"/>
              <a:ext cx="1000776" cy="1000776"/>
            </a:xfrm>
            <a:prstGeom prst="ellipse">
              <a:avLst/>
            </a:prstGeom>
            <a:solidFill>
              <a:srgbClr val="49AC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txBox="1"/>
            <p:nvPr/>
          </p:nvSpPr>
          <p:spPr>
            <a:xfrm>
              <a:off x="137726" y="2175853"/>
              <a:ext cx="707656" cy="70765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Calibri"/>
                  <a:ea typeface="Calibri"/>
                  <a:cs typeface="Calibri"/>
                  <a:sym typeface="Calibri"/>
                </a:rPr>
                <a:t>4. Faculty Training and MOOC</a:t>
              </a:r>
              <a:endParaRPr sz="1200">
                <a:solidFill>
                  <a:schemeClr val="lt1"/>
                </a:solidFill>
                <a:latin typeface="Calibri"/>
                <a:ea typeface="Calibri"/>
                <a:cs typeface="Calibri"/>
                <a:sym typeface="Calibri"/>
              </a:endParaRPr>
            </a:p>
          </p:txBody>
        </p:sp>
      </p:grpSp>
      <p:sp>
        <p:nvSpPr>
          <p:cNvPr id="401" name="Google Shape;401;p19"/>
          <p:cNvSpPr txBox="1"/>
          <p:nvPr/>
        </p:nvSpPr>
        <p:spPr>
          <a:xfrm>
            <a:off x="6699942" y="4679117"/>
            <a:ext cx="4724400" cy="158500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C00000"/>
                </a:solidFill>
                <a:latin typeface="Calibri" panose="020F0502020204030204" pitchFamily="34" charset="0"/>
                <a:ea typeface="Calibri"/>
                <a:cs typeface="Calibri" panose="020F0502020204030204" pitchFamily="34" charset="0"/>
                <a:sym typeface="Calibri"/>
              </a:rPr>
              <a:t>Encourage Bright Students</a:t>
            </a:r>
            <a:r>
              <a:rPr lang="en-US" sz="1600" dirty="0">
                <a:solidFill>
                  <a:srgbClr val="C00000"/>
                </a:solidFill>
                <a:latin typeface="Calibri" panose="020F0502020204030204" pitchFamily="34" charset="0"/>
                <a:ea typeface="Calibri"/>
                <a:cs typeface="Calibri" panose="020F0502020204030204" pitchFamily="34" charset="0"/>
                <a:sym typeface="Calibri"/>
              </a:rPr>
              <a:t>:</a:t>
            </a:r>
            <a:endParaRPr sz="16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Calibri"/>
              <a:buAutoNum type="arabicPeriod"/>
            </a:pPr>
            <a:r>
              <a:rPr lang="en-US" sz="1300" dirty="0">
                <a:solidFill>
                  <a:schemeClr val="dk1"/>
                </a:solidFill>
                <a:latin typeface="Calibri" panose="020F0502020204030204" pitchFamily="34" charset="0"/>
                <a:ea typeface="Calibri"/>
                <a:cs typeface="Calibri" panose="020F0502020204030204" pitchFamily="34" charset="0"/>
                <a:sym typeface="Calibri"/>
              </a:rPr>
              <a:t>Challenging Assignments</a:t>
            </a:r>
            <a:endParaRPr sz="13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Calibri"/>
              <a:buAutoNum type="arabicPeriod"/>
            </a:pPr>
            <a:r>
              <a:rPr lang="en-US" sz="1300" dirty="0">
                <a:solidFill>
                  <a:schemeClr val="dk1"/>
                </a:solidFill>
                <a:latin typeface="Calibri" panose="020F0502020204030204" pitchFamily="34" charset="0"/>
                <a:ea typeface="Calibri"/>
                <a:cs typeface="Calibri" panose="020F0502020204030204" pitchFamily="34" charset="0"/>
                <a:sym typeface="Calibri"/>
              </a:rPr>
              <a:t>Challenging  Questions in exams</a:t>
            </a:r>
            <a:endParaRPr sz="13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None/>
            </a:pPr>
            <a:r>
              <a:rPr lang="en-US" sz="1600" b="1" dirty="0">
                <a:solidFill>
                  <a:srgbClr val="C00000"/>
                </a:solidFill>
                <a:latin typeface="Calibri" panose="020F0502020204030204" pitchFamily="34" charset="0"/>
                <a:ea typeface="Calibri"/>
                <a:cs typeface="Calibri" panose="020F0502020204030204" pitchFamily="34" charset="0"/>
                <a:sym typeface="Calibri"/>
              </a:rPr>
              <a:t>Support Weak Students:</a:t>
            </a:r>
            <a:endParaRPr sz="16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Calibri"/>
              <a:buAutoNum type="arabicPeriod"/>
            </a:pPr>
            <a:r>
              <a:rPr lang="en-US" sz="1300" dirty="0">
                <a:solidFill>
                  <a:schemeClr val="dk1"/>
                </a:solidFill>
                <a:latin typeface="Calibri" panose="020F0502020204030204" pitchFamily="34" charset="0"/>
                <a:ea typeface="Calibri"/>
                <a:cs typeface="Calibri" panose="020F0502020204030204" pitchFamily="34" charset="0"/>
                <a:sym typeface="Calibri"/>
              </a:rPr>
              <a:t>Supporting study material</a:t>
            </a:r>
            <a:endParaRPr sz="13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Calibri"/>
              <a:buAutoNum type="arabicPeriod"/>
            </a:pPr>
            <a:r>
              <a:rPr lang="en-US" sz="1300" dirty="0">
                <a:solidFill>
                  <a:schemeClr val="dk1"/>
                </a:solidFill>
                <a:latin typeface="Calibri" panose="020F0502020204030204" pitchFamily="34" charset="0"/>
                <a:ea typeface="Calibri"/>
                <a:cs typeface="Calibri" panose="020F0502020204030204" pitchFamily="34" charset="0"/>
                <a:sym typeface="Calibri"/>
              </a:rPr>
              <a:t>Remedial teaching </a:t>
            </a:r>
            <a:endParaRPr sz="1300" dirty="0">
              <a:latin typeface="Calibri" panose="020F0502020204030204" pitchFamily="34" charset="0"/>
              <a:cs typeface="Calibri" panose="020F0502020204030204" pitchFamily="34" charset="0"/>
            </a:endParaRPr>
          </a:p>
          <a:p>
            <a:pPr marL="342900" marR="0" lvl="0" indent="-342900" algn="l" rtl="0">
              <a:spcBef>
                <a:spcPts val="0"/>
              </a:spcBef>
              <a:spcAft>
                <a:spcPts val="0"/>
              </a:spcAft>
              <a:buClr>
                <a:schemeClr val="dk1"/>
              </a:buClr>
              <a:buSzPts val="1800"/>
              <a:buFont typeface="Calibri"/>
              <a:buAutoNum type="arabicPeriod" startAt="3"/>
            </a:pPr>
            <a:r>
              <a:rPr lang="en-US" sz="1300" dirty="0">
                <a:solidFill>
                  <a:schemeClr val="dk1"/>
                </a:solidFill>
                <a:latin typeface="Calibri" panose="020F0502020204030204" pitchFamily="34" charset="0"/>
                <a:ea typeface="Calibri"/>
                <a:cs typeface="Calibri" panose="020F0502020204030204" pitchFamily="34" charset="0"/>
                <a:sym typeface="Calibri"/>
              </a:rPr>
              <a:t>Counseling</a:t>
            </a:r>
            <a:endParaRPr sz="1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4791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sldNum" idx="12"/>
          </p:nvPr>
        </p:nvSpPr>
        <p:spPr>
          <a:xfrm>
            <a:off x="8148320" y="6432551"/>
            <a:ext cx="206248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aphicFrame>
        <p:nvGraphicFramePr>
          <p:cNvPr id="407" name="Google Shape;407;p20"/>
          <p:cNvGraphicFramePr/>
          <p:nvPr/>
        </p:nvGraphicFramePr>
        <p:xfrm>
          <a:off x="2362200" y="533400"/>
          <a:ext cx="34290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408" name="Google Shape;408;p20"/>
          <p:cNvSpPr txBox="1"/>
          <p:nvPr/>
        </p:nvSpPr>
        <p:spPr>
          <a:xfrm>
            <a:off x="1905000" y="0"/>
            <a:ext cx="8229600" cy="609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70C0"/>
                </a:solidFill>
                <a:latin typeface="Verdana"/>
                <a:ea typeface="Verdana"/>
                <a:cs typeface="Verdana"/>
                <a:sym typeface="Verdana"/>
              </a:rPr>
              <a:t>Assessment Mechanism</a:t>
            </a:r>
            <a:endParaRPr sz="2800">
              <a:solidFill>
                <a:srgbClr val="0070C0"/>
              </a:solidFill>
              <a:latin typeface="Verdana"/>
              <a:ea typeface="Verdana"/>
              <a:cs typeface="Verdana"/>
              <a:sym typeface="Verdana"/>
            </a:endParaRPr>
          </a:p>
        </p:txBody>
      </p:sp>
      <p:graphicFrame>
        <p:nvGraphicFramePr>
          <p:cNvPr id="427" name="Google Shape;427;p20"/>
          <p:cNvGraphicFramePr/>
          <p:nvPr/>
        </p:nvGraphicFramePr>
        <p:xfrm>
          <a:off x="2362200" y="3429000"/>
          <a:ext cx="3429000" cy="3124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0997266B-503C-8AEE-22B9-E91FCB0130AD}"/>
              </a:ext>
            </a:extLst>
          </p:cNvPr>
          <p:cNvGraphicFramePr>
            <a:graphicFrameLocks/>
          </p:cNvGraphicFramePr>
          <p:nvPr>
            <p:extLst>
              <p:ext uri="{D42A27DB-BD31-4B8C-83A1-F6EECF244321}">
                <p14:modId xmlns:p14="http://schemas.microsoft.com/office/powerpoint/2010/main" val="171734323"/>
              </p:ext>
            </p:extLst>
          </p:nvPr>
        </p:nvGraphicFramePr>
        <p:xfrm>
          <a:off x="1079620" y="936171"/>
          <a:ext cx="5495351" cy="5203372"/>
        </p:xfrm>
        <a:graphic>
          <a:graphicData uri="http://schemas.openxmlformats.org/drawingml/2006/chart">
            <c:chart xmlns:c="http://schemas.openxmlformats.org/drawingml/2006/chart" xmlns:r="http://schemas.openxmlformats.org/officeDocument/2006/relationships" r:id="rId5"/>
          </a:graphicData>
        </a:graphic>
      </p:graphicFrame>
      <p:sp>
        <p:nvSpPr>
          <p:cNvPr id="26" name="Google Shape;413;p20">
            <a:extLst>
              <a:ext uri="{FF2B5EF4-FFF2-40B4-BE49-F238E27FC236}">
                <a16:creationId xmlns:a16="http://schemas.microsoft.com/office/drawing/2014/main" id="{D8413C3C-0093-08EE-153B-865E938291E0}"/>
              </a:ext>
            </a:extLst>
          </p:cNvPr>
          <p:cNvSpPr txBox="1"/>
          <p:nvPr/>
        </p:nvSpPr>
        <p:spPr>
          <a:xfrm>
            <a:off x="7411810" y="1787366"/>
            <a:ext cx="3318665" cy="3738567"/>
          </a:xfrm>
          <a:prstGeom prst="rect">
            <a:avLst/>
          </a:prstGeom>
          <a:noFill/>
          <a:ln>
            <a:noFill/>
          </a:ln>
        </p:spPr>
        <p:txBody>
          <a:bodyPr spcFirstLastPara="1" wrap="square" lIns="92450" tIns="8250" rIns="8250" bIns="8250" anchor="ctr" anchorCtr="0">
            <a:noAutofit/>
          </a:bodyPr>
          <a:lstStyle/>
          <a:p>
            <a:pPr marR="0" lvl="1" algn="l" rtl="0">
              <a:lnSpc>
                <a:spcPct val="90000"/>
              </a:lnSpc>
              <a:spcBef>
                <a:spcPts val="0"/>
              </a:spcBef>
              <a:spcAft>
                <a:spcPts val="0"/>
              </a:spcAft>
              <a:buClr>
                <a:schemeClr val="dk1"/>
              </a:buClr>
              <a:buSzPts val="1300"/>
            </a:pPr>
            <a:r>
              <a:rPr lang="en-US" sz="2000" b="1" i="0" u="none" strike="noStrike" cap="none" dirty="0">
                <a:solidFill>
                  <a:schemeClr val="dk1"/>
                </a:solidFill>
                <a:latin typeface="Calibri"/>
                <a:ea typeface="Calibri"/>
                <a:cs typeface="Calibri"/>
                <a:sym typeface="Calibri"/>
              </a:rPr>
              <a:t>Assessment Components:</a:t>
            </a:r>
          </a:p>
          <a:p>
            <a:pPr marR="0" lvl="1" algn="l" rtl="0">
              <a:lnSpc>
                <a:spcPct val="90000"/>
              </a:lnSpc>
              <a:spcBef>
                <a:spcPts val="0"/>
              </a:spcBef>
              <a:spcAft>
                <a:spcPts val="0"/>
              </a:spcAft>
              <a:buClr>
                <a:schemeClr val="dk1"/>
              </a:buClr>
              <a:buSzPts val="1300"/>
            </a:pPr>
            <a:endParaRPr lang="en-US" sz="1800" b="0" i="0" u="none" strike="noStrike" cap="none" dirty="0">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ea typeface="Calibri"/>
                <a:cs typeface="Calibri"/>
                <a:sym typeface="Calibri"/>
              </a:rPr>
              <a:t>Mid</a:t>
            </a:r>
            <a:r>
              <a:rPr lang="en-US" sz="1600" b="0" i="0" u="none" strike="noStrike" cap="none" dirty="0">
                <a:solidFill>
                  <a:schemeClr val="dk1"/>
                </a:solidFill>
                <a:latin typeface="Calibri"/>
                <a:ea typeface="Calibri"/>
                <a:cs typeface="Calibri"/>
                <a:sym typeface="Calibri"/>
              </a:rPr>
              <a:t> Semester Examination</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End Semester Examination</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Viva </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Continuous Lab Assessment</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Course Project</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Seminar</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Group Discussion</a:t>
            </a:r>
          </a:p>
          <a:p>
            <a:pPr marL="285750" marR="0" lvl="1" indent="-285750" algn="l" rtl="0">
              <a:lnSpc>
                <a:spcPct val="150000"/>
              </a:lnSpc>
              <a:spcBef>
                <a:spcPts val="0"/>
              </a:spcBef>
              <a:spcAft>
                <a:spcPts val="0"/>
              </a:spcAft>
              <a:buClr>
                <a:schemeClr val="dk1"/>
              </a:buClr>
              <a:buSzPts val="1300"/>
              <a:buFont typeface="Wingdings" panose="05000000000000000000" pitchFamily="2" charset="2"/>
              <a:buChar char="Ø"/>
            </a:pPr>
            <a:r>
              <a:rPr lang="en-US" sz="1600" dirty="0">
                <a:solidFill>
                  <a:schemeClr val="dk1"/>
                </a:solidFill>
                <a:latin typeface="Calibri"/>
                <a:cs typeface="Calibri"/>
                <a:sym typeface="Calibri"/>
              </a:rPr>
              <a:t>Home Assignments </a:t>
            </a:r>
          </a:p>
          <a:p>
            <a:pPr lvl="8">
              <a:buClr>
                <a:schemeClr val="dk1"/>
              </a:buClr>
              <a:buSzPts val="1300"/>
            </a:pPr>
            <a:r>
              <a:rPr lang="en-US" dirty="0">
                <a:solidFill>
                  <a:schemeClr val="dk1"/>
                </a:solidFill>
                <a:latin typeface="Calibri"/>
                <a:cs typeface="Calibri"/>
                <a:sym typeface="Calibri"/>
              </a:rPr>
              <a:t>      	Design</a:t>
            </a:r>
          </a:p>
          <a:p>
            <a:pPr lvl="4">
              <a:buClr>
                <a:schemeClr val="dk1"/>
              </a:buClr>
              <a:buSzPts val="1300"/>
            </a:pPr>
            <a:r>
              <a:rPr lang="en-US" dirty="0">
                <a:solidFill>
                  <a:schemeClr val="dk1"/>
                </a:solidFill>
                <a:latin typeface="Calibri"/>
                <a:cs typeface="Calibri"/>
                <a:sym typeface="Calibri"/>
              </a:rPr>
              <a:t>      	Case Study</a:t>
            </a:r>
          </a:p>
          <a:p>
            <a:pPr lvl="4">
              <a:buClr>
                <a:schemeClr val="dk1"/>
              </a:buClr>
              <a:buSzPts val="1300"/>
            </a:pPr>
            <a:r>
              <a:rPr lang="en-US" dirty="0">
                <a:solidFill>
                  <a:schemeClr val="dk1"/>
                </a:solidFill>
                <a:latin typeface="Calibri"/>
                <a:cs typeface="Calibri"/>
                <a:sym typeface="Calibri"/>
              </a:rPr>
              <a:t>      	Blog </a:t>
            </a:r>
          </a:p>
          <a:p>
            <a:pPr lvl="4">
              <a:buClr>
                <a:schemeClr val="dk1"/>
              </a:buClr>
              <a:buSzPts val="1300"/>
            </a:pPr>
            <a:r>
              <a:rPr lang="en-US" dirty="0">
                <a:solidFill>
                  <a:schemeClr val="dk1"/>
                </a:solidFill>
                <a:latin typeface="Calibri"/>
                <a:cs typeface="Calibri"/>
                <a:sym typeface="Calibri"/>
              </a:rPr>
              <a:t>      	Survey</a:t>
            </a:r>
            <a:endParaRPr dirty="0"/>
          </a:p>
        </p:txBody>
      </p:sp>
    </p:spTree>
    <p:extLst>
      <p:ext uri="{BB962C8B-B14F-4D97-AF65-F5344CB8AC3E}">
        <p14:creationId xmlns:p14="http://schemas.microsoft.com/office/powerpoint/2010/main" val="2327597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2"/>
          <p:cNvSpPr txBox="1">
            <a:spLocks noGrp="1"/>
          </p:cNvSpPr>
          <p:nvPr>
            <p:ph type="sldNum" idx="12"/>
          </p:nvPr>
        </p:nvSpPr>
        <p:spPr>
          <a:xfrm>
            <a:off x="8148320" y="6432551"/>
            <a:ext cx="206248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aphicFrame>
        <p:nvGraphicFramePr>
          <p:cNvPr id="440" name="Google Shape;440;p22"/>
          <p:cNvGraphicFramePr/>
          <p:nvPr/>
        </p:nvGraphicFramePr>
        <p:xfrm>
          <a:off x="2362200" y="533400"/>
          <a:ext cx="34290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441" name="Google Shape;441;p22"/>
          <p:cNvSpPr txBox="1"/>
          <p:nvPr/>
        </p:nvSpPr>
        <p:spPr>
          <a:xfrm>
            <a:off x="1905000" y="0"/>
            <a:ext cx="8229600" cy="609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rgbClr val="0070C0"/>
                </a:solidFill>
                <a:latin typeface="Verdana"/>
                <a:ea typeface="Verdana"/>
                <a:cs typeface="Verdana"/>
                <a:sym typeface="Verdana"/>
              </a:rPr>
              <a:t> Quality of Student Projects </a:t>
            </a:r>
            <a:endParaRPr sz="2800" dirty="0">
              <a:solidFill>
                <a:srgbClr val="0070C0"/>
              </a:solidFill>
              <a:latin typeface="Verdana"/>
              <a:ea typeface="Verdana"/>
              <a:cs typeface="Verdana"/>
              <a:sym typeface="Verdana"/>
            </a:endParaRPr>
          </a:p>
        </p:txBody>
      </p:sp>
      <p:grpSp>
        <p:nvGrpSpPr>
          <p:cNvPr id="5" name="Google Shape;409;p20">
            <a:extLst>
              <a:ext uri="{FF2B5EF4-FFF2-40B4-BE49-F238E27FC236}">
                <a16:creationId xmlns:a16="http://schemas.microsoft.com/office/drawing/2014/main" id="{C3E277B0-96DA-F088-8860-F2FBCDA009BB}"/>
              </a:ext>
            </a:extLst>
          </p:cNvPr>
          <p:cNvGrpSpPr/>
          <p:nvPr/>
        </p:nvGrpSpPr>
        <p:grpSpPr>
          <a:xfrm>
            <a:off x="6000399" y="1219325"/>
            <a:ext cx="4419598" cy="5562348"/>
            <a:chOff x="1" y="125"/>
            <a:chExt cx="4419598" cy="5562348"/>
          </a:xfrm>
        </p:grpSpPr>
        <p:sp>
          <p:nvSpPr>
            <p:cNvPr id="6" name="Google Shape;410;p20">
              <a:extLst>
                <a:ext uri="{FF2B5EF4-FFF2-40B4-BE49-F238E27FC236}">
                  <a16:creationId xmlns:a16="http://schemas.microsoft.com/office/drawing/2014/main" id="{A66B4F60-FB46-D10E-E753-27A428E1CD6C}"/>
                </a:ext>
              </a:extLst>
            </p:cNvPr>
            <p:cNvSpPr/>
            <p:nvPr/>
          </p:nvSpPr>
          <p:spPr>
            <a:xfrm rot="5400000">
              <a:off x="-225684" y="225810"/>
              <a:ext cx="1504563" cy="1053194"/>
            </a:xfrm>
            <a:prstGeom prst="chevron">
              <a:avLst>
                <a:gd name="adj" fmla="val 50000"/>
              </a:avLst>
            </a:prstGeom>
            <a:solidFill>
              <a:srgbClr val="BF504D"/>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1;p20">
              <a:extLst>
                <a:ext uri="{FF2B5EF4-FFF2-40B4-BE49-F238E27FC236}">
                  <a16:creationId xmlns:a16="http://schemas.microsoft.com/office/drawing/2014/main" id="{B94538B1-6AD0-E4D4-A083-898DE62AB250}"/>
                </a:ext>
              </a:extLst>
            </p:cNvPr>
            <p:cNvSpPr txBox="1"/>
            <p:nvPr/>
          </p:nvSpPr>
          <p:spPr>
            <a:xfrm>
              <a:off x="1" y="526722"/>
              <a:ext cx="1053194" cy="451369"/>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dirty="0">
                  <a:solidFill>
                    <a:schemeClr val="lt1"/>
                  </a:solidFill>
                  <a:latin typeface="Calibri"/>
                  <a:ea typeface="Calibri"/>
                  <a:cs typeface="Calibri"/>
                  <a:sym typeface="Calibri"/>
                </a:rPr>
                <a:t>Student Projects</a:t>
              </a:r>
              <a:endParaRPr sz="1500" dirty="0">
                <a:solidFill>
                  <a:schemeClr val="lt1"/>
                </a:solidFill>
                <a:latin typeface="Calibri"/>
                <a:ea typeface="Calibri"/>
                <a:cs typeface="Calibri"/>
                <a:sym typeface="Calibri"/>
              </a:endParaRPr>
            </a:p>
          </p:txBody>
        </p:sp>
        <p:sp>
          <p:nvSpPr>
            <p:cNvPr id="8" name="Google Shape;412;p20">
              <a:extLst>
                <a:ext uri="{FF2B5EF4-FFF2-40B4-BE49-F238E27FC236}">
                  <a16:creationId xmlns:a16="http://schemas.microsoft.com/office/drawing/2014/main" id="{5F3250C4-6B6A-8AD4-286A-457329929A67}"/>
                </a:ext>
              </a:extLst>
            </p:cNvPr>
            <p:cNvSpPr/>
            <p:nvPr/>
          </p:nvSpPr>
          <p:spPr>
            <a:xfrm rot="5400000">
              <a:off x="2247414" y="-1194094"/>
              <a:ext cx="977965" cy="3366405"/>
            </a:xfrm>
            <a:prstGeom prst="round2SameRect">
              <a:avLst>
                <a:gd name="adj1" fmla="val 16667"/>
                <a:gd name="adj2" fmla="val 0"/>
              </a:avLst>
            </a:prstGeom>
            <a:solidFill>
              <a:schemeClr val="lt1">
                <a:alpha val="89803"/>
              </a:schemeClr>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3;p20">
              <a:extLst>
                <a:ext uri="{FF2B5EF4-FFF2-40B4-BE49-F238E27FC236}">
                  <a16:creationId xmlns:a16="http://schemas.microsoft.com/office/drawing/2014/main" id="{B812B742-8A0D-3AB5-FD83-149533C87CD1}"/>
                </a:ext>
              </a:extLst>
            </p:cNvPr>
            <p:cNvSpPr txBox="1"/>
            <p:nvPr/>
          </p:nvSpPr>
          <p:spPr>
            <a:xfrm>
              <a:off x="1053194" y="47866"/>
              <a:ext cx="3318665" cy="882485"/>
            </a:xfrm>
            <a:prstGeom prst="rect">
              <a:avLst/>
            </a:prstGeom>
            <a:noFill/>
            <a:ln>
              <a:noFill/>
            </a:ln>
          </p:spPr>
          <p:txBody>
            <a:bodyPr spcFirstLastPara="1" wrap="square" lIns="92450" tIns="8250" rIns="8250" bIns="8250" anchor="ctr" anchorCtr="0">
              <a:noAutofit/>
            </a:bodyPr>
            <a:lstStyle/>
            <a:p>
              <a:pPr marL="114300" marR="0" lvl="1" indent="-114300" algn="l" rtl="0">
                <a:lnSpc>
                  <a:spcPct val="9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Engineering Design and Innovation Projects</a:t>
              </a:r>
            </a:p>
            <a:p>
              <a:pPr marL="114300" marR="0" lvl="1" indent="-114300" algn="l" rtl="0">
                <a:lnSpc>
                  <a:spcPct val="90000"/>
                </a:lnSpc>
                <a:spcBef>
                  <a:spcPts val="0"/>
                </a:spcBef>
                <a:spcAft>
                  <a:spcPts val="0"/>
                </a:spcAft>
                <a:buClr>
                  <a:schemeClr val="dk1"/>
                </a:buClr>
                <a:buSzPts val="1300"/>
                <a:buFont typeface="Calibri"/>
                <a:buChar char="•"/>
              </a:pPr>
              <a:r>
                <a:rPr lang="en-US" sz="1300" dirty="0">
                  <a:solidFill>
                    <a:schemeClr val="dk1"/>
                  </a:solidFill>
                  <a:latin typeface="Calibri"/>
                  <a:cs typeface="Calibri"/>
                  <a:sym typeface="Calibri"/>
                </a:rPr>
                <a:t>Software Development Project</a:t>
              </a:r>
              <a:endParaRPr dirty="0"/>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Major Project </a:t>
              </a:r>
            </a:p>
            <a:p>
              <a:pPr marL="114300" marR="0" lvl="1" indent="-114300" algn="l" rtl="0">
                <a:lnSpc>
                  <a:spcPct val="90000"/>
                </a:lnSpc>
                <a:spcBef>
                  <a:spcPts val="195"/>
                </a:spcBef>
                <a:spcAft>
                  <a:spcPts val="0"/>
                </a:spcAft>
                <a:buClr>
                  <a:schemeClr val="dk1"/>
                </a:buClr>
                <a:buSzPts val="1300"/>
                <a:buFont typeface="Calibri"/>
                <a:buChar char="•"/>
              </a:pPr>
              <a:r>
                <a:rPr lang="en-US" sz="1300" dirty="0">
                  <a:solidFill>
                    <a:schemeClr val="dk1"/>
                  </a:solidFill>
                  <a:latin typeface="Calibri"/>
                  <a:cs typeface="Calibri"/>
                  <a:sym typeface="Calibri"/>
                </a:rPr>
                <a:t>Course Project</a:t>
              </a:r>
              <a:endParaRPr dirty="0"/>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Internship</a:t>
              </a:r>
              <a:endParaRPr dirty="0"/>
            </a:p>
          </p:txBody>
        </p:sp>
        <p:sp>
          <p:nvSpPr>
            <p:cNvPr id="10" name="Google Shape;414;p20">
              <a:extLst>
                <a:ext uri="{FF2B5EF4-FFF2-40B4-BE49-F238E27FC236}">
                  <a16:creationId xmlns:a16="http://schemas.microsoft.com/office/drawing/2014/main" id="{2BDDF033-1A5B-6B19-3AA3-CFD7593734E5}"/>
                </a:ext>
              </a:extLst>
            </p:cNvPr>
            <p:cNvSpPr/>
            <p:nvPr/>
          </p:nvSpPr>
          <p:spPr>
            <a:xfrm rot="5400000">
              <a:off x="-225684" y="1578405"/>
              <a:ext cx="1504563" cy="1053194"/>
            </a:xfrm>
            <a:prstGeom prst="chevron">
              <a:avLst>
                <a:gd name="adj" fmla="val 50000"/>
              </a:avLst>
            </a:prstGeom>
            <a:solidFill>
              <a:srgbClr val="BC8250"/>
            </a:solidFill>
            <a:ln w="25400" cap="flat" cmpd="sng">
              <a:solidFill>
                <a:srgbClr val="BC82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5;p20">
              <a:extLst>
                <a:ext uri="{FF2B5EF4-FFF2-40B4-BE49-F238E27FC236}">
                  <a16:creationId xmlns:a16="http://schemas.microsoft.com/office/drawing/2014/main" id="{A6CD954C-E106-5AAD-1EA8-C8E251A44D43}"/>
                </a:ext>
              </a:extLst>
            </p:cNvPr>
            <p:cNvSpPr txBox="1"/>
            <p:nvPr/>
          </p:nvSpPr>
          <p:spPr>
            <a:xfrm>
              <a:off x="1" y="1879317"/>
              <a:ext cx="1053194" cy="451369"/>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a:solidFill>
                    <a:schemeClr val="lt1"/>
                  </a:solidFill>
                  <a:latin typeface="Calibri"/>
                  <a:ea typeface="Calibri"/>
                  <a:cs typeface="Calibri"/>
                  <a:sym typeface="Calibri"/>
                </a:rPr>
                <a:t>Project Allocation</a:t>
              </a:r>
              <a:endParaRPr sz="1500">
                <a:solidFill>
                  <a:schemeClr val="lt1"/>
                </a:solidFill>
                <a:latin typeface="Calibri"/>
                <a:ea typeface="Calibri"/>
                <a:cs typeface="Calibri"/>
                <a:sym typeface="Calibri"/>
              </a:endParaRPr>
            </a:p>
          </p:txBody>
        </p:sp>
        <p:sp>
          <p:nvSpPr>
            <p:cNvPr id="12" name="Google Shape;416;p20">
              <a:extLst>
                <a:ext uri="{FF2B5EF4-FFF2-40B4-BE49-F238E27FC236}">
                  <a16:creationId xmlns:a16="http://schemas.microsoft.com/office/drawing/2014/main" id="{2857D11E-2BDF-8A98-6EC2-FE8E394532F7}"/>
                </a:ext>
              </a:extLst>
            </p:cNvPr>
            <p:cNvSpPr/>
            <p:nvPr/>
          </p:nvSpPr>
          <p:spPr>
            <a:xfrm rot="5400000">
              <a:off x="2247414" y="158500"/>
              <a:ext cx="977965" cy="3366405"/>
            </a:xfrm>
            <a:prstGeom prst="round2SameRect">
              <a:avLst>
                <a:gd name="adj1" fmla="val 16667"/>
                <a:gd name="adj2" fmla="val 0"/>
              </a:avLst>
            </a:prstGeom>
            <a:solidFill>
              <a:schemeClr val="lt1">
                <a:alpha val="89803"/>
              </a:schemeClr>
            </a:solidFill>
            <a:ln w="25400" cap="flat" cmpd="sng">
              <a:solidFill>
                <a:srgbClr val="BC82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7;p20">
              <a:extLst>
                <a:ext uri="{FF2B5EF4-FFF2-40B4-BE49-F238E27FC236}">
                  <a16:creationId xmlns:a16="http://schemas.microsoft.com/office/drawing/2014/main" id="{4191B0E8-3B75-E069-1016-BDD19AEE2C71}"/>
                </a:ext>
              </a:extLst>
            </p:cNvPr>
            <p:cNvSpPr txBox="1"/>
            <p:nvPr/>
          </p:nvSpPr>
          <p:spPr>
            <a:xfrm>
              <a:off x="1053194" y="1400460"/>
              <a:ext cx="3318665" cy="882485"/>
            </a:xfrm>
            <a:prstGeom prst="rect">
              <a:avLst/>
            </a:prstGeom>
            <a:noFill/>
            <a:ln>
              <a:noFill/>
            </a:ln>
          </p:spPr>
          <p:txBody>
            <a:bodyPr spcFirstLastPara="1" wrap="square" lIns="92450" tIns="8250" rIns="8250" bIns="8250" anchor="ctr" anchorCtr="0">
              <a:noAutofit/>
            </a:bodyPr>
            <a:lstStyle/>
            <a:p>
              <a:pPr marL="114300" marR="0" lvl="1" indent="-114300" algn="l" rtl="0">
                <a:lnSpc>
                  <a:spcPct val="9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Domain Interests of Students</a:t>
              </a:r>
              <a:endParaRPr sz="1300" b="0" i="0" u="none" strike="noStrike" cap="none" dirty="0">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Faculty Expertise</a:t>
              </a:r>
              <a:endParaRPr sz="1300" b="0" i="0" u="none" strike="noStrike" cap="none" dirty="0">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Sponsored/ In-house projects</a:t>
              </a:r>
              <a:endParaRPr sz="1300" b="0" i="0" u="none" strike="noStrike" cap="none" dirty="0">
                <a:solidFill>
                  <a:schemeClr val="dk1"/>
                </a:solidFill>
                <a:latin typeface="Calibri"/>
                <a:ea typeface="Calibri"/>
                <a:cs typeface="Calibri"/>
                <a:sym typeface="Calibri"/>
              </a:endParaRPr>
            </a:p>
          </p:txBody>
        </p:sp>
        <p:sp>
          <p:nvSpPr>
            <p:cNvPr id="14" name="Google Shape;418;p20">
              <a:extLst>
                <a:ext uri="{FF2B5EF4-FFF2-40B4-BE49-F238E27FC236}">
                  <a16:creationId xmlns:a16="http://schemas.microsoft.com/office/drawing/2014/main" id="{5B2FA30A-2FFC-FA45-E562-FACB6DA163CA}"/>
                </a:ext>
              </a:extLst>
            </p:cNvPr>
            <p:cNvSpPr/>
            <p:nvPr/>
          </p:nvSpPr>
          <p:spPr>
            <a:xfrm rot="5400000">
              <a:off x="-225684" y="2931000"/>
              <a:ext cx="1504563" cy="1053194"/>
            </a:xfrm>
            <a:prstGeom prst="chevron">
              <a:avLst>
                <a:gd name="adj" fmla="val 50000"/>
              </a:avLst>
            </a:prstGeom>
            <a:solidFill>
              <a:srgbClr val="BBB054"/>
            </a:solidFill>
            <a:ln w="25400" cap="flat" cmpd="sng">
              <a:solidFill>
                <a:srgbClr val="BBB0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20">
              <a:extLst>
                <a:ext uri="{FF2B5EF4-FFF2-40B4-BE49-F238E27FC236}">
                  <a16:creationId xmlns:a16="http://schemas.microsoft.com/office/drawing/2014/main" id="{FB34BCB7-F9E6-5E7B-B139-2CD6315A7226}"/>
                </a:ext>
              </a:extLst>
            </p:cNvPr>
            <p:cNvSpPr txBox="1"/>
            <p:nvPr/>
          </p:nvSpPr>
          <p:spPr>
            <a:xfrm>
              <a:off x="1" y="3231912"/>
              <a:ext cx="1053194" cy="451369"/>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dirty="0">
                  <a:solidFill>
                    <a:schemeClr val="lt1"/>
                  </a:solidFill>
                  <a:latin typeface="Calibri"/>
                  <a:ea typeface="Calibri"/>
                  <a:cs typeface="Calibri"/>
                  <a:sym typeface="Calibri"/>
                </a:rPr>
                <a:t>Assessment and Evaluation</a:t>
              </a:r>
              <a:endParaRPr dirty="0"/>
            </a:p>
          </p:txBody>
        </p:sp>
        <p:sp>
          <p:nvSpPr>
            <p:cNvPr id="16" name="Google Shape;420;p20">
              <a:extLst>
                <a:ext uri="{FF2B5EF4-FFF2-40B4-BE49-F238E27FC236}">
                  <a16:creationId xmlns:a16="http://schemas.microsoft.com/office/drawing/2014/main" id="{17E2B03B-72D6-E407-4F3A-F4DD2F76B728}"/>
                </a:ext>
              </a:extLst>
            </p:cNvPr>
            <p:cNvSpPr/>
            <p:nvPr/>
          </p:nvSpPr>
          <p:spPr>
            <a:xfrm rot="5400000">
              <a:off x="2247414" y="1511096"/>
              <a:ext cx="977965" cy="3366405"/>
            </a:xfrm>
            <a:prstGeom prst="round2SameRect">
              <a:avLst>
                <a:gd name="adj1" fmla="val 16667"/>
                <a:gd name="adj2" fmla="val 0"/>
              </a:avLst>
            </a:prstGeom>
            <a:solidFill>
              <a:schemeClr val="lt1">
                <a:alpha val="89803"/>
              </a:schemeClr>
            </a:solidFill>
            <a:ln w="25400" cap="flat" cmpd="sng">
              <a:solidFill>
                <a:srgbClr val="BBB0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20">
              <a:extLst>
                <a:ext uri="{FF2B5EF4-FFF2-40B4-BE49-F238E27FC236}">
                  <a16:creationId xmlns:a16="http://schemas.microsoft.com/office/drawing/2014/main" id="{AA485055-B04B-F37A-1563-3475164CA2C5}"/>
                </a:ext>
              </a:extLst>
            </p:cNvPr>
            <p:cNvSpPr txBox="1"/>
            <p:nvPr/>
          </p:nvSpPr>
          <p:spPr>
            <a:xfrm>
              <a:off x="1053194" y="2753056"/>
              <a:ext cx="3318665" cy="882485"/>
            </a:xfrm>
            <a:prstGeom prst="rect">
              <a:avLst/>
            </a:prstGeom>
            <a:noFill/>
            <a:ln>
              <a:noFill/>
            </a:ln>
          </p:spPr>
          <p:txBody>
            <a:bodyPr spcFirstLastPara="1" wrap="square" lIns="92450" tIns="8250" rIns="8250" bIns="8250" anchor="ctr" anchorCtr="0">
              <a:noAutofit/>
            </a:bodyPr>
            <a:lstStyle/>
            <a:p>
              <a:pPr marL="114300" marR="0" lvl="1" indent="-114300" algn="l" rtl="0">
                <a:lnSpc>
                  <a:spcPct val="9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Twice a semester</a:t>
              </a:r>
              <a:endParaRPr sz="1300" b="0" i="0" u="none" strike="noStrike" cap="none" dirty="0">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Internal faculty</a:t>
              </a:r>
              <a:endParaRPr dirty="0"/>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Industry Experts for final review</a:t>
              </a:r>
              <a:endParaRPr sz="1300" b="0" i="0" u="none" strike="noStrike" cap="none" dirty="0">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Individual and Team performance</a:t>
              </a:r>
              <a:endParaRPr sz="1300" b="0" i="0" u="none" strike="noStrike" cap="none" dirty="0">
                <a:solidFill>
                  <a:schemeClr val="dk1"/>
                </a:solidFill>
                <a:latin typeface="Calibri"/>
                <a:ea typeface="Calibri"/>
                <a:cs typeface="Calibri"/>
                <a:sym typeface="Calibri"/>
              </a:endParaRPr>
            </a:p>
          </p:txBody>
        </p:sp>
        <p:sp>
          <p:nvSpPr>
            <p:cNvPr id="18" name="Google Shape;422;p20">
              <a:extLst>
                <a:ext uri="{FF2B5EF4-FFF2-40B4-BE49-F238E27FC236}">
                  <a16:creationId xmlns:a16="http://schemas.microsoft.com/office/drawing/2014/main" id="{07ED5FD4-FB6B-24C5-3330-6814E32976C2}"/>
                </a:ext>
              </a:extLst>
            </p:cNvPr>
            <p:cNvSpPr/>
            <p:nvPr/>
          </p:nvSpPr>
          <p:spPr>
            <a:xfrm rot="5400000">
              <a:off x="-225684" y="4283595"/>
              <a:ext cx="1504563" cy="1053194"/>
            </a:xfrm>
            <a:prstGeom prst="chevron">
              <a:avLst>
                <a:gd name="adj" fmla="val 50000"/>
              </a:avLst>
            </a:prstGeom>
            <a:solidFill>
              <a:srgbClr val="99B958"/>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3;p20">
              <a:extLst>
                <a:ext uri="{FF2B5EF4-FFF2-40B4-BE49-F238E27FC236}">
                  <a16:creationId xmlns:a16="http://schemas.microsoft.com/office/drawing/2014/main" id="{CAEFF6DD-42ED-0092-3116-FCC9CD1E73C4}"/>
                </a:ext>
              </a:extLst>
            </p:cNvPr>
            <p:cNvSpPr txBox="1"/>
            <p:nvPr/>
          </p:nvSpPr>
          <p:spPr>
            <a:xfrm>
              <a:off x="1" y="4584507"/>
              <a:ext cx="1053194" cy="451369"/>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dirty="0">
                  <a:solidFill>
                    <a:schemeClr val="lt1"/>
                  </a:solidFill>
                  <a:latin typeface="Calibri"/>
                  <a:ea typeface="Calibri"/>
                  <a:cs typeface="Calibri"/>
                  <a:sym typeface="Calibri"/>
                </a:rPr>
                <a:t>Project Outcomes</a:t>
              </a:r>
              <a:endParaRPr dirty="0"/>
            </a:p>
          </p:txBody>
        </p:sp>
        <p:sp>
          <p:nvSpPr>
            <p:cNvPr id="20" name="Google Shape;424;p20">
              <a:extLst>
                <a:ext uri="{FF2B5EF4-FFF2-40B4-BE49-F238E27FC236}">
                  <a16:creationId xmlns:a16="http://schemas.microsoft.com/office/drawing/2014/main" id="{54880080-FCB4-ABE9-7212-1CA9190FC046}"/>
                </a:ext>
              </a:extLst>
            </p:cNvPr>
            <p:cNvSpPr/>
            <p:nvPr/>
          </p:nvSpPr>
          <p:spPr>
            <a:xfrm rot="5400000">
              <a:off x="2247414" y="2863691"/>
              <a:ext cx="977965" cy="3366405"/>
            </a:xfrm>
            <a:prstGeom prst="round2SameRect">
              <a:avLst>
                <a:gd name="adj1" fmla="val 16667"/>
                <a:gd name="adj2" fmla="val 0"/>
              </a:avLst>
            </a:prstGeom>
            <a:solidFill>
              <a:schemeClr val="lt1">
                <a:alpha val="89803"/>
              </a:schemeClr>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5;p20">
              <a:extLst>
                <a:ext uri="{FF2B5EF4-FFF2-40B4-BE49-F238E27FC236}">
                  <a16:creationId xmlns:a16="http://schemas.microsoft.com/office/drawing/2014/main" id="{157864FB-C352-7692-8009-3D96A836FECE}"/>
                </a:ext>
              </a:extLst>
            </p:cNvPr>
            <p:cNvSpPr txBox="1"/>
            <p:nvPr/>
          </p:nvSpPr>
          <p:spPr>
            <a:xfrm>
              <a:off x="1053194" y="4105651"/>
              <a:ext cx="3318665" cy="930225"/>
            </a:xfrm>
            <a:prstGeom prst="rect">
              <a:avLst/>
            </a:prstGeom>
            <a:noFill/>
            <a:ln>
              <a:noFill/>
            </a:ln>
          </p:spPr>
          <p:txBody>
            <a:bodyPr spcFirstLastPara="1" wrap="square" lIns="92450" tIns="8250" rIns="8250" bIns="8250" anchor="ctr" anchorCtr="0">
              <a:noAutofit/>
            </a:bodyPr>
            <a:lstStyle/>
            <a:p>
              <a:pPr marL="0" marR="0" lvl="1" indent="-82550" algn="l" rtl="0">
                <a:lnSpc>
                  <a:spcPct val="100000"/>
                </a:lnSpc>
                <a:spcBef>
                  <a:spcPts val="0"/>
                </a:spcBef>
                <a:spcAft>
                  <a:spcPts val="0"/>
                </a:spcAft>
                <a:buClr>
                  <a:schemeClr val="dk1"/>
                </a:buClr>
                <a:buSzPts val="1300"/>
                <a:buFont typeface="Calibri"/>
                <a:buChar char="•"/>
              </a:pPr>
              <a:r>
                <a:rPr lang="en-US" sz="1300" dirty="0">
                  <a:solidFill>
                    <a:schemeClr val="dk1"/>
                  </a:solidFill>
                  <a:latin typeface="Calibri"/>
                  <a:ea typeface="Calibri"/>
                  <a:cs typeface="Calibri"/>
                  <a:sym typeface="Calibri"/>
                </a:rPr>
                <a:t>Quality publications</a:t>
              </a:r>
              <a:endParaRPr sz="1300" b="0" i="0" u="none" strike="noStrike" cap="none" dirty="0">
                <a:solidFill>
                  <a:schemeClr val="dk1"/>
                </a:solidFill>
                <a:latin typeface="Calibri"/>
                <a:ea typeface="Calibri"/>
                <a:cs typeface="Calibri"/>
                <a:sym typeface="Calibri"/>
              </a:endParaRPr>
            </a:p>
            <a:p>
              <a:pPr marL="0" marR="0" lvl="1" indent="-82550" algn="l" rtl="0">
                <a:lnSpc>
                  <a:spcPct val="10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Patents and Copyrights</a:t>
              </a:r>
            </a:p>
            <a:p>
              <a:pPr marL="0" marR="0" lvl="1" indent="-82550" algn="l" rtl="0">
                <a:lnSpc>
                  <a:spcPct val="10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Prizes and certificates in project competitions</a:t>
              </a:r>
            </a:p>
            <a:p>
              <a:pPr marL="0" marR="0" lvl="1" indent="-82550" algn="l" rtl="0">
                <a:lnSpc>
                  <a:spcPct val="100000"/>
                </a:lnSpc>
                <a:spcBef>
                  <a:spcPts val="0"/>
                </a:spcBef>
                <a:spcAft>
                  <a:spcPts val="0"/>
                </a:spcAft>
                <a:buClr>
                  <a:schemeClr val="dk1"/>
                </a:buClr>
                <a:buSzPts val="1300"/>
                <a:buFont typeface="Calibri"/>
                <a:buChar char="•"/>
              </a:pPr>
              <a:r>
                <a:rPr lang="en-US" sz="1300" b="0" i="0" u="none" strike="noStrike" cap="none" dirty="0">
                  <a:solidFill>
                    <a:schemeClr val="dk1"/>
                  </a:solidFill>
                  <a:latin typeface="Calibri"/>
                  <a:ea typeface="Calibri"/>
                  <a:cs typeface="Calibri"/>
                  <a:sym typeface="Calibri"/>
                </a:rPr>
                <a:t>Project Commercialization</a:t>
              </a:r>
              <a:endParaRPr sz="1300" b="0" i="0" u="none" strike="noStrike" cap="none" dirty="0">
                <a:solidFill>
                  <a:schemeClr val="dk1"/>
                </a:solidFill>
                <a:latin typeface="Calibri"/>
                <a:ea typeface="Calibri"/>
                <a:cs typeface="Calibri"/>
                <a:sym typeface="Calibri"/>
              </a:endParaRPr>
            </a:p>
          </p:txBody>
        </p:sp>
      </p:grpSp>
      <p:sp>
        <p:nvSpPr>
          <p:cNvPr id="22" name="Google Shape;426;p20">
            <a:extLst>
              <a:ext uri="{FF2B5EF4-FFF2-40B4-BE49-F238E27FC236}">
                <a16:creationId xmlns:a16="http://schemas.microsoft.com/office/drawing/2014/main" id="{78158120-0C8D-8DD9-D721-556780C2FCD4}"/>
              </a:ext>
            </a:extLst>
          </p:cNvPr>
          <p:cNvSpPr txBox="1"/>
          <p:nvPr/>
        </p:nvSpPr>
        <p:spPr>
          <a:xfrm>
            <a:off x="7219598" y="685801"/>
            <a:ext cx="261020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366092"/>
                </a:solidFill>
                <a:latin typeface="Calibri"/>
                <a:ea typeface="Calibri"/>
                <a:cs typeface="Calibri"/>
                <a:sym typeface="Calibri"/>
              </a:rPr>
              <a:t>Project Assessment</a:t>
            </a:r>
            <a:endParaRPr sz="2400" dirty="0">
              <a:solidFill>
                <a:srgbClr val="366092"/>
              </a:solidFill>
              <a:latin typeface="Calibri"/>
              <a:ea typeface="Calibri"/>
              <a:cs typeface="Calibri"/>
              <a:sym typeface="Calibri"/>
            </a:endParaRPr>
          </a:p>
        </p:txBody>
      </p:sp>
      <p:graphicFrame>
        <p:nvGraphicFramePr>
          <p:cNvPr id="23" name="Chart 22">
            <a:extLst>
              <a:ext uri="{FF2B5EF4-FFF2-40B4-BE49-F238E27FC236}">
                <a16:creationId xmlns:a16="http://schemas.microsoft.com/office/drawing/2014/main" id="{634AEDB0-61CA-6BFC-5B36-D00ED4237594}"/>
              </a:ext>
            </a:extLst>
          </p:cNvPr>
          <p:cNvGraphicFramePr>
            <a:graphicFrameLocks/>
          </p:cNvGraphicFramePr>
          <p:nvPr/>
        </p:nvGraphicFramePr>
        <p:xfrm>
          <a:off x="1099808" y="1378947"/>
          <a:ext cx="4110990" cy="230124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83E8C2A2-7167-6106-EF8C-DEF06D734E27}"/>
              </a:ext>
            </a:extLst>
          </p:cNvPr>
          <p:cNvSpPr txBox="1"/>
          <p:nvPr/>
        </p:nvSpPr>
        <p:spPr>
          <a:xfrm>
            <a:off x="1244146" y="4265007"/>
            <a:ext cx="3789768"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Awards at various competitions like Aadhar hackathon, WCE hackathon, Michelin mobility challenge, etc.</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Copyrights</a:t>
            </a:r>
          </a:p>
          <a:p>
            <a:pPr marL="285750" indent="-285750">
              <a:buFont typeface="Wingdings" panose="05000000000000000000" pitchFamily="2" charset="2"/>
              <a:buChar char="Ø"/>
            </a:pPr>
            <a:r>
              <a:rPr lang="en-US" sz="1600" dirty="0">
                <a:latin typeface="Calibri" panose="020F0502020204030204" pitchFamily="34" charset="0"/>
                <a:cs typeface="Calibri" panose="020F0502020204030204" pitchFamily="34" charset="0"/>
              </a:rPr>
              <a:t>Sponsored projects by IBM Security Lab, NVIDIA</a:t>
            </a:r>
            <a:endParaRPr lang="mr-IN" sz="1600" dirty="0">
              <a:latin typeface="Calibri" panose="020F0502020204030204" pitchFamily="34" charset="0"/>
            </a:endParaRPr>
          </a:p>
        </p:txBody>
      </p:sp>
    </p:spTree>
    <p:extLst>
      <p:ext uri="{BB962C8B-B14F-4D97-AF65-F5344CB8AC3E}">
        <p14:creationId xmlns:p14="http://schemas.microsoft.com/office/powerpoint/2010/main" val="119684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1219200" y="0"/>
            <a:ext cx="1594485"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a:solidFill>
                  <a:srgbClr val="000000"/>
                </a:solidFill>
              </a:rPr>
              <a:t>Outline</a:t>
            </a:r>
            <a:endParaRPr sz="4000"/>
          </a:p>
        </p:txBody>
      </p:sp>
      <p:sp>
        <p:nvSpPr>
          <p:cNvPr id="99" name="Google Shape;99;p2"/>
          <p:cNvSpPr txBox="1"/>
          <p:nvPr/>
        </p:nvSpPr>
        <p:spPr>
          <a:xfrm>
            <a:off x="11876785" y="6586525"/>
            <a:ext cx="153670" cy="177800"/>
          </a:xfrm>
          <a:prstGeom prst="rect">
            <a:avLst/>
          </a:prstGeom>
          <a:noFill/>
          <a:ln>
            <a:noFill/>
          </a:ln>
        </p:spPr>
        <p:txBody>
          <a:bodyPr spcFirstLastPara="1" wrap="square" lIns="0" tIns="0" rIns="0" bIns="0" anchor="t" anchorCtr="0">
            <a:spAutoFit/>
          </a:bodyPr>
          <a:lstStyle/>
          <a:p>
            <a:pPr marL="38100" marR="0" lvl="0" indent="0" algn="l" rtl="0">
              <a:lnSpc>
                <a:spcPct val="103333"/>
              </a:lnSpc>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
        <p:nvSpPr>
          <p:cNvPr id="100" name="Google Shape;100;p2"/>
          <p:cNvSpPr txBox="1"/>
          <p:nvPr/>
        </p:nvSpPr>
        <p:spPr>
          <a:xfrm>
            <a:off x="1447800" y="914400"/>
            <a:ext cx="8509000" cy="4554442"/>
          </a:xfrm>
          <a:prstGeom prst="rect">
            <a:avLst/>
          </a:prstGeom>
          <a:noFill/>
          <a:ln>
            <a:noFill/>
          </a:ln>
        </p:spPr>
        <p:txBody>
          <a:bodyPr spcFirstLastPara="1" wrap="square" lIns="0" tIns="172075" rIns="0" bIns="0" anchor="t" anchorCtr="0">
            <a:spAutoFit/>
          </a:bodyPr>
          <a:lstStyle/>
          <a:p>
            <a:pPr marL="264160" marR="0" lvl="0" indent="-252094" algn="l" rtl="0">
              <a:lnSpc>
                <a:spcPct val="100000"/>
              </a:lnSpc>
              <a:spcBef>
                <a:spcPts val="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About Department</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Achievements: Department, Student</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5"/>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Vision, Mission and Program Educational Objectives</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7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Program Curriculum and Teaching-Learning Processes</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Program Outcomes and Course Outcomes</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5"/>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Students’ Performance</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7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Faculty Information and Contributions</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Facilities and Technical Support</a:t>
            </a:r>
            <a:endParaRPr sz="2200" b="0" i="0" u="none" strike="noStrike" cap="none" dirty="0">
              <a:solidFill>
                <a:schemeClr val="dk1"/>
              </a:solidFill>
              <a:latin typeface="Calibri"/>
              <a:ea typeface="Calibri"/>
              <a:cs typeface="Calibri"/>
              <a:sym typeface="Calibri"/>
            </a:endParaRPr>
          </a:p>
          <a:p>
            <a:pPr marL="264160" marR="0" lvl="0" indent="-252094" algn="l" rtl="0">
              <a:lnSpc>
                <a:spcPct val="100000"/>
              </a:lnSpc>
              <a:spcBef>
                <a:spcPts val="1260"/>
              </a:spcBef>
              <a:spcAft>
                <a:spcPts val="0"/>
              </a:spcAft>
              <a:buClr>
                <a:schemeClr val="dk1"/>
              </a:buClr>
              <a:buSzPts val="2200"/>
              <a:buFont typeface="Arial"/>
              <a:buChar char="•"/>
            </a:pPr>
            <a:r>
              <a:rPr lang="en-US" sz="2200" b="0" i="0" u="none" strike="noStrike" cap="none" dirty="0">
                <a:solidFill>
                  <a:schemeClr val="dk1"/>
                </a:solidFill>
                <a:latin typeface="Calibri"/>
                <a:ea typeface="Calibri"/>
                <a:cs typeface="Calibri"/>
                <a:sym typeface="Calibri"/>
              </a:rPr>
              <a:t>Continuous Improvement</a:t>
            </a:r>
            <a:endParaRPr sz="2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5"/>
          <p:cNvSpPr txBox="1">
            <a:spLocks noGrp="1"/>
          </p:cNvSpPr>
          <p:nvPr>
            <p:ph type="title"/>
          </p:nvPr>
        </p:nvSpPr>
        <p:spPr>
          <a:xfrm>
            <a:off x="1981200" y="0"/>
            <a:ext cx="82296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2800"/>
              <a:buFont typeface="Verdana"/>
              <a:buNone/>
            </a:pPr>
            <a:r>
              <a:rPr lang="en-US" sz="2800">
                <a:solidFill>
                  <a:srgbClr val="0070C0"/>
                </a:solidFill>
                <a:latin typeface="Verdana"/>
                <a:ea typeface="Verdana"/>
                <a:cs typeface="Verdana"/>
                <a:sym typeface="Verdana"/>
              </a:rPr>
              <a:t>Industry Contribution for Teaching Learning</a:t>
            </a:r>
            <a:endParaRPr sz="2800">
              <a:solidFill>
                <a:srgbClr val="0070C0"/>
              </a:solidFill>
              <a:latin typeface="Verdana"/>
              <a:ea typeface="Verdana"/>
              <a:cs typeface="Verdana"/>
              <a:sym typeface="Verdana"/>
            </a:endParaRPr>
          </a:p>
        </p:txBody>
      </p:sp>
      <p:sp>
        <p:nvSpPr>
          <p:cNvPr id="461" name="Google Shape;461;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462" name="Google Shape;462;p25"/>
          <p:cNvGrpSpPr/>
          <p:nvPr/>
        </p:nvGrpSpPr>
        <p:grpSpPr>
          <a:xfrm>
            <a:off x="4191502" y="762000"/>
            <a:ext cx="4113795" cy="3733801"/>
            <a:chOff x="502" y="0"/>
            <a:chExt cx="4113795" cy="3733801"/>
          </a:xfrm>
        </p:grpSpPr>
        <p:sp>
          <p:nvSpPr>
            <p:cNvPr id="463" name="Google Shape;463;p25"/>
            <p:cNvSpPr/>
            <p:nvPr/>
          </p:nvSpPr>
          <p:spPr>
            <a:xfrm>
              <a:off x="502" y="0"/>
              <a:ext cx="1958950" cy="1175370"/>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txBox="1"/>
            <p:nvPr/>
          </p:nvSpPr>
          <p:spPr>
            <a:xfrm>
              <a:off x="502" y="0"/>
              <a:ext cx="1958950" cy="117537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Curriculum Revision</a:t>
              </a:r>
              <a:endParaRPr sz="2000">
                <a:solidFill>
                  <a:schemeClr val="lt1"/>
                </a:solidFill>
                <a:latin typeface="Calibri"/>
                <a:ea typeface="Calibri"/>
                <a:cs typeface="Calibri"/>
                <a:sym typeface="Calibri"/>
              </a:endParaRPr>
            </a:p>
          </p:txBody>
        </p:sp>
        <p:sp>
          <p:nvSpPr>
            <p:cNvPr id="465" name="Google Shape;465;p25"/>
            <p:cNvSpPr/>
            <p:nvPr/>
          </p:nvSpPr>
          <p:spPr>
            <a:xfrm>
              <a:off x="2155347" y="0"/>
              <a:ext cx="1958950" cy="1175370"/>
            </a:xfrm>
            <a:prstGeom prst="rect">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txBox="1"/>
            <p:nvPr/>
          </p:nvSpPr>
          <p:spPr>
            <a:xfrm>
              <a:off x="2155347" y="0"/>
              <a:ext cx="1958950" cy="117537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Lab Development</a:t>
              </a:r>
              <a:endParaRPr/>
            </a:p>
          </p:txBody>
        </p:sp>
        <p:sp>
          <p:nvSpPr>
            <p:cNvPr id="467" name="Google Shape;467;p25"/>
            <p:cNvSpPr/>
            <p:nvPr/>
          </p:nvSpPr>
          <p:spPr>
            <a:xfrm>
              <a:off x="502" y="1276353"/>
              <a:ext cx="1958950" cy="1175370"/>
            </a:xfrm>
            <a:prstGeom prst="rect">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txBox="1"/>
            <p:nvPr/>
          </p:nvSpPr>
          <p:spPr>
            <a:xfrm>
              <a:off x="502" y="1276353"/>
              <a:ext cx="1958950" cy="117537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Project Evaluations</a:t>
              </a:r>
              <a:endParaRPr/>
            </a:p>
          </p:txBody>
        </p:sp>
        <p:sp>
          <p:nvSpPr>
            <p:cNvPr id="469" name="Google Shape;469;p25"/>
            <p:cNvSpPr/>
            <p:nvPr/>
          </p:nvSpPr>
          <p:spPr>
            <a:xfrm>
              <a:off x="2155347" y="1276353"/>
              <a:ext cx="1958950" cy="1175370"/>
            </a:xfrm>
            <a:prstGeom prst="rect">
              <a:avLst/>
            </a:prstGeom>
            <a:solidFill>
              <a:srgbClr val="49AC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txBox="1"/>
            <p:nvPr/>
          </p:nvSpPr>
          <p:spPr>
            <a:xfrm>
              <a:off x="2155347" y="1276353"/>
              <a:ext cx="1958950" cy="117537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Internships</a:t>
              </a:r>
              <a:endParaRPr sz="2000">
                <a:solidFill>
                  <a:schemeClr val="lt1"/>
                </a:solidFill>
                <a:latin typeface="Calibri"/>
                <a:ea typeface="Calibri"/>
                <a:cs typeface="Calibri"/>
                <a:sym typeface="Calibri"/>
              </a:endParaRPr>
            </a:p>
          </p:txBody>
        </p:sp>
        <p:sp>
          <p:nvSpPr>
            <p:cNvPr id="471" name="Google Shape;471;p25"/>
            <p:cNvSpPr/>
            <p:nvPr/>
          </p:nvSpPr>
          <p:spPr>
            <a:xfrm>
              <a:off x="502" y="2558431"/>
              <a:ext cx="1958950" cy="1175370"/>
            </a:xfrm>
            <a:prstGeom prst="rect">
              <a:avLst/>
            </a:prstGeom>
            <a:solidFill>
              <a:srgbClr val="F7954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txBox="1"/>
            <p:nvPr/>
          </p:nvSpPr>
          <p:spPr>
            <a:xfrm>
              <a:off x="502" y="2558431"/>
              <a:ext cx="1958950" cy="117537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Industry Visits</a:t>
              </a:r>
              <a:endParaRPr sz="2000">
                <a:solidFill>
                  <a:schemeClr val="lt1"/>
                </a:solidFill>
                <a:latin typeface="Calibri"/>
                <a:ea typeface="Calibri"/>
                <a:cs typeface="Calibri"/>
                <a:sym typeface="Calibri"/>
              </a:endParaRPr>
            </a:p>
          </p:txBody>
        </p:sp>
        <p:sp>
          <p:nvSpPr>
            <p:cNvPr id="473" name="Google Shape;473;p25"/>
            <p:cNvSpPr/>
            <p:nvPr/>
          </p:nvSpPr>
          <p:spPr>
            <a:xfrm>
              <a:off x="2155347" y="2558431"/>
              <a:ext cx="1958950" cy="1175370"/>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txBox="1"/>
            <p:nvPr/>
          </p:nvSpPr>
          <p:spPr>
            <a:xfrm>
              <a:off x="2155347" y="2558431"/>
              <a:ext cx="1958950" cy="1175370"/>
            </a:xfrm>
            <a:prstGeom prst="rect">
              <a:avLst/>
            </a:prstGeom>
            <a:noFill/>
            <a:ln>
              <a:noFill/>
            </a:ln>
          </p:spPr>
          <p:txBody>
            <a:bodyPr spcFirstLastPara="1" wrap="square" lIns="76200" tIns="76200" rIns="76200" bIns="76200" anchor="ctr" anchorCtr="0">
              <a:noAutofit/>
            </a:bodyPr>
            <a:lstStyle/>
            <a:p>
              <a:pPr marL="0" marR="0" lvl="0" indent="0" rtl="0">
                <a:lnSpc>
                  <a:spcPct val="90000"/>
                </a:lnSpc>
                <a:spcBef>
                  <a:spcPts val="0"/>
                </a:spcBef>
                <a:spcAft>
                  <a:spcPts val="0"/>
                </a:spcAft>
                <a:buNone/>
              </a:pPr>
              <a:r>
                <a:rPr lang="en-US" sz="1600" dirty="0">
                  <a:solidFill>
                    <a:schemeClr val="lt1"/>
                  </a:solidFill>
                  <a:latin typeface="Calibri"/>
                  <a:ea typeface="Calibri"/>
                  <a:cs typeface="Calibri"/>
                  <a:sym typeface="Calibri"/>
                </a:rPr>
                <a:t>Courses by industry experts</a:t>
              </a:r>
            </a:p>
            <a:p>
              <a:pPr marL="0" marR="0" lvl="0" indent="0" rtl="0">
                <a:lnSpc>
                  <a:spcPct val="90000"/>
                </a:lnSpc>
                <a:spcBef>
                  <a:spcPts val="0"/>
                </a:spcBef>
                <a:spcAft>
                  <a:spcPts val="0"/>
                </a:spcAft>
                <a:buNone/>
              </a:pPr>
              <a:endParaRPr lang="en-US" sz="1600" dirty="0">
                <a:solidFill>
                  <a:schemeClr val="lt1"/>
                </a:solidFill>
                <a:latin typeface="Calibri"/>
                <a:ea typeface="Calibri"/>
                <a:cs typeface="Calibri"/>
                <a:sym typeface="Calibri"/>
              </a:endParaRPr>
            </a:p>
            <a:p>
              <a:pPr marL="0" marR="0" lvl="0" indent="0" rtl="0">
                <a:lnSpc>
                  <a:spcPct val="90000"/>
                </a:lnSpc>
                <a:spcBef>
                  <a:spcPts val="0"/>
                </a:spcBef>
                <a:spcAft>
                  <a:spcPts val="0"/>
                </a:spcAft>
                <a:buNone/>
              </a:pPr>
              <a:r>
                <a:rPr lang="en-US" sz="1600" dirty="0">
                  <a:solidFill>
                    <a:schemeClr val="lt1"/>
                  </a:solidFill>
                  <a:latin typeface="Calibri"/>
                  <a:ea typeface="Calibri"/>
                  <a:cs typeface="Calibri"/>
                  <a:sym typeface="Calibri"/>
                </a:rPr>
                <a:t>Sponsored projects</a:t>
              </a:r>
              <a:endParaRPr sz="1600" dirty="0">
                <a:solidFill>
                  <a:schemeClr val="lt1"/>
                </a:solidFill>
                <a:latin typeface="Calibri"/>
                <a:ea typeface="Calibri"/>
                <a:cs typeface="Calibri"/>
                <a:sym typeface="Calibri"/>
              </a:endParaRPr>
            </a:p>
          </p:txBody>
        </p:sp>
      </p:grpSp>
      <p:sp>
        <p:nvSpPr>
          <p:cNvPr id="475" name="Google Shape;475;p25"/>
          <p:cNvSpPr txBox="1"/>
          <p:nvPr/>
        </p:nvSpPr>
        <p:spPr>
          <a:xfrm>
            <a:off x="8534400" y="762001"/>
            <a:ext cx="21336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nVIDIA Lab</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GPU Computing based projects</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IIT Nodal Center</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Research Grants</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Industry/ Academia Training</a:t>
            </a:r>
            <a:endParaRPr/>
          </a:p>
        </p:txBody>
      </p:sp>
      <p:sp>
        <p:nvSpPr>
          <p:cNvPr id="476" name="Google Shape;476;p25"/>
          <p:cNvSpPr txBox="1"/>
          <p:nvPr/>
        </p:nvSpPr>
        <p:spPr>
          <a:xfrm>
            <a:off x="2209800" y="762001"/>
            <a:ext cx="213360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IAB Meeting</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Presented Curriculum</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Suggestions Incorporated</a:t>
            </a:r>
            <a:endParaRPr/>
          </a:p>
          <a:p>
            <a:pPr marL="0" marR="0" lvl="0" indent="-1143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Help in Placement and Higher Studies</a:t>
            </a:r>
            <a:endParaRPr/>
          </a:p>
        </p:txBody>
      </p:sp>
      <p:sp>
        <p:nvSpPr>
          <p:cNvPr id="477" name="Google Shape;477;p25" descr="Displaying Photo_I.jpg"/>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79" name="Google Shape;479;p25" descr="C:\Users\admin\Desktop\NVIDIAvisualcomputinglab-comp.JPG"/>
          <p:cNvPicPr preferRelativeResize="0"/>
          <p:nvPr/>
        </p:nvPicPr>
        <p:blipFill rotWithShape="1">
          <a:blip r:embed="rId3">
            <a:alphaModFix/>
          </a:blip>
          <a:srcRect/>
          <a:stretch/>
        </p:blipFill>
        <p:spPr>
          <a:xfrm>
            <a:off x="7924800" y="4572000"/>
            <a:ext cx="2743200" cy="20574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82" name="Google Shape;482;p25"/>
          <p:cNvSpPr txBox="1"/>
          <p:nvPr/>
        </p:nvSpPr>
        <p:spPr>
          <a:xfrm>
            <a:off x="2286001" y="3810001"/>
            <a:ext cx="18287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990000"/>
                </a:solidFill>
                <a:latin typeface="Calibri"/>
                <a:ea typeface="Calibri"/>
                <a:cs typeface="Calibri"/>
                <a:sym typeface="Calibri"/>
              </a:rPr>
              <a:t>Industrial Visit to Persistent</a:t>
            </a:r>
            <a:endParaRPr dirty="0"/>
          </a:p>
        </p:txBody>
      </p:sp>
      <p:sp>
        <p:nvSpPr>
          <p:cNvPr id="483" name="Google Shape;483;p25"/>
          <p:cNvSpPr txBox="1"/>
          <p:nvPr/>
        </p:nvSpPr>
        <p:spPr>
          <a:xfrm>
            <a:off x="8534401" y="3733801"/>
            <a:ext cx="18287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990000"/>
                </a:solidFill>
                <a:latin typeface="Calibri"/>
                <a:ea typeface="Calibri"/>
                <a:cs typeface="Calibri"/>
                <a:sym typeface="Calibri"/>
              </a:rPr>
              <a:t>Sponsored Lab: nVIDIA</a:t>
            </a:r>
            <a:endParaRPr sz="1800" b="1">
              <a:solidFill>
                <a:srgbClr val="99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80BE5B3-F082-124F-B4F2-8C61FF6FBD1C}"/>
              </a:ext>
            </a:extLst>
          </p:cNvPr>
          <p:cNvPicPr>
            <a:picLocks noChangeAspect="1"/>
          </p:cNvPicPr>
          <p:nvPr/>
        </p:nvPicPr>
        <p:blipFill>
          <a:blip r:embed="rId4"/>
          <a:stretch>
            <a:fillRect/>
          </a:stretch>
        </p:blipFill>
        <p:spPr>
          <a:xfrm>
            <a:off x="1346702" y="4495801"/>
            <a:ext cx="2844800" cy="2362198"/>
          </a:xfrm>
          <a:prstGeom prst="rect">
            <a:avLst/>
          </a:prstGeom>
        </p:spPr>
      </p:pic>
    </p:spTree>
    <p:extLst>
      <p:ext uri="{BB962C8B-B14F-4D97-AF65-F5344CB8AC3E}">
        <p14:creationId xmlns:p14="http://schemas.microsoft.com/office/powerpoint/2010/main" val="330203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489" name="Google Shape;489;p26" descr="I:\NBA criteria 2\NVIDIA_MOU\1.jpg"/>
          <p:cNvPicPr preferRelativeResize="0"/>
          <p:nvPr/>
        </p:nvPicPr>
        <p:blipFill rotWithShape="1">
          <a:blip r:embed="rId3">
            <a:alphaModFix/>
          </a:blip>
          <a:srcRect/>
          <a:stretch/>
        </p:blipFill>
        <p:spPr>
          <a:xfrm>
            <a:off x="2257920" y="1524000"/>
            <a:ext cx="2542680" cy="4419600"/>
          </a:xfrm>
          <a:prstGeom prst="rect">
            <a:avLst/>
          </a:prstGeom>
          <a:noFill/>
          <a:ln>
            <a:noFill/>
          </a:ln>
        </p:spPr>
      </p:pic>
      <p:pic>
        <p:nvPicPr>
          <p:cNvPr id="490" name="Google Shape;490;p26"/>
          <p:cNvPicPr preferRelativeResize="0"/>
          <p:nvPr/>
        </p:nvPicPr>
        <p:blipFill rotWithShape="1">
          <a:blip r:embed="rId4">
            <a:alphaModFix/>
          </a:blip>
          <a:srcRect/>
          <a:stretch/>
        </p:blipFill>
        <p:spPr>
          <a:xfrm>
            <a:off x="8173720" y="1656080"/>
            <a:ext cx="2690478" cy="4419600"/>
          </a:xfrm>
          <a:prstGeom prst="rect">
            <a:avLst/>
          </a:prstGeom>
          <a:noFill/>
          <a:ln>
            <a:noFill/>
          </a:ln>
        </p:spPr>
      </p:pic>
      <p:sp>
        <p:nvSpPr>
          <p:cNvPr id="492" name="Google Shape;492;p26"/>
          <p:cNvSpPr txBox="1">
            <a:spLocks noGrp="1"/>
          </p:cNvSpPr>
          <p:nvPr>
            <p:ph type="title"/>
          </p:nvPr>
        </p:nvSpPr>
        <p:spPr>
          <a:xfrm>
            <a:off x="1905000" y="0"/>
            <a:ext cx="82296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Verdana"/>
              <a:buNone/>
            </a:pPr>
            <a:r>
              <a:rPr lang="en-US" sz="3200">
                <a:solidFill>
                  <a:srgbClr val="0070C0"/>
                </a:solidFill>
                <a:latin typeface="Verdana"/>
                <a:ea typeface="Verdana"/>
                <a:cs typeface="Verdana"/>
                <a:sym typeface="Verdana"/>
              </a:rPr>
              <a:t>Industy MOUs</a:t>
            </a:r>
            <a:endParaRPr sz="3200">
              <a:solidFill>
                <a:srgbClr val="0070C0"/>
              </a:solidFill>
              <a:latin typeface="Verdana"/>
              <a:ea typeface="Verdana"/>
              <a:cs typeface="Verdana"/>
              <a:sym typeface="Verdana"/>
            </a:endParaRPr>
          </a:p>
        </p:txBody>
      </p:sp>
      <p:pic>
        <p:nvPicPr>
          <p:cNvPr id="494" name="Google Shape;494;p26" descr="D:\Teaching\NBA\NBA 2015-16 Sem II\Report\Final Report NBA 2016-08-02\PPT\NBA All PPT\NBA PPT-5-09-2016\Infosys.png"/>
          <p:cNvPicPr preferRelativeResize="0"/>
          <p:nvPr/>
        </p:nvPicPr>
        <p:blipFill rotWithShape="1">
          <a:blip r:embed="rId5">
            <a:alphaModFix/>
          </a:blip>
          <a:srcRect l="-662" t="31710" r="662" b="31202"/>
          <a:stretch/>
        </p:blipFill>
        <p:spPr>
          <a:xfrm>
            <a:off x="8606854" y="1080080"/>
            <a:ext cx="1553146" cy="576000"/>
          </a:xfrm>
          <a:prstGeom prst="rect">
            <a:avLst/>
          </a:prstGeom>
          <a:noFill/>
          <a:ln>
            <a:noFill/>
          </a:ln>
        </p:spPr>
      </p:pic>
      <p:pic>
        <p:nvPicPr>
          <p:cNvPr id="495" name="Google Shape;495;p26" descr="NVIDIA-Logo-Blog.jpg"/>
          <p:cNvPicPr preferRelativeResize="0"/>
          <p:nvPr/>
        </p:nvPicPr>
        <p:blipFill rotWithShape="1">
          <a:blip r:embed="rId6">
            <a:alphaModFix/>
          </a:blip>
          <a:srcRect t="20846" b="17534"/>
          <a:stretch/>
        </p:blipFill>
        <p:spPr>
          <a:xfrm>
            <a:off x="2886075" y="857513"/>
            <a:ext cx="1329952" cy="576000"/>
          </a:xfrm>
          <a:prstGeom prst="rect">
            <a:avLst/>
          </a:prstGeom>
          <a:noFill/>
          <a:ln>
            <a:noFill/>
          </a:ln>
        </p:spPr>
      </p:pic>
    </p:spTree>
    <p:extLst>
      <p:ext uri="{BB962C8B-B14F-4D97-AF65-F5344CB8AC3E}">
        <p14:creationId xmlns:p14="http://schemas.microsoft.com/office/powerpoint/2010/main" val="786938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27" descr="NVIDIA-Logo-Blog.jpg"/>
          <p:cNvPicPr preferRelativeResize="0"/>
          <p:nvPr/>
        </p:nvPicPr>
        <p:blipFill rotWithShape="1">
          <a:blip r:embed="rId3">
            <a:alphaModFix/>
          </a:blip>
          <a:srcRect/>
          <a:stretch/>
        </p:blipFill>
        <p:spPr>
          <a:xfrm>
            <a:off x="8153400" y="613520"/>
            <a:ext cx="1295400" cy="910481"/>
          </a:xfrm>
          <a:prstGeom prst="rect">
            <a:avLst/>
          </a:prstGeom>
          <a:noFill/>
          <a:ln>
            <a:noFill/>
          </a:ln>
        </p:spPr>
      </p:pic>
      <p:sp>
        <p:nvSpPr>
          <p:cNvPr id="502" name="Google Shape;502;p27"/>
          <p:cNvSpPr txBox="1">
            <a:spLocks noGrp="1"/>
          </p:cNvSpPr>
          <p:nvPr>
            <p:ph type="title"/>
          </p:nvPr>
        </p:nvSpPr>
        <p:spPr>
          <a:xfrm>
            <a:off x="2362200" y="0"/>
            <a:ext cx="78486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ct val="100000"/>
              <a:buFont typeface="Verdana"/>
              <a:buNone/>
            </a:pPr>
            <a:r>
              <a:rPr lang="en-US" sz="2800" dirty="0">
                <a:solidFill>
                  <a:srgbClr val="0070C0"/>
                </a:solidFill>
                <a:latin typeface="Verdana"/>
                <a:ea typeface="Verdana"/>
                <a:cs typeface="Verdana"/>
                <a:sym typeface="Verdana"/>
              </a:rPr>
              <a:t>Initiatives related to Industry Internship</a:t>
            </a:r>
            <a:endParaRPr sz="2800" dirty="0">
              <a:solidFill>
                <a:srgbClr val="0070C0"/>
              </a:solidFill>
              <a:latin typeface="Verdana"/>
              <a:ea typeface="Verdana"/>
              <a:cs typeface="Verdana"/>
              <a:sym typeface="Verdana"/>
            </a:endParaRPr>
          </a:p>
        </p:txBody>
      </p:sp>
      <p:grpSp>
        <p:nvGrpSpPr>
          <p:cNvPr id="503" name="Google Shape;503;p27"/>
          <p:cNvGrpSpPr/>
          <p:nvPr/>
        </p:nvGrpSpPr>
        <p:grpSpPr>
          <a:xfrm>
            <a:off x="2438401" y="917449"/>
            <a:ext cx="4343398" cy="5556500"/>
            <a:chOff x="1" y="3049"/>
            <a:chExt cx="4343398" cy="5556500"/>
          </a:xfrm>
        </p:grpSpPr>
        <p:sp>
          <p:nvSpPr>
            <p:cNvPr id="504" name="Google Shape;504;p27"/>
            <p:cNvSpPr/>
            <p:nvPr/>
          </p:nvSpPr>
          <p:spPr>
            <a:xfrm rot="5400000">
              <a:off x="-225771" y="228821"/>
              <a:ext cx="1505145" cy="1053601"/>
            </a:xfrm>
            <a:prstGeom prst="chevron">
              <a:avLst>
                <a:gd name="adj" fmla="val 50000"/>
              </a:avLst>
            </a:prstGeom>
            <a:solidFill>
              <a:srgbClr val="BF504D"/>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txBox="1"/>
            <p:nvPr/>
          </p:nvSpPr>
          <p:spPr>
            <a:xfrm>
              <a:off x="2" y="529850"/>
              <a:ext cx="1053601" cy="45154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a:solidFill>
                    <a:schemeClr val="lt1"/>
                  </a:solidFill>
                  <a:latin typeface="Calibri"/>
                  <a:ea typeface="Calibri"/>
                  <a:cs typeface="Calibri"/>
                  <a:sym typeface="Calibri"/>
                </a:rPr>
                <a:t>Academic Calendar</a:t>
              </a:r>
              <a:endParaRPr/>
            </a:p>
          </p:txBody>
        </p:sp>
        <p:sp>
          <p:nvSpPr>
            <p:cNvPr id="506" name="Google Shape;506;p27"/>
            <p:cNvSpPr/>
            <p:nvPr/>
          </p:nvSpPr>
          <p:spPr>
            <a:xfrm rot="5400000">
              <a:off x="2209328" y="-1152677"/>
              <a:ext cx="978344" cy="3289798"/>
            </a:xfrm>
            <a:prstGeom prst="round2SameRect">
              <a:avLst>
                <a:gd name="adj1" fmla="val 16667"/>
                <a:gd name="adj2" fmla="val 0"/>
              </a:avLst>
            </a:prstGeom>
            <a:solidFill>
              <a:schemeClr val="lt1">
                <a:alpha val="89803"/>
              </a:schemeClr>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txBox="1"/>
            <p:nvPr/>
          </p:nvSpPr>
          <p:spPr>
            <a:xfrm>
              <a:off x="1053602" y="50808"/>
              <a:ext cx="3242039" cy="882826"/>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Provision for semester/year long internship and summer internship</a:t>
              </a:r>
              <a:endParaRPr sz="1800" b="0" i="0" u="none" strike="noStrike" cap="none" dirty="0">
                <a:solidFill>
                  <a:schemeClr val="dk1"/>
                </a:solidFill>
                <a:latin typeface="Calibri"/>
                <a:ea typeface="Calibri"/>
                <a:cs typeface="Calibri"/>
                <a:sym typeface="Calibri"/>
              </a:endParaRPr>
            </a:p>
          </p:txBody>
        </p:sp>
        <p:sp>
          <p:nvSpPr>
            <p:cNvPr id="508" name="Google Shape;508;p27"/>
            <p:cNvSpPr/>
            <p:nvPr/>
          </p:nvSpPr>
          <p:spPr>
            <a:xfrm rot="5400000">
              <a:off x="-225771" y="1579273"/>
              <a:ext cx="1505145" cy="1053601"/>
            </a:xfrm>
            <a:prstGeom prst="chevron">
              <a:avLst>
                <a:gd name="adj" fmla="val 50000"/>
              </a:avLst>
            </a:prstGeom>
            <a:solidFill>
              <a:srgbClr val="BC8250"/>
            </a:solidFill>
            <a:ln w="25400" cap="flat" cmpd="sng">
              <a:solidFill>
                <a:srgbClr val="BC82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txBox="1"/>
            <p:nvPr/>
          </p:nvSpPr>
          <p:spPr>
            <a:xfrm>
              <a:off x="2" y="1880302"/>
              <a:ext cx="1053601" cy="45154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a:solidFill>
                    <a:schemeClr val="lt1"/>
                  </a:solidFill>
                  <a:latin typeface="Calibri"/>
                  <a:ea typeface="Calibri"/>
                  <a:cs typeface="Calibri"/>
                  <a:sym typeface="Calibri"/>
                </a:rPr>
                <a:t>Liaisons</a:t>
              </a:r>
              <a:endParaRPr/>
            </a:p>
          </p:txBody>
        </p:sp>
        <p:sp>
          <p:nvSpPr>
            <p:cNvPr id="510" name="Google Shape;510;p27"/>
            <p:cNvSpPr/>
            <p:nvPr/>
          </p:nvSpPr>
          <p:spPr>
            <a:xfrm rot="5400000">
              <a:off x="2209328" y="197774"/>
              <a:ext cx="978344" cy="3289798"/>
            </a:xfrm>
            <a:prstGeom prst="round2SameRect">
              <a:avLst>
                <a:gd name="adj1" fmla="val 16667"/>
                <a:gd name="adj2" fmla="val 0"/>
              </a:avLst>
            </a:prstGeom>
            <a:solidFill>
              <a:schemeClr val="lt1">
                <a:alpha val="89803"/>
              </a:schemeClr>
            </a:solidFill>
            <a:ln w="25400" cap="flat" cmpd="sng">
              <a:solidFill>
                <a:srgbClr val="BC82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txBox="1"/>
            <p:nvPr/>
          </p:nvSpPr>
          <p:spPr>
            <a:xfrm>
              <a:off x="1053602" y="1401260"/>
              <a:ext cx="3242039" cy="882826"/>
            </a:xfrm>
            <a:prstGeom prst="rect">
              <a:avLst/>
            </a:prstGeom>
            <a:noFill/>
            <a:ln>
              <a:noFill/>
            </a:ln>
          </p:spPr>
          <p:txBody>
            <a:bodyPr spcFirstLastPara="1" wrap="square" lIns="113775" tIns="10150" rIns="10150" bIns="10150" anchor="ctr"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800" b="0" i="0" u="none" strike="noStrike" cap="none" dirty="0">
                  <a:solidFill>
                    <a:schemeClr val="dk1"/>
                  </a:solidFill>
                  <a:latin typeface="Calibri"/>
                  <a:ea typeface="Calibri"/>
                  <a:cs typeface="Calibri"/>
                  <a:sym typeface="Calibri"/>
                </a:rPr>
                <a:t>Liaisons with</a:t>
              </a:r>
              <a:r>
                <a:rPr lang="en-US" sz="1600" b="0" i="0" u="none" strike="noStrike" cap="none" dirty="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Industries</a:t>
              </a:r>
              <a:endParaRPr sz="1600" b="0" i="0" u="none" strike="noStrike" cap="none" dirty="0">
                <a:solidFill>
                  <a:schemeClr val="dk1"/>
                </a:solidFill>
                <a:latin typeface="Calibri"/>
                <a:ea typeface="Calibri"/>
                <a:cs typeface="Calibri"/>
                <a:sym typeface="Calibri"/>
              </a:endParaRPr>
            </a:p>
            <a:p>
              <a:pPr marL="171450" marR="0" lvl="1" indent="-171450" algn="l" rtl="0">
                <a:lnSpc>
                  <a:spcPct val="90000"/>
                </a:lnSpc>
                <a:spcBef>
                  <a:spcPts val="270"/>
                </a:spcBef>
                <a:spcAft>
                  <a:spcPts val="0"/>
                </a:spcAft>
                <a:buClr>
                  <a:schemeClr val="dk1"/>
                </a:buClr>
                <a:buSzPts val="1600"/>
                <a:buFont typeface="Calibri"/>
                <a:buChar char="•"/>
              </a:pPr>
              <a:r>
                <a:rPr lang="en-US" sz="1600" b="0" i="0" u="none" strike="noStrike" cap="none" dirty="0">
                  <a:solidFill>
                    <a:schemeClr val="dk1"/>
                  </a:solidFill>
                  <a:latin typeface="Calibri"/>
                  <a:ea typeface="Calibri"/>
                  <a:cs typeface="Calibri"/>
                  <a:sym typeface="Calibri"/>
                </a:rPr>
                <a:t>Opportunity for Internships</a:t>
              </a:r>
              <a:endParaRPr dirty="0"/>
            </a:p>
            <a:p>
              <a:pPr marL="171450" marR="0" lvl="1" indent="-171450" algn="l" rtl="0">
                <a:lnSpc>
                  <a:spcPct val="90000"/>
                </a:lnSpc>
                <a:spcBef>
                  <a:spcPts val="240"/>
                </a:spcBef>
                <a:spcAft>
                  <a:spcPts val="0"/>
                </a:spcAft>
                <a:buClr>
                  <a:schemeClr val="dk1"/>
                </a:buClr>
                <a:buSzPts val="1600"/>
                <a:buFont typeface="Calibri"/>
                <a:buChar char="•"/>
              </a:pPr>
              <a:r>
                <a:rPr lang="en-US" sz="1600" b="0" i="0" u="none" strike="noStrike" cap="none" dirty="0">
                  <a:solidFill>
                    <a:schemeClr val="dk1"/>
                  </a:solidFill>
                  <a:latin typeface="Calibri"/>
                  <a:ea typeface="Calibri"/>
                  <a:cs typeface="Calibri"/>
                  <a:sym typeface="Calibri"/>
                </a:rPr>
                <a:t>Six months / year long internships </a:t>
              </a:r>
              <a:endParaRPr sz="1600" b="0" i="0" u="none" strike="noStrike" cap="none" dirty="0">
                <a:solidFill>
                  <a:schemeClr val="dk1"/>
                </a:solidFill>
                <a:latin typeface="Calibri"/>
                <a:ea typeface="Calibri"/>
                <a:cs typeface="Calibri"/>
                <a:sym typeface="Calibri"/>
              </a:endParaRPr>
            </a:p>
          </p:txBody>
        </p:sp>
        <p:sp>
          <p:nvSpPr>
            <p:cNvPr id="512" name="Google Shape;512;p27"/>
            <p:cNvSpPr/>
            <p:nvPr/>
          </p:nvSpPr>
          <p:spPr>
            <a:xfrm rot="5400000">
              <a:off x="-225771" y="2929724"/>
              <a:ext cx="1505145" cy="1053601"/>
            </a:xfrm>
            <a:prstGeom prst="chevron">
              <a:avLst>
                <a:gd name="adj" fmla="val 50000"/>
              </a:avLst>
            </a:prstGeom>
            <a:solidFill>
              <a:srgbClr val="BBB054"/>
            </a:solidFill>
            <a:ln w="25400" cap="flat" cmpd="sng">
              <a:solidFill>
                <a:srgbClr val="BBB0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txBox="1"/>
            <p:nvPr/>
          </p:nvSpPr>
          <p:spPr>
            <a:xfrm>
              <a:off x="2" y="3230753"/>
              <a:ext cx="1053601" cy="45154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a:solidFill>
                    <a:schemeClr val="lt1"/>
                  </a:solidFill>
                  <a:latin typeface="Calibri"/>
                  <a:ea typeface="Calibri"/>
                  <a:cs typeface="Calibri"/>
                  <a:sym typeface="Calibri"/>
                </a:rPr>
                <a:t>Evaluation</a:t>
              </a:r>
              <a:endParaRPr sz="1500">
                <a:solidFill>
                  <a:schemeClr val="lt1"/>
                </a:solidFill>
                <a:latin typeface="Calibri"/>
                <a:ea typeface="Calibri"/>
                <a:cs typeface="Calibri"/>
                <a:sym typeface="Calibri"/>
              </a:endParaRPr>
            </a:p>
          </p:txBody>
        </p:sp>
        <p:sp>
          <p:nvSpPr>
            <p:cNvPr id="514" name="Google Shape;514;p27"/>
            <p:cNvSpPr/>
            <p:nvPr/>
          </p:nvSpPr>
          <p:spPr>
            <a:xfrm rot="5400000">
              <a:off x="2209328" y="1587506"/>
              <a:ext cx="978344" cy="3289798"/>
            </a:xfrm>
            <a:prstGeom prst="round2SameRect">
              <a:avLst>
                <a:gd name="adj1" fmla="val 16667"/>
                <a:gd name="adj2" fmla="val 0"/>
              </a:avLst>
            </a:prstGeom>
            <a:solidFill>
              <a:schemeClr val="lt1">
                <a:alpha val="89803"/>
              </a:schemeClr>
            </a:solidFill>
            <a:ln w="25400" cap="flat" cmpd="sng">
              <a:solidFill>
                <a:srgbClr val="BBB0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txBox="1"/>
            <p:nvPr/>
          </p:nvSpPr>
          <p:spPr>
            <a:xfrm>
              <a:off x="1053602" y="2790992"/>
              <a:ext cx="3242039" cy="882826"/>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Twice a semester</a:t>
              </a:r>
              <a:endParaRPr sz="1800" b="0" i="0" u="none" strike="noStrike" cap="none" dirty="0">
                <a:solidFill>
                  <a:schemeClr val="dk1"/>
                </a:solidFill>
                <a:latin typeface="Calibri"/>
                <a:ea typeface="Calibri"/>
                <a:cs typeface="Calibri"/>
                <a:sym typeface="Calibri"/>
              </a:endParaRPr>
            </a:p>
            <a:p>
              <a:pPr marL="171450" marR="0" lvl="1" indent="-171450" algn="l" rtl="0">
                <a:lnSpc>
                  <a:spcPct val="90000"/>
                </a:lnSpc>
                <a:spcBef>
                  <a:spcPts val="27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Mentor Feedback</a:t>
              </a:r>
              <a:endParaRPr sz="1800" b="0" i="0" u="none" strike="noStrike" cap="none" dirty="0">
                <a:solidFill>
                  <a:schemeClr val="dk1"/>
                </a:solidFill>
                <a:latin typeface="Calibri"/>
                <a:ea typeface="Calibri"/>
                <a:cs typeface="Calibri"/>
                <a:sym typeface="Calibri"/>
              </a:endParaRPr>
            </a:p>
          </p:txBody>
        </p:sp>
        <p:sp>
          <p:nvSpPr>
            <p:cNvPr id="516" name="Google Shape;516;p27"/>
            <p:cNvSpPr/>
            <p:nvPr/>
          </p:nvSpPr>
          <p:spPr>
            <a:xfrm rot="5400000">
              <a:off x="-225771" y="4280176"/>
              <a:ext cx="1505145" cy="1053601"/>
            </a:xfrm>
            <a:prstGeom prst="chevron">
              <a:avLst>
                <a:gd name="adj" fmla="val 50000"/>
              </a:avLst>
            </a:prstGeom>
            <a:solidFill>
              <a:srgbClr val="99B958"/>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txBox="1"/>
            <p:nvPr/>
          </p:nvSpPr>
          <p:spPr>
            <a:xfrm>
              <a:off x="2" y="4581205"/>
              <a:ext cx="1053601" cy="451544"/>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a:solidFill>
                    <a:schemeClr val="lt1"/>
                  </a:solidFill>
                  <a:latin typeface="Calibri"/>
                  <a:ea typeface="Calibri"/>
                  <a:cs typeface="Calibri"/>
                  <a:sym typeface="Calibri"/>
                </a:rPr>
                <a:t>Impact</a:t>
              </a:r>
              <a:endParaRPr sz="1500">
                <a:solidFill>
                  <a:schemeClr val="lt1"/>
                </a:solidFill>
                <a:latin typeface="Calibri"/>
                <a:ea typeface="Calibri"/>
                <a:cs typeface="Calibri"/>
                <a:sym typeface="Calibri"/>
              </a:endParaRPr>
            </a:p>
          </p:txBody>
        </p:sp>
        <p:sp>
          <p:nvSpPr>
            <p:cNvPr id="518" name="Google Shape;518;p27"/>
            <p:cNvSpPr/>
            <p:nvPr/>
          </p:nvSpPr>
          <p:spPr>
            <a:xfrm rot="5400000">
              <a:off x="2209328" y="2898678"/>
              <a:ext cx="978344" cy="3289798"/>
            </a:xfrm>
            <a:prstGeom prst="round2SameRect">
              <a:avLst>
                <a:gd name="adj1" fmla="val 16667"/>
                <a:gd name="adj2" fmla="val 0"/>
              </a:avLst>
            </a:prstGeom>
            <a:solidFill>
              <a:schemeClr val="lt1">
                <a:alpha val="89803"/>
              </a:schemeClr>
            </a:solidFill>
            <a:ln w="25400" cap="flat" cmpd="sng">
              <a:solidFill>
                <a:srgbClr val="99B9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txBox="1"/>
            <p:nvPr/>
          </p:nvSpPr>
          <p:spPr>
            <a:xfrm>
              <a:off x="1053602" y="4102164"/>
              <a:ext cx="3242039" cy="882826"/>
            </a:xfrm>
            <a:prstGeom prst="rect">
              <a:avLst/>
            </a:prstGeom>
            <a:no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Improvement in Placements</a:t>
              </a:r>
              <a:endParaRPr sz="1800" b="0" i="0" u="none" strike="noStrike" cap="none" dirty="0">
                <a:solidFill>
                  <a:schemeClr val="dk1"/>
                </a:solidFill>
                <a:latin typeface="Calibri"/>
                <a:ea typeface="Calibri"/>
                <a:cs typeface="Calibri"/>
                <a:sym typeface="Calibri"/>
              </a:endParaRPr>
            </a:p>
            <a:p>
              <a:pPr marL="171450" marR="0" lvl="1" indent="-171450" algn="l" rtl="0">
                <a:lnSpc>
                  <a:spcPct val="90000"/>
                </a:lnSpc>
                <a:spcBef>
                  <a:spcPts val="27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Project Commercialization</a:t>
              </a:r>
              <a:endParaRPr sz="1800" b="0" i="0" u="none" strike="noStrike" cap="none" dirty="0">
                <a:solidFill>
                  <a:schemeClr val="dk1"/>
                </a:solidFill>
                <a:latin typeface="Calibri"/>
                <a:ea typeface="Calibri"/>
                <a:cs typeface="Calibri"/>
                <a:sym typeface="Calibri"/>
              </a:endParaRPr>
            </a:p>
            <a:p>
              <a:pPr marL="171450" marR="0" lvl="1" indent="-171450" algn="l" rtl="0">
                <a:lnSpc>
                  <a:spcPct val="90000"/>
                </a:lnSpc>
                <a:spcBef>
                  <a:spcPts val="270"/>
                </a:spcBef>
                <a:spcAft>
                  <a:spcPts val="0"/>
                </a:spcAft>
                <a:buClr>
                  <a:schemeClr val="dk1"/>
                </a:buClr>
                <a:buSzPts val="1800"/>
                <a:buFont typeface="Calibri"/>
                <a:buChar char="•"/>
              </a:pPr>
              <a:r>
                <a:rPr lang="en-US" sz="1800" b="0" i="0" u="none" strike="noStrike" cap="none" dirty="0">
                  <a:solidFill>
                    <a:schemeClr val="dk1"/>
                  </a:solidFill>
                  <a:latin typeface="Calibri"/>
                  <a:ea typeface="Calibri"/>
                  <a:cs typeface="Calibri"/>
                  <a:sym typeface="Calibri"/>
                </a:rPr>
                <a:t>Paper Publication</a:t>
              </a:r>
              <a:endParaRPr sz="1800" b="0" i="0" u="none" strike="noStrike" cap="none" dirty="0">
                <a:solidFill>
                  <a:schemeClr val="dk1"/>
                </a:solidFill>
                <a:latin typeface="Calibri"/>
                <a:ea typeface="Calibri"/>
                <a:cs typeface="Calibri"/>
                <a:sym typeface="Calibri"/>
              </a:endParaRPr>
            </a:p>
          </p:txBody>
        </p:sp>
      </p:grpSp>
      <p:sp>
        <p:nvSpPr>
          <p:cNvPr id="520" name="Google Shape;520;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521" name="Google Shape;521;p27" descr="deutsche-bank-ag-logo.png"/>
          <p:cNvPicPr preferRelativeResize="0"/>
          <p:nvPr/>
        </p:nvPicPr>
        <p:blipFill rotWithShape="1">
          <a:blip r:embed="rId4">
            <a:alphaModFix/>
          </a:blip>
          <a:srcRect/>
          <a:stretch/>
        </p:blipFill>
        <p:spPr>
          <a:xfrm>
            <a:off x="9220201" y="762000"/>
            <a:ext cx="1221267" cy="602466"/>
          </a:xfrm>
          <a:prstGeom prst="rect">
            <a:avLst/>
          </a:prstGeom>
          <a:noFill/>
          <a:ln>
            <a:noFill/>
          </a:ln>
        </p:spPr>
      </p:pic>
      <p:pic>
        <p:nvPicPr>
          <p:cNvPr id="522" name="Google Shape;522;p27" descr="4_colour_logo_new.jpg"/>
          <p:cNvPicPr preferRelativeResize="0"/>
          <p:nvPr/>
        </p:nvPicPr>
        <p:blipFill rotWithShape="1">
          <a:blip r:embed="rId5">
            <a:alphaModFix/>
          </a:blip>
          <a:srcRect/>
          <a:stretch/>
        </p:blipFill>
        <p:spPr>
          <a:xfrm>
            <a:off x="9677400" y="5638800"/>
            <a:ext cx="838200" cy="680948"/>
          </a:xfrm>
          <a:prstGeom prst="rect">
            <a:avLst/>
          </a:prstGeom>
          <a:noFill/>
          <a:ln>
            <a:noFill/>
          </a:ln>
        </p:spPr>
      </p:pic>
      <p:pic>
        <p:nvPicPr>
          <p:cNvPr id="523" name="Google Shape;523;p27" descr="Barclays_1315929.jpg"/>
          <p:cNvPicPr preferRelativeResize="0"/>
          <p:nvPr/>
        </p:nvPicPr>
        <p:blipFill rotWithShape="1">
          <a:blip r:embed="rId6">
            <a:alphaModFix/>
          </a:blip>
          <a:srcRect/>
          <a:stretch/>
        </p:blipFill>
        <p:spPr>
          <a:xfrm>
            <a:off x="6934200" y="762001"/>
            <a:ext cx="1371600" cy="629543"/>
          </a:xfrm>
          <a:prstGeom prst="rect">
            <a:avLst/>
          </a:prstGeom>
          <a:noFill/>
          <a:ln>
            <a:noFill/>
          </a:ln>
        </p:spPr>
      </p:pic>
      <p:pic>
        <p:nvPicPr>
          <p:cNvPr id="524" name="Google Shape;524;p27" descr="Amazon.com Inc_200px.png"/>
          <p:cNvPicPr preferRelativeResize="0"/>
          <p:nvPr/>
        </p:nvPicPr>
        <p:blipFill rotWithShape="1">
          <a:blip r:embed="rId7">
            <a:alphaModFix/>
          </a:blip>
          <a:srcRect/>
          <a:stretch/>
        </p:blipFill>
        <p:spPr>
          <a:xfrm>
            <a:off x="8382000" y="5712570"/>
            <a:ext cx="1371600" cy="535831"/>
          </a:xfrm>
          <a:prstGeom prst="rect">
            <a:avLst/>
          </a:prstGeom>
          <a:noFill/>
          <a:ln>
            <a:noFill/>
          </a:ln>
        </p:spPr>
      </p:pic>
      <p:pic>
        <p:nvPicPr>
          <p:cNvPr id="525" name="Google Shape;525;p27" descr="Image result for Goldman Sachs"/>
          <p:cNvPicPr preferRelativeResize="0"/>
          <p:nvPr/>
        </p:nvPicPr>
        <p:blipFill rotWithShape="1">
          <a:blip r:embed="rId8">
            <a:alphaModFix/>
          </a:blip>
          <a:srcRect/>
          <a:stretch/>
        </p:blipFill>
        <p:spPr>
          <a:xfrm>
            <a:off x="6934200" y="5638800"/>
            <a:ext cx="1507788" cy="738188"/>
          </a:xfrm>
          <a:prstGeom prst="rect">
            <a:avLst/>
          </a:prstGeom>
          <a:noFill/>
          <a:ln>
            <a:noFill/>
          </a:ln>
        </p:spPr>
      </p:pic>
      <p:sp>
        <p:nvSpPr>
          <p:cNvPr id="527" name="Google Shape;527;p27"/>
          <p:cNvSpPr txBox="1"/>
          <p:nvPr/>
        </p:nvSpPr>
        <p:spPr>
          <a:xfrm>
            <a:off x="3254829" y="6211670"/>
            <a:ext cx="832757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Companies approached  : NVIDIA, Avaya, TOMTOM, IBM, Siemens, </a:t>
            </a:r>
            <a:r>
              <a:rPr lang="en-US" sz="1800" dirty="0" err="1">
                <a:solidFill>
                  <a:schemeClr val="dk1"/>
                </a:solidFill>
                <a:latin typeface="Calibri"/>
                <a:ea typeface="Calibri"/>
                <a:cs typeface="Calibri"/>
                <a:sym typeface="Calibri"/>
              </a:rPr>
              <a:t>eQ</a:t>
            </a:r>
            <a:r>
              <a:rPr lang="en-US" sz="1800" dirty="0">
                <a:solidFill>
                  <a:schemeClr val="dk1"/>
                </a:solidFill>
                <a:latin typeface="Calibri"/>
                <a:ea typeface="Calibri"/>
                <a:cs typeface="Calibri"/>
                <a:sym typeface="Calibri"/>
              </a:rPr>
              <a:t> Technologic, </a:t>
            </a:r>
            <a:r>
              <a:rPr lang="en-US" sz="1800" dirty="0" err="1">
                <a:solidFill>
                  <a:schemeClr val="dk1"/>
                </a:solidFill>
                <a:latin typeface="Calibri"/>
                <a:ea typeface="Calibri"/>
                <a:cs typeface="Calibri"/>
                <a:sym typeface="Calibri"/>
              </a:rPr>
              <a:t>etc</a:t>
            </a:r>
            <a:endParaRPr sz="1800" dirty="0">
              <a:solidFill>
                <a:schemeClr val="dk1"/>
              </a:solidFill>
              <a:latin typeface="Calibri"/>
              <a:ea typeface="Calibri"/>
              <a:cs typeface="Calibri"/>
              <a:sym typeface="Calibri"/>
            </a:endParaRPr>
          </a:p>
        </p:txBody>
      </p:sp>
      <p:sp>
        <p:nvSpPr>
          <p:cNvPr id="528" name="Google Shape;528;p27"/>
          <p:cNvSpPr txBox="1"/>
          <p:nvPr/>
        </p:nvSpPr>
        <p:spPr>
          <a:xfrm>
            <a:off x="7391401" y="5181600"/>
            <a:ext cx="305006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Stipends  up to Rs. 75000/- </a:t>
            </a:r>
            <a:endParaRPr dirty="0"/>
          </a:p>
        </p:txBody>
      </p:sp>
      <p:graphicFrame>
        <p:nvGraphicFramePr>
          <p:cNvPr id="31" name="Chart 30">
            <a:extLst>
              <a:ext uri="{FF2B5EF4-FFF2-40B4-BE49-F238E27FC236}">
                <a16:creationId xmlns:a16="http://schemas.microsoft.com/office/drawing/2014/main" id="{D8C04AF4-F3A5-0B4C-1369-DA6A7CB1390C}"/>
              </a:ext>
            </a:extLst>
          </p:cNvPr>
          <p:cNvGraphicFramePr>
            <a:graphicFrameLocks/>
          </p:cNvGraphicFramePr>
          <p:nvPr/>
        </p:nvGraphicFramePr>
        <p:xfrm>
          <a:off x="7162800" y="1499494"/>
          <a:ext cx="4572000" cy="338444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106818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p28"/>
          <p:cNvGrpSpPr/>
          <p:nvPr/>
        </p:nvGrpSpPr>
        <p:grpSpPr>
          <a:xfrm>
            <a:off x="0" y="827088"/>
            <a:ext cx="10980738" cy="130175"/>
            <a:chOff x="0" y="685800"/>
            <a:chExt cx="9128760" cy="304800"/>
          </a:xfrm>
        </p:grpSpPr>
        <p:sp>
          <p:nvSpPr>
            <p:cNvPr id="534" name="Google Shape;534;p28"/>
            <p:cNvSpPr/>
            <p:nvPr/>
          </p:nvSpPr>
          <p:spPr>
            <a:xfrm>
              <a:off x="7391400" y="685800"/>
              <a:ext cx="1737360" cy="304800"/>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8"/>
            <p:cNvSpPr/>
            <p:nvPr/>
          </p:nvSpPr>
          <p:spPr>
            <a:xfrm>
              <a:off x="0" y="685800"/>
              <a:ext cx="7315200" cy="304800"/>
            </a:xfrm>
            <a:prstGeom prst="rect">
              <a:avLst/>
            </a:prstGeom>
            <a:solidFill>
              <a:srgbClr val="31859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1379504"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536" name="Google Shape;536;p28"/>
          <p:cNvSpPr>
            <a:spLocks noGrp="1"/>
          </p:cNvSpPr>
          <p:nvPr>
            <p:ph type="title"/>
          </p:nvPr>
        </p:nvSpPr>
        <p:spPr>
          <a:xfrm>
            <a:off x="1905000" y="2438400"/>
            <a:ext cx="8382000" cy="1676395"/>
          </a:xfrm>
          <a:prstGeom prst="bevel">
            <a:avLst>
              <a:gd name="adj" fmla="val 21757"/>
            </a:avLst>
          </a:prstGeom>
          <a:gradFill>
            <a:gsLst>
              <a:gs pos="0">
                <a:srgbClr val="5779C7"/>
              </a:gs>
              <a:gs pos="100000">
                <a:srgbClr val="002763"/>
              </a:gs>
            </a:gsLst>
            <a:path path="circle">
              <a:fillToRect l="50000" t="50000" r="50000" b="50000"/>
            </a:path>
            <a:tileRect/>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200"/>
              <a:buFont typeface="Book Antiqua"/>
              <a:buNone/>
            </a:pPr>
            <a:r>
              <a:rPr lang="en-US" sz="3200" b="1">
                <a:solidFill>
                  <a:schemeClr val="lt1"/>
                </a:solidFill>
                <a:latin typeface="Book Antiqua"/>
                <a:ea typeface="Book Antiqua"/>
                <a:cs typeface="Book Antiqua"/>
                <a:sym typeface="Book Antiqua"/>
              </a:rPr>
              <a:t>Course Outcomes &amp; Program Outcomes</a:t>
            </a:r>
            <a:endParaRPr sz="3200" b="1">
              <a:latin typeface="Book Antiqua"/>
              <a:ea typeface="Book Antiqua"/>
              <a:cs typeface="Book Antiqua"/>
              <a:sym typeface="Book Antiqua"/>
            </a:endParaRPr>
          </a:p>
        </p:txBody>
      </p:sp>
      <p:sp>
        <p:nvSpPr>
          <p:cNvPr id="537" name="Google Shape;537;p2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23</a:t>
            </a:fld>
            <a:endParaRPr sz="1200">
              <a:solidFill>
                <a:srgbClr val="898989"/>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3581400" y="685800"/>
            <a:ext cx="6400800" cy="6019800"/>
            <a:chOff x="1905000" y="838200"/>
            <a:chExt cx="6400800" cy="6019800"/>
          </a:xfrm>
        </p:grpSpPr>
        <p:sp>
          <p:nvSpPr>
            <p:cNvPr id="10" name="Rectangle 9"/>
            <p:cNvSpPr/>
            <p:nvPr/>
          </p:nvSpPr>
          <p:spPr>
            <a:xfrm>
              <a:off x="1981200" y="3657600"/>
              <a:ext cx="533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Preparation of Curriculum   in-line Blooms Taxonomy</a:t>
              </a:r>
            </a:p>
            <a:p>
              <a:pPr algn="ctr"/>
              <a:r>
                <a:rPr lang="en-US" dirty="0"/>
                <a:t>and CO-PO-PSO Mapping</a:t>
              </a:r>
            </a:p>
            <a:p>
              <a:pPr algn="ctr"/>
              <a:endParaRPr lang="en-US" dirty="0"/>
            </a:p>
          </p:txBody>
        </p:sp>
        <p:sp>
          <p:nvSpPr>
            <p:cNvPr id="12" name="Rectangle 11"/>
            <p:cNvSpPr/>
            <p:nvPr/>
          </p:nvSpPr>
          <p:spPr>
            <a:xfrm>
              <a:off x="2743200" y="2209800"/>
              <a:ext cx="3657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Educational Objectives( PEOs)</a:t>
              </a:r>
            </a:p>
          </p:txBody>
        </p:sp>
        <p:sp>
          <p:nvSpPr>
            <p:cNvPr id="8" name="Rectangle 7"/>
            <p:cNvSpPr/>
            <p:nvPr/>
          </p:nvSpPr>
          <p:spPr>
            <a:xfrm>
              <a:off x="2057400" y="2895600"/>
              <a:ext cx="2133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Outcomes(POs)</a:t>
              </a:r>
            </a:p>
          </p:txBody>
        </p:sp>
        <p:sp>
          <p:nvSpPr>
            <p:cNvPr id="18" name="Rectangle 17"/>
            <p:cNvSpPr/>
            <p:nvPr/>
          </p:nvSpPr>
          <p:spPr>
            <a:xfrm>
              <a:off x="5029200" y="2895600"/>
              <a:ext cx="2133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Specific Outcomes (PSO)</a:t>
              </a:r>
            </a:p>
          </p:txBody>
        </p:sp>
        <p:cxnSp>
          <p:nvCxnSpPr>
            <p:cNvPr id="20" name="Straight Arrow Connector 19"/>
            <p:cNvCxnSpPr>
              <a:stCxn id="8" idx="3"/>
              <a:endCxn id="18" idx="1"/>
            </p:cNvCxnSpPr>
            <p:nvPr/>
          </p:nvCxnSpPr>
          <p:spPr>
            <a:xfrm>
              <a:off x="4191000" y="31623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905000" y="1524000"/>
              <a:ext cx="2133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Department  Vision</a:t>
              </a:r>
            </a:p>
          </p:txBody>
        </p:sp>
        <p:sp>
          <p:nvSpPr>
            <p:cNvPr id="24" name="Rectangle 23"/>
            <p:cNvSpPr/>
            <p:nvPr/>
          </p:nvSpPr>
          <p:spPr>
            <a:xfrm>
              <a:off x="4800600" y="1524000"/>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Department  Mission</a:t>
              </a:r>
            </a:p>
          </p:txBody>
        </p:sp>
        <p:cxnSp>
          <p:nvCxnSpPr>
            <p:cNvPr id="25" name="Straight Arrow Connector 24"/>
            <p:cNvCxnSpPr>
              <a:stCxn id="23" idx="3"/>
              <a:endCxn id="24" idx="1"/>
            </p:cNvCxnSpPr>
            <p:nvPr/>
          </p:nvCxnSpPr>
          <p:spPr>
            <a:xfrm>
              <a:off x="4038600" y="17907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5868194" y="1370806"/>
              <a:ext cx="3048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2820194" y="1370806"/>
              <a:ext cx="3048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5029994" y="2209006"/>
              <a:ext cx="3048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905000" y="838200"/>
              <a:ext cx="2133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Institute Vision</a:t>
              </a:r>
            </a:p>
          </p:txBody>
        </p:sp>
        <p:sp>
          <p:nvSpPr>
            <p:cNvPr id="35" name="Rectangle 34"/>
            <p:cNvSpPr/>
            <p:nvPr/>
          </p:nvSpPr>
          <p:spPr>
            <a:xfrm>
              <a:off x="4800600" y="838200"/>
              <a:ext cx="2362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Institute  Mission</a:t>
              </a:r>
            </a:p>
          </p:txBody>
        </p:sp>
        <p:cxnSp>
          <p:nvCxnSpPr>
            <p:cNvPr id="36" name="Straight Arrow Connector 35"/>
            <p:cNvCxnSpPr>
              <a:stCxn id="34" idx="3"/>
              <a:endCxn id="35" idx="1"/>
            </p:cNvCxnSpPr>
            <p:nvPr/>
          </p:nvCxnSpPr>
          <p:spPr>
            <a:xfrm>
              <a:off x="4038600" y="11049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981200" y="4343400"/>
              <a:ext cx="533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Construction of Program Articulation  Matrix and Course Articulation Matrix</a:t>
              </a:r>
            </a:p>
            <a:p>
              <a:pPr algn="ctr"/>
              <a:endParaRPr lang="en-US" dirty="0"/>
            </a:p>
            <a:p>
              <a:pPr algn="ctr"/>
              <a:r>
                <a:rPr lang="en-US" dirty="0"/>
                <a:t>.</a:t>
              </a:r>
            </a:p>
          </p:txBody>
        </p:sp>
        <p:sp>
          <p:nvSpPr>
            <p:cNvPr id="39" name="Rectangle 38"/>
            <p:cNvSpPr/>
            <p:nvPr/>
          </p:nvSpPr>
          <p:spPr>
            <a:xfrm>
              <a:off x="1981200" y="5029200"/>
              <a:ext cx="533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 Year Decide Threshold  Values for CO Attainment Levels            and   PO-PSO  Attainment Levels</a:t>
              </a:r>
            </a:p>
          </p:txBody>
        </p:sp>
        <p:sp>
          <p:nvSpPr>
            <p:cNvPr id="40" name="Rectangle 39"/>
            <p:cNvSpPr/>
            <p:nvPr/>
          </p:nvSpPr>
          <p:spPr>
            <a:xfrm>
              <a:off x="1981200" y="5715000"/>
              <a:ext cx="533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Curriculum Execution suing Direct and Indirect Assessment Tools</a:t>
              </a:r>
            </a:p>
          </p:txBody>
        </p:sp>
        <p:sp>
          <p:nvSpPr>
            <p:cNvPr id="43" name="Rectangle 42"/>
            <p:cNvSpPr/>
            <p:nvPr/>
          </p:nvSpPr>
          <p:spPr>
            <a:xfrm>
              <a:off x="1981200" y="6324600"/>
              <a:ext cx="5334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Each Academic Year</a:t>
              </a:r>
            </a:p>
            <a:p>
              <a:pPr algn="ctr"/>
              <a:r>
                <a:rPr lang="en-US" dirty="0"/>
                <a:t>Check for Attainment  and suggest strategies for Improvement</a:t>
              </a:r>
            </a:p>
          </p:txBody>
        </p:sp>
        <p:sp>
          <p:nvSpPr>
            <p:cNvPr id="46" name="Curved Left Arrow 45"/>
            <p:cNvSpPr/>
            <p:nvPr/>
          </p:nvSpPr>
          <p:spPr>
            <a:xfrm>
              <a:off x="7391400" y="5029200"/>
              <a:ext cx="914400" cy="1828800"/>
            </a:xfrm>
            <a:prstGeom prst="curvedLeftArrow">
              <a:avLst/>
            </a:prstGeom>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p:cNvSpPr/>
          <p:nvPr/>
        </p:nvSpPr>
        <p:spPr>
          <a:xfrm>
            <a:off x="2133600" y="71736"/>
            <a:ext cx="8534400" cy="461665"/>
          </a:xfrm>
          <a:prstGeom prst="rect">
            <a:avLst/>
          </a:prstGeom>
        </p:spPr>
        <p:txBody>
          <a:bodyPr wrap="square">
            <a:spAutoFit/>
          </a:bodyPr>
          <a:lstStyle/>
          <a:p>
            <a:pPr algn="ctr"/>
            <a:r>
              <a:rPr lang="en-US" sz="2400" dirty="0">
                <a:solidFill>
                  <a:srgbClr val="00B0F0"/>
                </a:solidFill>
                <a:latin typeface="Verdana" pitchFamily="34" charset="0"/>
                <a:ea typeface="Verdana" pitchFamily="34" charset="0"/>
                <a:cs typeface="Verdana" pitchFamily="34" charset="0"/>
              </a:rPr>
              <a:t>Relating COs-POs-PSOs-PEOs-MISSION-VISION</a:t>
            </a:r>
            <a:endParaRPr lang="en-US" sz="2400" dirty="0">
              <a:solidFill>
                <a:srgbClr val="00B0F0"/>
              </a:solidFill>
            </a:endParaRPr>
          </a:p>
        </p:txBody>
      </p:sp>
    </p:spTree>
    <p:extLst>
      <p:ext uri="{BB962C8B-B14F-4D97-AF65-F5344CB8AC3E}">
        <p14:creationId xmlns:p14="http://schemas.microsoft.com/office/powerpoint/2010/main" val="361208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4" name="TextBox 3"/>
          <p:cNvSpPr txBox="1"/>
          <p:nvPr/>
        </p:nvSpPr>
        <p:spPr>
          <a:xfrm>
            <a:off x="983848" y="609600"/>
            <a:ext cx="11076972" cy="5632311"/>
          </a:xfrm>
          <a:prstGeom prst="rect">
            <a:avLst/>
          </a:prstGeom>
          <a:noFill/>
        </p:spPr>
        <p:txBody>
          <a:bodyPr wrap="square" rtlCol="0">
            <a:spAutoFit/>
          </a:bodyPr>
          <a:lstStyle/>
          <a:p>
            <a:pPr lvl="2"/>
            <a:r>
              <a:rPr lang="en-US" sz="2000" dirty="0">
                <a:solidFill>
                  <a:schemeClr val="accent2"/>
                </a:solidFill>
                <a:latin typeface="Calibri"/>
                <a:ea typeface="Calibri"/>
                <a:cs typeface="Calibri"/>
              </a:rPr>
              <a:t>POs(12)</a:t>
            </a:r>
          </a:p>
          <a:p>
            <a:pPr lvl="2"/>
            <a:r>
              <a:rPr lang="en-US" sz="2000" dirty="0">
                <a:solidFill>
                  <a:schemeClr val="dk1"/>
                </a:solidFill>
                <a:latin typeface="Calibri"/>
                <a:ea typeface="Calibri"/>
                <a:cs typeface="Calibri"/>
              </a:rPr>
              <a:t>NBA defined 12 Program Outcomes as mentioned in Annexure I </a:t>
            </a:r>
          </a:p>
          <a:p>
            <a:pPr lvl="2"/>
            <a:endParaRPr lang="en-US" sz="2000" dirty="0">
              <a:solidFill>
                <a:schemeClr val="dk1"/>
              </a:solidFill>
              <a:latin typeface="Calibri"/>
              <a:ea typeface="Calibri"/>
              <a:cs typeface="Calibri"/>
            </a:endParaRPr>
          </a:p>
          <a:p>
            <a:pPr lvl="2"/>
            <a:r>
              <a:rPr lang="en-US" sz="2000" dirty="0">
                <a:solidFill>
                  <a:schemeClr val="accent2"/>
                </a:solidFill>
                <a:latin typeface="Calibri"/>
                <a:ea typeface="Calibri"/>
                <a:cs typeface="Calibri"/>
              </a:rPr>
              <a:t>PSOs(4)</a:t>
            </a:r>
          </a:p>
          <a:p>
            <a:pPr lvl="2"/>
            <a:r>
              <a:rPr lang="en-US" sz="2000" dirty="0">
                <a:solidFill>
                  <a:schemeClr val="dk1"/>
                </a:solidFill>
                <a:latin typeface="Calibri"/>
                <a:ea typeface="Calibri"/>
                <a:cs typeface="Calibri"/>
              </a:rPr>
              <a:t>Board of Studies in Computer Engineering defined 04 Program Specific Outcomes</a:t>
            </a:r>
          </a:p>
          <a:p>
            <a:pPr lvl="2"/>
            <a:endParaRPr lang="en-US" sz="2000" dirty="0">
              <a:solidFill>
                <a:schemeClr val="dk1"/>
              </a:solidFill>
              <a:latin typeface="Calibri"/>
              <a:ea typeface="Calibri"/>
              <a:cs typeface="Calibri"/>
            </a:endParaRPr>
          </a:p>
          <a:p>
            <a:pPr lvl="2"/>
            <a:r>
              <a:rPr lang="en-US" sz="2000" dirty="0">
                <a:solidFill>
                  <a:schemeClr val="accent2"/>
                </a:solidFill>
                <a:latin typeface="Calibri"/>
                <a:ea typeface="Calibri"/>
                <a:cs typeface="Calibri"/>
              </a:rPr>
              <a:t>Correlation CO-PO-PSO</a:t>
            </a:r>
          </a:p>
          <a:p>
            <a:pPr lvl="2"/>
            <a:r>
              <a:rPr lang="en-US" sz="2000" dirty="0">
                <a:solidFill>
                  <a:schemeClr val="dk1"/>
                </a:solidFill>
                <a:latin typeface="Calibri"/>
                <a:ea typeface="Calibri"/>
                <a:cs typeface="Calibri"/>
              </a:rPr>
              <a:t>Mapping/correlation of courses  with all POs and PSOs have been defined using  guidelines of NBA in terms of numbers</a:t>
            </a:r>
          </a:p>
          <a:p>
            <a:pPr lvl="2"/>
            <a:endParaRPr lang="en-US" sz="2000" dirty="0">
              <a:solidFill>
                <a:schemeClr val="dk1"/>
              </a:solidFill>
              <a:latin typeface="Calibri"/>
              <a:ea typeface="Calibri"/>
              <a:cs typeface="Calibri"/>
            </a:endParaRPr>
          </a:p>
          <a:p>
            <a:pPr lvl="2"/>
            <a:r>
              <a:rPr lang="en-US" sz="2000" dirty="0">
                <a:solidFill>
                  <a:schemeClr val="dk1"/>
                </a:solidFill>
                <a:latin typeface="Calibri"/>
                <a:ea typeface="Calibri"/>
                <a:cs typeface="Calibri"/>
              </a:rPr>
              <a:t>1: Slight (Low)    2: Moderate (Medium)     3: Substantial (High) </a:t>
            </a:r>
          </a:p>
          <a:p>
            <a:pPr lvl="2"/>
            <a:endParaRPr lang="en-US" sz="2000" dirty="0">
              <a:solidFill>
                <a:schemeClr val="dk1"/>
              </a:solidFill>
              <a:latin typeface="Calibri"/>
              <a:ea typeface="Calibri"/>
              <a:cs typeface="Calibri"/>
            </a:endParaRPr>
          </a:p>
          <a:p>
            <a:pPr lvl="2"/>
            <a:r>
              <a:rPr lang="en-US" sz="2000" dirty="0">
                <a:solidFill>
                  <a:schemeClr val="accent2"/>
                </a:solidFill>
                <a:latin typeface="Calibri"/>
                <a:ea typeface="Calibri"/>
                <a:cs typeface="Calibri"/>
              </a:rPr>
              <a:t>COs</a:t>
            </a:r>
          </a:p>
          <a:p>
            <a:pPr lvl="2"/>
            <a:r>
              <a:rPr lang="en-US" sz="2000" dirty="0">
                <a:solidFill>
                  <a:schemeClr val="dk1"/>
                </a:solidFill>
                <a:latin typeface="Calibri"/>
                <a:ea typeface="Calibri"/>
                <a:cs typeface="Calibri"/>
              </a:rPr>
              <a:t>Number of Outcomes for a Course are taken 6</a:t>
            </a:r>
          </a:p>
          <a:p>
            <a:pPr lvl="2"/>
            <a:endParaRPr lang="en-US" sz="2000" dirty="0">
              <a:solidFill>
                <a:schemeClr val="dk1"/>
              </a:solidFill>
              <a:latin typeface="Calibri"/>
              <a:ea typeface="Calibri"/>
              <a:cs typeface="Calibri"/>
            </a:endParaRPr>
          </a:p>
          <a:p>
            <a:pPr lvl="2" algn="just"/>
            <a:r>
              <a:rPr lang="en-US" sz="2000" dirty="0">
                <a:solidFill>
                  <a:schemeClr val="accent2"/>
                </a:solidFill>
                <a:latin typeface="Calibri"/>
                <a:ea typeface="Calibri"/>
                <a:cs typeface="Calibri"/>
              </a:rPr>
              <a:t>Course Outcomes statements - </a:t>
            </a:r>
            <a:r>
              <a:rPr lang="en-US" sz="2000" dirty="0">
                <a:solidFill>
                  <a:schemeClr val="dk1"/>
                </a:solidFill>
                <a:latin typeface="Calibri"/>
                <a:ea typeface="Calibri"/>
                <a:cs typeface="Calibri"/>
              </a:rPr>
              <a:t>describe what a students can do after the successful completion of a course. The CO statements are defined by considering the course content. The keywords used to define COs are based on Bloom’s Taxonomy.</a:t>
            </a: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Tree>
    <p:extLst>
      <p:ext uri="{BB962C8B-B14F-4D97-AF65-F5344CB8AC3E}">
        <p14:creationId xmlns:p14="http://schemas.microsoft.com/office/powerpoint/2010/main" val="1005765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1018572" y="685799"/>
            <a:ext cx="11076972" cy="264770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buClrTx/>
            </a:pPr>
            <a:r>
              <a:rPr lang="en-US" sz="2000" b="1" dirty="0">
                <a:solidFill>
                  <a:srgbClr val="990000"/>
                </a:solidFill>
                <a:cs typeface="Arial" pitchFamily="34" charset="0"/>
              </a:rPr>
              <a:t>Program Outcomes (12)</a:t>
            </a:r>
          </a:p>
          <a:p>
            <a:pPr fontAlgn="base">
              <a:spcAft>
                <a:spcPts val="600"/>
              </a:spcAft>
              <a:buClrTx/>
            </a:pPr>
            <a:r>
              <a:rPr lang="en-US" sz="1800" dirty="0">
                <a:solidFill>
                  <a:schemeClr val="dk1"/>
                </a:solidFill>
                <a:latin typeface="Calibri"/>
                <a:ea typeface="Calibri"/>
                <a:cs typeface="Calibri"/>
              </a:rPr>
              <a:t>P01: Engineering knowledge 		      	P02: Problem analysis</a:t>
            </a:r>
          </a:p>
          <a:p>
            <a:pPr fontAlgn="base">
              <a:spcAft>
                <a:spcPts val="600"/>
              </a:spcAft>
              <a:buClrTx/>
            </a:pPr>
            <a:r>
              <a:rPr lang="en-US" sz="1800" dirty="0">
                <a:solidFill>
                  <a:schemeClr val="dk1"/>
                </a:solidFill>
                <a:latin typeface="Calibri"/>
                <a:ea typeface="Calibri"/>
                <a:cs typeface="Calibri"/>
              </a:rPr>
              <a:t>P03: Design/development of solutions 	     	 P04:Conduct investigations of complex problems</a:t>
            </a:r>
          </a:p>
          <a:p>
            <a:pPr fontAlgn="base">
              <a:spcAft>
                <a:spcPts val="600"/>
              </a:spcAft>
              <a:buClrTx/>
            </a:pPr>
            <a:r>
              <a:rPr lang="en-US" sz="1800" dirty="0">
                <a:solidFill>
                  <a:schemeClr val="dk1"/>
                </a:solidFill>
                <a:latin typeface="Calibri"/>
                <a:ea typeface="Calibri"/>
                <a:cs typeface="Calibri"/>
              </a:rPr>
              <a:t>P05: Modern tool usage  		      	P06: The engineer and society.</a:t>
            </a:r>
          </a:p>
          <a:p>
            <a:pPr fontAlgn="base">
              <a:spcAft>
                <a:spcPts val="600"/>
              </a:spcAft>
              <a:buClrTx/>
            </a:pPr>
            <a:r>
              <a:rPr lang="en-US" sz="1800" dirty="0">
                <a:solidFill>
                  <a:schemeClr val="dk1"/>
                </a:solidFill>
                <a:latin typeface="Calibri"/>
                <a:ea typeface="Calibri"/>
                <a:cs typeface="Calibri"/>
              </a:rPr>
              <a:t>P07: Environment and sustainability 	      	P08: Ethics</a:t>
            </a:r>
          </a:p>
          <a:p>
            <a:pPr fontAlgn="base">
              <a:spcAft>
                <a:spcPts val="600"/>
              </a:spcAft>
              <a:buClrTx/>
            </a:pPr>
            <a:r>
              <a:rPr lang="en-US" sz="1800" dirty="0">
                <a:solidFill>
                  <a:schemeClr val="dk1"/>
                </a:solidFill>
                <a:latin typeface="Calibri"/>
                <a:ea typeface="Calibri"/>
                <a:cs typeface="Calibri"/>
              </a:rPr>
              <a:t>P09: Individual and team work                      	P10: Communication</a:t>
            </a:r>
          </a:p>
          <a:p>
            <a:pPr fontAlgn="base">
              <a:spcAft>
                <a:spcPts val="600"/>
              </a:spcAft>
              <a:buClrTx/>
            </a:pPr>
            <a:r>
              <a:rPr lang="en-US" sz="1800" dirty="0">
                <a:solidFill>
                  <a:schemeClr val="dk1"/>
                </a:solidFill>
                <a:latin typeface="Calibri"/>
                <a:ea typeface="Calibri"/>
                <a:cs typeface="Calibri"/>
              </a:rPr>
              <a:t>P11: Project management and finance 	      	P12: Life-long learning </a:t>
            </a:r>
          </a:p>
        </p:txBody>
      </p:sp>
      <p:sp>
        <p:nvSpPr>
          <p:cNvPr id="21" name="Text Box 2"/>
          <p:cNvSpPr txBox="1">
            <a:spLocks noChangeArrowheads="1"/>
          </p:cNvSpPr>
          <p:nvPr/>
        </p:nvSpPr>
        <p:spPr bwMode="auto">
          <a:xfrm>
            <a:off x="1018572" y="3372975"/>
            <a:ext cx="11076972" cy="34850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buClrTx/>
            </a:pPr>
            <a:r>
              <a:rPr lang="en-US" sz="2000" b="1" dirty="0">
                <a:solidFill>
                  <a:srgbClr val="990000"/>
                </a:solidFill>
                <a:cs typeface="Arial" pitchFamily="34" charset="0"/>
              </a:rPr>
              <a:t>Program Specific Outcomes (04)</a:t>
            </a:r>
          </a:p>
          <a:p>
            <a:pPr algn="just"/>
            <a:r>
              <a:rPr lang="en-US" sz="1800" b="1" dirty="0">
                <a:solidFill>
                  <a:schemeClr val="dk1"/>
                </a:solidFill>
                <a:latin typeface="Calibri"/>
                <a:ea typeface="Calibri"/>
                <a:cs typeface="Calibri"/>
              </a:rPr>
              <a:t>PSO1</a:t>
            </a:r>
            <a:r>
              <a:rPr lang="en-US" sz="1800" dirty="0">
                <a:solidFill>
                  <a:schemeClr val="dk1"/>
                </a:solidFill>
                <a:latin typeface="Calibri"/>
                <a:ea typeface="Calibri"/>
                <a:cs typeface="Calibri"/>
              </a:rPr>
              <a:t>: Select and incorporate appropriate computing theory principles, data structures and algorithms, programming paradigms to innovatively craft scientific solution addressing complex computing problems.</a:t>
            </a:r>
          </a:p>
          <a:p>
            <a:pPr algn="just"/>
            <a:r>
              <a:rPr lang="en-US" sz="1800" b="1" dirty="0">
                <a:solidFill>
                  <a:schemeClr val="dk1"/>
                </a:solidFill>
                <a:latin typeface="Calibri"/>
                <a:ea typeface="Calibri"/>
                <a:cs typeface="Calibri"/>
              </a:rPr>
              <a:t>PSO2</a:t>
            </a:r>
            <a:r>
              <a:rPr lang="en-US" sz="1800" dirty="0">
                <a:solidFill>
                  <a:schemeClr val="dk1"/>
                </a:solidFill>
                <a:latin typeface="Calibri"/>
                <a:ea typeface="Calibri"/>
                <a:cs typeface="Calibri"/>
              </a:rPr>
              <a:t>:  Adapt to new frontiers of science, engineering and technology by getting acquainted with heterogeneous computing environments and platforms, computing hardware architectures and organizations through continuous experimentation.</a:t>
            </a:r>
          </a:p>
          <a:p>
            <a:pPr algn="just"/>
            <a:r>
              <a:rPr lang="en-US" sz="1800" b="1" dirty="0">
                <a:solidFill>
                  <a:schemeClr val="dk1"/>
                </a:solidFill>
                <a:latin typeface="Calibri"/>
                <a:ea typeface="Calibri"/>
                <a:cs typeface="Calibri"/>
              </a:rPr>
              <a:t>PSO3</a:t>
            </a:r>
            <a:r>
              <a:rPr lang="en-US" sz="1800" dirty="0">
                <a:solidFill>
                  <a:schemeClr val="dk1"/>
                </a:solidFill>
                <a:latin typeface="Calibri"/>
                <a:ea typeface="Calibri"/>
                <a:cs typeface="Calibri"/>
              </a:rPr>
              <a:t>:  Conceive well-formed design specifications and constructs assimilating new design ideas and facts for identified real world problems using relevant development methodologies and practices, architecture styles and design patterns, modeling and simulation, and CASE tools.</a:t>
            </a:r>
          </a:p>
          <a:p>
            <a:pPr algn="just"/>
            <a:r>
              <a:rPr lang="en-US" sz="1800" b="1" dirty="0">
                <a:solidFill>
                  <a:schemeClr val="dk1"/>
                </a:solidFill>
                <a:latin typeface="Calibri"/>
                <a:ea typeface="Calibri"/>
                <a:cs typeface="Calibri"/>
              </a:rPr>
              <a:t>PSO4</a:t>
            </a:r>
            <a:r>
              <a:rPr lang="en-US" sz="1800" dirty="0">
                <a:solidFill>
                  <a:schemeClr val="dk1"/>
                </a:solidFill>
                <a:latin typeface="Calibri"/>
                <a:ea typeface="Calibri"/>
                <a:cs typeface="Calibri"/>
              </a:rPr>
              <a:t>: Exercise research and development aptitude focusing knowledge creation and dissemination through engineering artifacts construction, preparation and presentation of engineering evidences using procedures, techniques, guidelines, and standards considering technology migration and evolution.</a:t>
            </a:r>
          </a:p>
        </p:txBody>
      </p:sp>
      <p:sp>
        <p:nvSpPr>
          <p:cNvPr id="5" name="Rectangle 4"/>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Tree>
    <p:extLst>
      <p:ext uri="{BB962C8B-B14F-4D97-AF65-F5344CB8AC3E}">
        <p14:creationId xmlns:p14="http://schemas.microsoft.com/office/powerpoint/2010/main" val="1589348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977094" y="646332"/>
            <a:ext cx="11419392" cy="6186309"/>
          </a:xfrm>
          <a:prstGeom prst="rect">
            <a:avLst/>
          </a:prstGeom>
          <a:noFill/>
        </p:spPr>
        <p:txBody>
          <a:bodyPr wrap="square" rtlCol="0">
            <a:spAutoFit/>
          </a:bodyPr>
          <a:lstStyle/>
          <a:p>
            <a:r>
              <a:rPr lang="en-US" sz="2400" b="1" dirty="0">
                <a:solidFill>
                  <a:srgbClr val="990000"/>
                </a:solidFill>
              </a:rPr>
              <a:t>CO Attainment Levels Mapping in Syllabus : One Sample Subject</a:t>
            </a:r>
          </a:p>
          <a:p>
            <a:r>
              <a:rPr lang="en-US" sz="1600" b="1" dirty="0"/>
              <a:t>CS3201::COMPUTER NETWORK TECHNOLOGY   </a:t>
            </a:r>
            <a:r>
              <a:rPr lang="en-US" sz="1800" b="1" dirty="0">
                <a:solidFill>
                  <a:schemeClr val="dk1"/>
                </a:solidFill>
                <a:latin typeface="Calibri"/>
                <a:ea typeface="Calibri"/>
                <a:cs typeface="Calibri"/>
              </a:rPr>
              <a:t>Course Prerequisites: Data Communications</a:t>
            </a:r>
          </a:p>
          <a:p>
            <a:r>
              <a:rPr lang="en-US" sz="1800" dirty="0">
                <a:solidFill>
                  <a:schemeClr val="dk1"/>
                </a:solidFill>
                <a:latin typeface="Calibri"/>
                <a:ea typeface="Calibri"/>
                <a:cs typeface="Calibri"/>
              </a:rPr>
              <a:t>Learning Objectives:</a:t>
            </a:r>
          </a:p>
          <a:p>
            <a:r>
              <a:rPr lang="en-US" sz="1800" dirty="0">
                <a:solidFill>
                  <a:schemeClr val="dk1"/>
                </a:solidFill>
                <a:latin typeface="Calibri"/>
                <a:ea typeface="Calibri"/>
                <a:cs typeface="Calibri"/>
              </a:rPr>
              <a:t>1. To understand packet switching architectures of networking reference models.</a:t>
            </a:r>
          </a:p>
          <a:p>
            <a:r>
              <a:rPr lang="en-US" sz="1800" dirty="0">
                <a:solidFill>
                  <a:schemeClr val="dk1"/>
                </a:solidFill>
                <a:latin typeface="Calibri"/>
                <a:ea typeface="Calibri"/>
                <a:cs typeface="Calibri"/>
              </a:rPr>
              <a:t>2. To learn communication framework working for TCP and UDP protocols.</a:t>
            </a:r>
          </a:p>
          <a:p>
            <a:r>
              <a:rPr lang="en-US" sz="1800" dirty="0">
                <a:solidFill>
                  <a:schemeClr val="dk1"/>
                </a:solidFill>
                <a:latin typeface="Calibri"/>
                <a:ea typeface="Calibri"/>
                <a:cs typeface="Calibri"/>
              </a:rPr>
              <a:t>3. To analyze the working of application layer protocols.</a:t>
            </a:r>
          </a:p>
          <a:p>
            <a:r>
              <a:rPr lang="en-US" sz="1800" dirty="0">
                <a:solidFill>
                  <a:schemeClr val="dk1"/>
                </a:solidFill>
                <a:latin typeface="Calibri"/>
                <a:ea typeface="Calibri"/>
                <a:cs typeface="Calibri"/>
              </a:rPr>
              <a:t>4. To learn front end, client side, server side and back end technologies.</a:t>
            </a:r>
          </a:p>
          <a:p>
            <a:r>
              <a:rPr lang="en-US" sz="1800" dirty="0">
                <a:solidFill>
                  <a:schemeClr val="dk1"/>
                </a:solidFill>
                <a:latin typeface="Calibri"/>
                <a:ea typeface="Calibri"/>
                <a:cs typeface="Calibri"/>
              </a:rPr>
              <a:t>5. To develop three tier websites using client side, server side and back end technologies</a:t>
            </a:r>
          </a:p>
          <a:p>
            <a:endParaRPr lang="en-US" sz="1800" dirty="0">
              <a:solidFill>
                <a:schemeClr val="dk1"/>
              </a:solidFill>
              <a:latin typeface="Calibri"/>
              <a:ea typeface="Calibri"/>
              <a:cs typeface="Calibri"/>
            </a:endParaRPr>
          </a:p>
          <a:p>
            <a:r>
              <a:rPr lang="en-US" sz="1600" b="1" dirty="0"/>
              <a:t>Credits: 5  Theory: 3 Hr/Week, Tut:  1 Hours/Week  Lab: 2 Hours/Week</a:t>
            </a:r>
          </a:p>
          <a:p>
            <a:r>
              <a:rPr lang="en-US" sz="1600" b="1" dirty="0"/>
              <a:t>Course Relevance:</a:t>
            </a:r>
            <a:r>
              <a:rPr lang="en-US" sz="1600" dirty="0"/>
              <a:t>. </a:t>
            </a:r>
            <a:r>
              <a:rPr lang="en-US" sz="1800" dirty="0">
                <a:solidFill>
                  <a:schemeClr val="dk1"/>
                </a:solidFill>
                <a:latin typeface="Calibri"/>
                <a:ea typeface="Calibri"/>
                <a:cs typeface="Calibri"/>
              </a:rPr>
              <a:t>Computer Networks and web technologies are the backbone of all IT infrastructures and their applications in the world. </a:t>
            </a:r>
          </a:p>
          <a:p>
            <a:pPr algn="just"/>
            <a:endParaRPr lang="en-US" sz="1600" dirty="0"/>
          </a:p>
          <a:p>
            <a:r>
              <a:rPr lang="en-US" sz="1600" b="1" dirty="0"/>
              <a:t>Course Outcomes:     </a:t>
            </a:r>
            <a:r>
              <a:rPr lang="en-US" sz="1600" b="1" dirty="0">
                <a:solidFill>
                  <a:srgbClr val="990000"/>
                </a:solidFill>
              </a:rPr>
              <a:t>CO attainment levels:  1,2,3,4,5 [ Level </a:t>
            </a:r>
            <a:r>
              <a:rPr lang="en-IN" sz="1600" b="1" dirty="0">
                <a:solidFill>
                  <a:srgbClr val="990000"/>
                </a:solidFill>
              </a:rPr>
              <a:t>5-Challenging … 1 – Easy ]</a:t>
            </a:r>
            <a:endParaRPr lang="en-US" sz="1600" b="1" dirty="0">
              <a:solidFill>
                <a:srgbClr val="990000"/>
              </a:solidFill>
            </a:endParaRPr>
          </a:p>
          <a:p>
            <a:r>
              <a:rPr lang="en-US" sz="1800" dirty="0">
                <a:solidFill>
                  <a:schemeClr val="dk1"/>
                </a:solidFill>
                <a:latin typeface="Calibri"/>
                <a:ea typeface="Calibri"/>
                <a:cs typeface="Calibri"/>
              </a:rPr>
              <a:t>1. Analyze data flow between peer to peer in an IP network using Application, Transport and Network Layer Protocols [1]</a:t>
            </a:r>
          </a:p>
          <a:p>
            <a:r>
              <a:rPr lang="en-US" sz="1800" dirty="0">
                <a:solidFill>
                  <a:schemeClr val="dk1"/>
                </a:solidFill>
                <a:latin typeface="Calibri"/>
                <a:ea typeface="Calibri"/>
                <a:cs typeface="Calibri"/>
              </a:rPr>
              <a:t>2. Demonstrate sustainable engineering practice indicating the scientific purpose and utility of communication frameworks and standards [5]</a:t>
            </a:r>
          </a:p>
          <a:p>
            <a:r>
              <a:rPr lang="en-US" sz="1800" dirty="0">
                <a:solidFill>
                  <a:schemeClr val="dk1"/>
                </a:solidFill>
                <a:latin typeface="Calibri"/>
                <a:ea typeface="Calibri"/>
                <a:cs typeface="Calibri"/>
              </a:rPr>
              <a:t>3. Develop Client-Server architectures and prototypes by the means of correct standards, protocols and technologies [3]</a:t>
            </a:r>
          </a:p>
          <a:p>
            <a:r>
              <a:rPr lang="en-US" sz="1800" dirty="0">
                <a:solidFill>
                  <a:schemeClr val="dk1"/>
                </a:solidFill>
                <a:latin typeface="Calibri"/>
                <a:ea typeface="Calibri"/>
                <a:cs typeface="Calibri"/>
              </a:rPr>
              <a:t>4. Comphrehend future web technology architectures for TCP/IP service networks [4]</a:t>
            </a:r>
          </a:p>
          <a:p>
            <a:r>
              <a:rPr lang="en-US" sz="1800" dirty="0">
                <a:solidFill>
                  <a:schemeClr val="dk1"/>
                </a:solidFill>
                <a:latin typeface="Calibri"/>
                <a:ea typeface="Calibri"/>
                <a:cs typeface="Calibri"/>
              </a:rPr>
              <a:t>5. Design of small case websites using front end, server side and backend technologies [2]</a:t>
            </a:r>
          </a:p>
          <a:p>
            <a:r>
              <a:rPr lang="en-US" sz="1800" dirty="0">
                <a:solidFill>
                  <a:schemeClr val="dk1"/>
                </a:solidFill>
                <a:latin typeface="Calibri"/>
                <a:ea typeface="Calibri"/>
                <a:cs typeface="Calibri"/>
              </a:rPr>
              <a:t>6. Development of enterprise websites web sites using client side frameworks, server side and backend technologies [4]</a:t>
            </a:r>
          </a:p>
        </p:txBody>
      </p:sp>
    </p:spTree>
    <p:extLst>
      <p:ext uri="{BB962C8B-B14F-4D97-AF65-F5344CB8AC3E}">
        <p14:creationId xmlns:p14="http://schemas.microsoft.com/office/powerpoint/2010/main" val="3910932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362200" y="640378"/>
            <a:ext cx="81534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pPr>
            <a:r>
              <a:rPr lang="en-US" b="1" dirty="0">
                <a:solidFill>
                  <a:srgbClr val="990000"/>
                </a:solidFill>
                <a:ea typeface="Times New Roman" pitchFamily="18" charset="0"/>
                <a:cs typeface="Arial" pitchFamily="34" charset="0"/>
              </a:rPr>
              <a:t>CO-Assessment Map:  Course CS3201 Computer Network Technology</a:t>
            </a:r>
            <a:endParaRPr lang="en-US" dirty="0">
              <a:solidFill>
                <a:srgbClr val="990000"/>
              </a:solidFill>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193175176"/>
              </p:ext>
            </p:extLst>
          </p:nvPr>
        </p:nvGraphicFramePr>
        <p:xfrm>
          <a:off x="1030147" y="914402"/>
          <a:ext cx="11076973" cy="5608701"/>
        </p:xfrm>
        <a:graphic>
          <a:graphicData uri="http://schemas.openxmlformats.org/drawingml/2006/table">
            <a:tbl>
              <a:tblPr/>
              <a:tblGrid>
                <a:gridCol w="2788844">
                  <a:extLst>
                    <a:ext uri="{9D8B030D-6E8A-4147-A177-3AD203B41FA5}">
                      <a16:colId xmlns:a16="http://schemas.microsoft.com/office/drawing/2014/main" val="20000"/>
                    </a:ext>
                  </a:extLst>
                </a:gridCol>
                <a:gridCol w="1002419">
                  <a:extLst>
                    <a:ext uri="{9D8B030D-6E8A-4147-A177-3AD203B41FA5}">
                      <a16:colId xmlns:a16="http://schemas.microsoft.com/office/drawing/2014/main" val="20001"/>
                    </a:ext>
                  </a:extLst>
                </a:gridCol>
                <a:gridCol w="1035580">
                  <a:extLst>
                    <a:ext uri="{9D8B030D-6E8A-4147-A177-3AD203B41FA5}">
                      <a16:colId xmlns:a16="http://schemas.microsoft.com/office/drawing/2014/main" val="20002"/>
                    </a:ext>
                  </a:extLst>
                </a:gridCol>
                <a:gridCol w="1124019">
                  <a:extLst>
                    <a:ext uri="{9D8B030D-6E8A-4147-A177-3AD203B41FA5}">
                      <a16:colId xmlns:a16="http://schemas.microsoft.com/office/drawing/2014/main" val="20003"/>
                    </a:ext>
                  </a:extLst>
                </a:gridCol>
                <a:gridCol w="925220">
                  <a:extLst>
                    <a:ext uri="{9D8B030D-6E8A-4147-A177-3AD203B41FA5}">
                      <a16:colId xmlns:a16="http://schemas.microsoft.com/office/drawing/2014/main" val="20004"/>
                    </a:ext>
                  </a:extLst>
                </a:gridCol>
                <a:gridCol w="917069">
                  <a:extLst>
                    <a:ext uri="{9D8B030D-6E8A-4147-A177-3AD203B41FA5}">
                      <a16:colId xmlns:a16="http://schemas.microsoft.com/office/drawing/2014/main" val="20005"/>
                    </a:ext>
                  </a:extLst>
                </a:gridCol>
                <a:gridCol w="946822">
                  <a:extLst>
                    <a:ext uri="{9D8B030D-6E8A-4147-A177-3AD203B41FA5}">
                      <a16:colId xmlns:a16="http://schemas.microsoft.com/office/drawing/2014/main" val="20006"/>
                    </a:ext>
                  </a:extLst>
                </a:gridCol>
                <a:gridCol w="1043897">
                  <a:extLst>
                    <a:ext uri="{9D8B030D-6E8A-4147-A177-3AD203B41FA5}">
                      <a16:colId xmlns:a16="http://schemas.microsoft.com/office/drawing/2014/main" val="20007"/>
                    </a:ext>
                  </a:extLst>
                </a:gridCol>
                <a:gridCol w="1293103">
                  <a:extLst>
                    <a:ext uri="{9D8B030D-6E8A-4147-A177-3AD203B41FA5}">
                      <a16:colId xmlns:a16="http://schemas.microsoft.com/office/drawing/2014/main" val="20008"/>
                    </a:ext>
                  </a:extLst>
                </a:gridCol>
              </a:tblGrid>
              <a:tr h="632692">
                <a:tc>
                  <a:txBody>
                    <a:bodyPr/>
                    <a:lstStyle/>
                    <a:p>
                      <a:pPr marL="48260" marR="0" algn="ctr">
                        <a:spcBef>
                          <a:spcPts val="765"/>
                        </a:spcBef>
                        <a:spcAft>
                          <a:spcPts val="0"/>
                        </a:spcAft>
                      </a:pPr>
                      <a:r>
                        <a:rPr lang="en-US" sz="1200" b="1" dirty="0">
                          <a:latin typeface="+mn-lt"/>
                          <a:ea typeface="Verdana"/>
                          <a:cs typeface="Verdana"/>
                        </a:rPr>
                        <a:t>COs/Assessment Type-Evaluated Marks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Mid</a:t>
                      </a:r>
                    </a:p>
                    <a:p>
                      <a:pPr marL="0" marR="0" algn="ctr">
                        <a:spcBef>
                          <a:spcPts val="20"/>
                        </a:spcBef>
                        <a:spcAft>
                          <a:spcPts val="0"/>
                        </a:spcAft>
                      </a:pPr>
                      <a:r>
                        <a:rPr lang="en-US" sz="1200" b="1" dirty="0">
                          <a:latin typeface="+mn-lt"/>
                          <a:ea typeface="Verdana"/>
                          <a:cs typeface="Verdana"/>
                        </a:rPr>
                        <a:t>Sem</a:t>
                      </a:r>
                    </a:p>
                    <a:p>
                      <a:pPr marL="0" marR="0" algn="ctr">
                        <a:spcBef>
                          <a:spcPts val="20"/>
                        </a:spcBef>
                        <a:spcAft>
                          <a:spcPts val="0"/>
                        </a:spcAft>
                      </a:pPr>
                      <a:r>
                        <a:rPr lang="en-US" sz="1200" b="1" dirty="0">
                          <a:latin typeface="+mn-lt"/>
                          <a:ea typeface="Verdana"/>
                          <a:cs typeface="Verdana"/>
                        </a:rPr>
                        <a:t>Exam(30)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Seminar (100)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Group </a:t>
                      </a:r>
                    </a:p>
                    <a:p>
                      <a:pPr marL="0" marR="0" algn="ctr">
                        <a:spcBef>
                          <a:spcPts val="20"/>
                        </a:spcBef>
                        <a:spcAft>
                          <a:spcPts val="0"/>
                        </a:spcAft>
                      </a:pPr>
                      <a:r>
                        <a:rPr lang="en-US" sz="1200" b="1" dirty="0">
                          <a:latin typeface="+mn-lt"/>
                          <a:ea typeface="Verdana"/>
                          <a:cs typeface="Verdana"/>
                        </a:rPr>
                        <a:t>Discussion (100)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Lab(100)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Course Project (100)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Home Assignments (100)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CVV </a:t>
                      </a:r>
                    </a:p>
                    <a:p>
                      <a:pPr marL="0" marR="0" algn="ctr">
                        <a:spcBef>
                          <a:spcPts val="20"/>
                        </a:spcBef>
                        <a:spcAft>
                          <a:spcPts val="0"/>
                        </a:spcAft>
                      </a:pPr>
                      <a:r>
                        <a:rPr lang="en-US" sz="1200" b="1"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r>
                        <a:rPr lang="en-US" sz="1200" b="1" dirty="0">
                          <a:latin typeface="+mn-lt"/>
                          <a:ea typeface="Verdana"/>
                          <a:cs typeface="Verdana"/>
                        </a:rPr>
                        <a:t>End</a:t>
                      </a:r>
                      <a:r>
                        <a:rPr lang="en-US" sz="1200" b="1" baseline="0" dirty="0">
                          <a:latin typeface="+mn-lt"/>
                          <a:ea typeface="Verdana"/>
                          <a:cs typeface="Verdana"/>
                        </a:rPr>
                        <a:t> </a:t>
                      </a:r>
                    </a:p>
                    <a:p>
                      <a:pPr marL="0" marR="0" algn="ctr">
                        <a:spcBef>
                          <a:spcPts val="20"/>
                        </a:spcBef>
                        <a:spcAft>
                          <a:spcPts val="0"/>
                        </a:spcAft>
                      </a:pPr>
                      <a:r>
                        <a:rPr lang="en-US" sz="1200" b="1" baseline="0" dirty="0">
                          <a:latin typeface="+mn-lt"/>
                          <a:ea typeface="Verdana"/>
                          <a:cs typeface="Verdana"/>
                        </a:rPr>
                        <a:t>Sem</a:t>
                      </a:r>
                    </a:p>
                    <a:p>
                      <a:pPr marL="0" marR="0" algn="ctr">
                        <a:spcBef>
                          <a:spcPts val="20"/>
                        </a:spcBef>
                        <a:spcAft>
                          <a:spcPts val="0"/>
                        </a:spcAft>
                      </a:pPr>
                      <a:r>
                        <a:rPr lang="en-US" sz="1200" b="1" baseline="0" dirty="0">
                          <a:latin typeface="+mn-lt"/>
                          <a:ea typeface="Verdana"/>
                          <a:cs typeface="Verdana"/>
                        </a:rPr>
                        <a:t> Exam</a:t>
                      </a:r>
                    </a:p>
                    <a:p>
                      <a:pPr marL="0" marR="0" algn="ctr">
                        <a:spcBef>
                          <a:spcPts val="20"/>
                        </a:spcBef>
                        <a:spcAft>
                          <a:spcPts val="0"/>
                        </a:spcAft>
                      </a:pPr>
                      <a:r>
                        <a:rPr lang="en-US" sz="1200" b="1" baseline="0" dirty="0">
                          <a:latin typeface="+mn-lt"/>
                          <a:ea typeface="Verdana"/>
                          <a:cs typeface="Verdana"/>
                        </a:rPr>
                        <a:t>(30)</a:t>
                      </a:r>
                      <a:endParaRPr lang="en-US" sz="1200" b="1"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5708">
                <a:tc>
                  <a:txBody>
                    <a:bodyPr/>
                    <a:lstStyle/>
                    <a:p>
                      <a:pPr marL="0" marR="0">
                        <a:spcBef>
                          <a:spcPts val="0"/>
                        </a:spcBef>
                        <a:spcAft>
                          <a:spcPts val="0"/>
                        </a:spcAft>
                      </a:pPr>
                      <a:r>
                        <a:rPr lang="en-US" sz="1200" b="1" dirty="0">
                          <a:latin typeface="+mn-lt"/>
                          <a:ea typeface="Times New Roman"/>
                          <a:cs typeface="Times New Roman"/>
                        </a:rPr>
                        <a:t>CO1: </a:t>
                      </a:r>
                      <a:r>
                        <a:rPr lang="en-US" sz="1200" dirty="0">
                          <a:latin typeface="+mn-lt"/>
                          <a:ea typeface="Times New Roman"/>
                          <a:cs typeface="Times New Roman"/>
                        </a:rPr>
                        <a:t>Analyze data flow between peer to peer in an IP network using Application, Transport and Network Layer Protocols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8850">
                <a:tc>
                  <a:txBody>
                    <a:bodyPr/>
                    <a:lstStyle/>
                    <a:p>
                      <a:pPr marL="0" marR="0">
                        <a:spcBef>
                          <a:spcPts val="0"/>
                        </a:spcBef>
                        <a:spcAft>
                          <a:spcPts val="600"/>
                        </a:spcAft>
                      </a:pPr>
                      <a:r>
                        <a:rPr lang="en-US" sz="1200" b="1" dirty="0">
                          <a:latin typeface="+mn-lt"/>
                          <a:ea typeface="Times New Roman"/>
                          <a:cs typeface="Times New Roman"/>
                        </a:rPr>
                        <a:t>CO2: </a:t>
                      </a:r>
                      <a:r>
                        <a:rPr lang="en-US" sz="1200" dirty="0">
                          <a:latin typeface="+mn-lt"/>
                          <a:ea typeface="Times New Roman"/>
                          <a:cs typeface="Times New Roman"/>
                        </a:rPr>
                        <a:t>Demonstrate sustainable engineering practice indicating the scientific purpose and utility of communication frameworks and standards.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65708">
                <a:tc>
                  <a:txBody>
                    <a:bodyPr/>
                    <a:lstStyle/>
                    <a:p>
                      <a:pPr marL="0" marR="0">
                        <a:spcBef>
                          <a:spcPts val="0"/>
                        </a:spcBef>
                        <a:spcAft>
                          <a:spcPts val="0"/>
                        </a:spcAft>
                      </a:pPr>
                      <a:r>
                        <a:rPr lang="en-US" sz="1200" b="1" dirty="0">
                          <a:latin typeface="+mn-lt"/>
                          <a:ea typeface="Times New Roman"/>
                          <a:cs typeface="Times New Roman"/>
                        </a:rPr>
                        <a:t>CO3: </a:t>
                      </a:r>
                      <a:r>
                        <a:rPr lang="en-US" sz="1200" dirty="0">
                          <a:latin typeface="+mn-lt"/>
                          <a:ea typeface="Times New Roman"/>
                          <a:cs typeface="Times New Roman"/>
                        </a:rPr>
                        <a:t>Develop Client-Server architectures and prototypes by the means of correct standards, protocols and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9425">
                <a:tc>
                  <a:txBody>
                    <a:bodyPr/>
                    <a:lstStyle/>
                    <a:p>
                      <a:pPr marL="0" marR="0">
                        <a:spcBef>
                          <a:spcPts val="0"/>
                        </a:spcBef>
                        <a:spcAft>
                          <a:spcPts val="0"/>
                        </a:spcAft>
                      </a:pPr>
                      <a:r>
                        <a:rPr lang="en-US" sz="1200" b="1" dirty="0">
                          <a:latin typeface="+mn-lt"/>
                          <a:ea typeface="Times New Roman"/>
                          <a:cs typeface="Times New Roman"/>
                        </a:rPr>
                        <a:t>CO4:</a:t>
                      </a:r>
                      <a:r>
                        <a:rPr lang="en-US" sz="1200" b="0" dirty="0">
                          <a:latin typeface="+mn-lt"/>
                          <a:ea typeface="Times New Roman"/>
                          <a:cs typeface="Times New Roman"/>
                        </a:rPr>
                        <a:t>Comphrehend</a:t>
                      </a:r>
                      <a:r>
                        <a:rPr lang="en-US" sz="1200" b="0" baseline="0" dirty="0">
                          <a:latin typeface="+mn-lt"/>
                          <a:ea typeface="Times New Roman"/>
                          <a:cs typeface="Times New Roman"/>
                        </a:rPr>
                        <a:t> future </a:t>
                      </a:r>
                      <a:r>
                        <a:rPr lang="en-US" sz="1200" dirty="0">
                          <a:latin typeface="+mn-lt"/>
                          <a:ea typeface="Times New Roman"/>
                          <a:cs typeface="Times New Roman"/>
                        </a:rPr>
                        <a:t>web technology architectures for TCP/IP service networks.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2567">
                <a:tc>
                  <a:txBody>
                    <a:bodyPr/>
                    <a:lstStyle/>
                    <a:p>
                      <a:pPr marL="0" marR="0">
                        <a:spcBef>
                          <a:spcPts val="0"/>
                        </a:spcBef>
                        <a:spcAft>
                          <a:spcPts val="0"/>
                        </a:spcAft>
                      </a:pPr>
                      <a:r>
                        <a:rPr lang="en-US" sz="1200" b="1" dirty="0">
                          <a:latin typeface="+mn-lt"/>
                          <a:ea typeface="Times New Roman"/>
                          <a:cs typeface="Times New Roman"/>
                        </a:rPr>
                        <a:t>CO5</a:t>
                      </a:r>
                      <a:r>
                        <a:rPr lang="en-US" sz="1200" dirty="0">
                          <a:latin typeface="+mn-lt"/>
                          <a:ea typeface="Times New Roman"/>
                          <a:cs typeface="Times New Roman"/>
                        </a:rPr>
                        <a:t>:Design of small case websites using front end, server side and backend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65708">
                <a:tc>
                  <a:txBody>
                    <a:bodyPr/>
                    <a:lstStyle/>
                    <a:p>
                      <a:pPr marL="0" marR="0">
                        <a:spcBef>
                          <a:spcPts val="0"/>
                        </a:spcBef>
                        <a:spcAft>
                          <a:spcPts val="0"/>
                        </a:spcAft>
                      </a:pPr>
                      <a:r>
                        <a:rPr lang="en-US" sz="1200" b="1" dirty="0">
                          <a:latin typeface="+mn-lt"/>
                          <a:ea typeface="Times New Roman"/>
                          <a:cs typeface="Times New Roman"/>
                        </a:rPr>
                        <a:t>CO6:</a:t>
                      </a:r>
                      <a:r>
                        <a:rPr lang="en-US" sz="1200" dirty="0">
                          <a:latin typeface="+mn-lt"/>
                          <a:ea typeface="Times New Roman"/>
                          <a:cs typeface="Times New Roman"/>
                        </a:rPr>
                        <a:t>Development of enterprise websites web sites using client side frameworks, server side and backend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latin typeface="+mn-lt"/>
                          <a:ea typeface="Verdana"/>
                          <a:cs typeface="Verdana"/>
                        </a:rPr>
                        <a:t>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4572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1307939" y="716578"/>
            <a:ext cx="10498237" cy="98488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990000"/>
                </a:solidFill>
                <a:ea typeface="Times New Roman" pitchFamily="18" charset="0"/>
                <a:cs typeface="Arial" pitchFamily="34" charset="0"/>
              </a:rPr>
              <a:t>CO-PO –PSO Assignment Mapping  </a:t>
            </a:r>
          </a:p>
          <a:p>
            <a:pPr lvl="0" algn="ctr" fontAlgn="base">
              <a:spcBef>
                <a:spcPct val="0"/>
              </a:spcBef>
              <a:spcAft>
                <a:spcPct val="0"/>
              </a:spcAft>
            </a:pPr>
            <a:r>
              <a:rPr lang="en-US" b="1" dirty="0"/>
              <a:t> Mapping/correlation of courses with all POs and PSOs have been defined as  </a:t>
            </a:r>
            <a:endParaRPr lang="en-IN" sz="2800" b="1" dirty="0"/>
          </a:p>
          <a:p>
            <a:pPr algn="ctr"/>
            <a:r>
              <a:rPr lang="en-US" b="1" dirty="0"/>
              <a:t> </a:t>
            </a:r>
            <a:r>
              <a:rPr lang="en-US" sz="2000" b="1" dirty="0">
                <a:solidFill>
                  <a:srgbClr val="002060"/>
                </a:solidFill>
              </a:rPr>
              <a:t>1: Slight (Low)	2: Moderate (Medium)	3: Substantial (High)</a:t>
            </a:r>
            <a:r>
              <a:rPr lang="en-US" sz="2000" b="1" dirty="0">
                <a:solidFill>
                  <a:srgbClr val="002060"/>
                </a:solidFill>
                <a:ea typeface="Times New Roman" pitchFamily="18" charset="0"/>
                <a:cs typeface="Arial" pitchFamily="34" charset="0"/>
              </a:rPr>
              <a:t> </a:t>
            </a:r>
            <a:endParaRPr lang="en-US" sz="2000" b="1" dirty="0">
              <a:solidFill>
                <a:srgbClr val="002060"/>
              </a:solidFill>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54506490"/>
              </p:ext>
            </p:extLst>
          </p:nvPr>
        </p:nvGraphicFramePr>
        <p:xfrm>
          <a:off x="1076448" y="1828801"/>
          <a:ext cx="10891774" cy="4495797"/>
        </p:xfrm>
        <a:graphic>
          <a:graphicData uri="http://schemas.openxmlformats.org/drawingml/2006/table">
            <a:tbl>
              <a:tblPr/>
              <a:tblGrid>
                <a:gridCol w="998579">
                  <a:extLst>
                    <a:ext uri="{9D8B030D-6E8A-4147-A177-3AD203B41FA5}">
                      <a16:colId xmlns:a16="http://schemas.microsoft.com/office/drawing/2014/main" val="20000"/>
                    </a:ext>
                  </a:extLst>
                </a:gridCol>
                <a:gridCol w="596004">
                  <a:extLst>
                    <a:ext uri="{9D8B030D-6E8A-4147-A177-3AD203B41FA5}">
                      <a16:colId xmlns:a16="http://schemas.microsoft.com/office/drawing/2014/main" val="20001"/>
                    </a:ext>
                  </a:extLst>
                </a:gridCol>
                <a:gridCol w="596004">
                  <a:extLst>
                    <a:ext uri="{9D8B030D-6E8A-4147-A177-3AD203B41FA5}">
                      <a16:colId xmlns:a16="http://schemas.microsoft.com/office/drawing/2014/main" val="20002"/>
                    </a:ext>
                  </a:extLst>
                </a:gridCol>
                <a:gridCol w="596004">
                  <a:extLst>
                    <a:ext uri="{9D8B030D-6E8A-4147-A177-3AD203B41FA5}">
                      <a16:colId xmlns:a16="http://schemas.microsoft.com/office/drawing/2014/main" val="20003"/>
                    </a:ext>
                  </a:extLst>
                </a:gridCol>
                <a:gridCol w="595179">
                  <a:extLst>
                    <a:ext uri="{9D8B030D-6E8A-4147-A177-3AD203B41FA5}">
                      <a16:colId xmlns:a16="http://schemas.microsoft.com/office/drawing/2014/main" val="20004"/>
                    </a:ext>
                  </a:extLst>
                </a:gridCol>
                <a:gridCol w="595179">
                  <a:extLst>
                    <a:ext uri="{9D8B030D-6E8A-4147-A177-3AD203B41FA5}">
                      <a16:colId xmlns:a16="http://schemas.microsoft.com/office/drawing/2014/main" val="20005"/>
                    </a:ext>
                  </a:extLst>
                </a:gridCol>
                <a:gridCol w="595179">
                  <a:extLst>
                    <a:ext uri="{9D8B030D-6E8A-4147-A177-3AD203B41FA5}">
                      <a16:colId xmlns:a16="http://schemas.microsoft.com/office/drawing/2014/main" val="20006"/>
                    </a:ext>
                  </a:extLst>
                </a:gridCol>
                <a:gridCol w="595179">
                  <a:extLst>
                    <a:ext uri="{9D8B030D-6E8A-4147-A177-3AD203B41FA5}">
                      <a16:colId xmlns:a16="http://schemas.microsoft.com/office/drawing/2014/main" val="20007"/>
                    </a:ext>
                  </a:extLst>
                </a:gridCol>
                <a:gridCol w="595179">
                  <a:extLst>
                    <a:ext uri="{9D8B030D-6E8A-4147-A177-3AD203B41FA5}">
                      <a16:colId xmlns:a16="http://schemas.microsoft.com/office/drawing/2014/main" val="20008"/>
                    </a:ext>
                  </a:extLst>
                </a:gridCol>
                <a:gridCol w="595179">
                  <a:extLst>
                    <a:ext uri="{9D8B030D-6E8A-4147-A177-3AD203B41FA5}">
                      <a16:colId xmlns:a16="http://schemas.microsoft.com/office/drawing/2014/main" val="20009"/>
                    </a:ext>
                  </a:extLst>
                </a:gridCol>
                <a:gridCol w="653871">
                  <a:extLst>
                    <a:ext uri="{9D8B030D-6E8A-4147-A177-3AD203B41FA5}">
                      <a16:colId xmlns:a16="http://schemas.microsoft.com/office/drawing/2014/main" val="20010"/>
                    </a:ext>
                  </a:extLst>
                </a:gridCol>
                <a:gridCol w="653871">
                  <a:extLst>
                    <a:ext uri="{9D8B030D-6E8A-4147-A177-3AD203B41FA5}">
                      <a16:colId xmlns:a16="http://schemas.microsoft.com/office/drawing/2014/main" val="20011"/>
                    </a:ext>
                  </a:extLst>
                </a:gridCol>
                <a:gridCol w="653871">
                  <a:extLst>
                    <a:ext uri="{9D8B030D-6E8A-4147-A177-3AD203B41FA5}">
                      <a16:colId xmlns:a16="http://schemas.microsoft.com/office/drawing/2014/main" val="20012"/>
                    </a:ext>
                  </a:extLst>
                </a:gridCol>
                <a:gridCol w="643124">
                  <a:extLst>
                    <a:ext uri="{9D8B030D-6E8A-4147-A177-3AD203B41FA5}">
                      <a16:colId xmlns:a16="http://schemas.microsoft.com/office/drawing/2014/main" val="20013"/>
                    </a:ext>
                  </a:extLst>
                </a:gridCol>
                <a:gridCol w="643124">
                  <a:extLst>
                    <a:ext uri="{9D8B030D-6E8A-4147-A177-3AD203B41FA5}">
                      <a16:colId xmlns:a16="http://schemas.microsoft.com/office/drawing/2014/main" val="20014"/>
                    </a:ext>
                  </a:extLst>
                </a:gridCol>
                <a:gridCol w="643124">
                  <a:extLst>
                    <a:ext uri="{9D8B030D-6E8A-4147-A177-3AD203B41FA5}">
                      <a16:colId xmlns:a16="http://schemas.microsoft.com/office/drawing/2014/main" val="20015"/>
                    </a:ext>
                  </a:extLst>
                </a:gridCol>
                <a:gridCol w="643124">
                  <a:extLst>
                    <a:ext uri="{9D8B030D-6E8A-4147-A177-3AD203B41FA5}">
                      <a16:colId xmlns:a16="http://schemas.microsoft.com/office/drawing/2014/main" val="20016"/>
                    </a:ext>
                  </a:extLst>
                </a:gridCol>
              </a:tblGrid>
              <a:tr h="472648">
                <a:tc>
                  <a:txBody>
                    <a:bodyPr/>
                    <a:lstStyle/>
                    <a:p>
                      <a:pPr marL="0" marR="0" algn="ctr">
                        <a:lnSpc>
                          <a:spcPct val="100000"/>
                        </a:lnSpc>
                        <a:spcBef>
                          <a:spcPts val="0"/>
                        </a:spcBef>
                        <a:spcAft>
                          <a:spcPts val="0"/>
                        </a:spcAft>
                      </a:pPr>
                      <a:r>
                        <a:rPr lang="en-GB" sz="1400" b="1" dirty="0">
                          <a:latin typeface="+mn-lt"/>
                          <a:ea typeface="Calibri"/>
                          <a:cs typeface="Times New Roman"/>
                        </a:rPr>
                        <a:t>PO</a:t>
                      </a:r>
                      <a:r>
                        <a:rPr lang="en-GB" sz="1400" b="1" dirty="0">
                          <a:latin typeface="+mn-lt"/>
                          <a:ea typeface="Calibri"/>
                          <a:cs typeface="Times New Roman"/>
                          <a:sym typeface="Wingdings"/>
                        </a:rPr>
                        <a:t></a:t>
                      </a:r>
                      <a:endParaRPr lang="en-US" sz="1400" b="1"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00000"/>
                        </a:lnSpc>
                        <a:spcBef>
                          <a:spcPts val="0"/>
                        </a:spcBef>
                        <a:spcAft>
                          <a:spcPts val="0"/>
                        </a:spcAft>
                        <a:tabLst>
                          <a:tab pos="2971800" algn="ctr"/>
                          <a:tab pos="5943600" algn="r"/>
                        </a:tabLst>
                      </a:pPr>
                      <a:r>
                        <a:rPr lang="en-GB" sz="1400" b="1" dirty="0">
                          <a:latin typeface="+mn-lt"/>
                          <a:ea typeface="Calibri"/>
                          <a:cs typeface="Times New Roman"/>
                        </a:rPr>
                        <a:t>CORE POs</a:t>
                      </a:r>
                      <a:endParaRPr lang="en-US" sz="1400" b="1"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00000"/>
                        </a:lnSpc>
                        <a:spcBef>
                          <a:spcPts val="0"/>
                        </a:spcBef>
                        <a:spcAft>
                          <a:spcPts val="0"/>
                        </a:spcAft>
                        <a:tabLst>
                          <a:tab pos="2971800" algn="ctr"/>
                          <a:tab pos="5943600" algn="r"/>
                        </a:tabLst>
                      </a:pPr>
                      <a:r>
                        <a:rPr lang="en-GB" sz="1400" b="1" dirty="0">
                          <a:latin typeface="+mn-lt"/>
                          <a:ea typeface="Calibri"/>
                          <a:cs typeface="Times New Roman"/>
                        </a:rPr>
                        <a:t>SUPPORTING POs</a:t>
                      </a:r>
                      <a:endParaRPr lang="en-US" sz="1400" b="1"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0000"/>
                        </a:lnSpc>
                        <a:spcBef>
                          <a:spcPts val="0"/>
                        </a:spcBef>
                        <a:spcAft>
                          <a:spcPts val="0"/>
                        </a:spcAft>
                      </a:pPr>
                      <a:r>
                        <a:rPr lang="en-GB" sz="1400" b="1" dirty="0">
                          <a:latin typeface="+mn-lt"/>
                          <a:ea typeface="Calibri"/>
                          <a:cs typeface="Times New Roman"/>
                        </a:rPr>
                        <a:t>PROGRAM SPECIFIC OUTCOMES</a:t>
                      </a:r>
                      <a:endParaRPr lang="en-US" sz="1400" b="1"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2648">
                <a:tc>
                  <a:txBody>
                    <a:bodyPr/>
                    <a:lstStyle/>
                    <a:p>
                      <a:pPr marL="0" marR="0" algn="ctr">
                        <a:lnSpc>
                          <a:spcPct val="100000"/>
                        </a:lnSpc>
                        <a:spcBef>
                          <a:spcPts val="0"/>
                        </a:spcBef>
                        <a:spcAft>
                          <a:spcPts val="0"/>
                        </a:spcAft>
                      </a:pP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GA1</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GA4</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GA5</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GA6</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GA7</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dirty="0">
                          <a:latin typeface="+mn-lt"/>
                          <a:ea typeface="Calibri"/>
                          <a:cs typeface="Times New Roman"/>
                        </a:rPr>
                        <a:t>GA8</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a:latin typeface="+mn-lt"/>
                          <a:ea typeface="Calibri"/>
                          <a:cs typeface="Times New Roman"/>
                        </a:rPr>
                        <a:t>GA9</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a:latin typeface="+mn-lt"/>
                          <a:ea typeface="Calibri"/>
                          <a:cs typeface="Times New Roman"/>
                        </a:rPr>
                        <a:t>GA10</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a:latin typeface="+mn-lt"/>
                          <a:ea typeface="Calibri"/>
                          <a:cs typeface="Times New Roman"/>
                        </a:rPr>
                        <a:t>GA11</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tabLst>
                          <a:tab pos="2971800" algn="ctr"/>
                          <a:tab pos="5943600" algn="r"/>
                        </a:tabLst>
                      </a:pPr>
                      <a:r>
                        <a:rPr lang="en-GB" sz="1400" b="0">
                          <a:latin typeface="+mn-lt"/>
                          <a:ea typeface="Calibri"/>
                          <a:cs typeface="Times New Roman"/>
                        </a:rPr>
                        <a:t>GA12</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2648">
                <a:tc>
                  <a:txBody>
                    <a:bodyPr/>
                    <a:lstStyle/>
                    <a:p>
                      <a:pPr marL="0" marR="0" algn="ctr">
                        <a:lnSpc>
                          <a:spcPct val="100000"/>
                        </a:lnSpc>
                        <a:spcBef>
                          <a:spcPts val="0"/>
                        </a:spcBef>
                        <a:spcAft>
                          <a:spcPts val="0"/>
                        </a:spcAft>
                      </a:pPr>
                      <a:r>
                        <a:rPr lang="en-GB" sz="1400" b="1" dirty="0">
                          <a:latin typeface="+mn-lt"/>
                          <a:ea typeface="Calibri"/>
                          <a:cs typeface="Times New Roman"/>
                        </a:rPr>
                        <a:t>YEAR</a:t>
                      </a:r>
                    </a:p>
                    <a:p>
                      <a:pPr marL="0" marR="0" algn="ctr">
                        <a:lnSpc>
                          <a:spcPct val="100000"/>
                        </a:lnSpc>
                        <a:spcBef>
                          <a:spcPts val="0"/>
                        </a:spcBef>
                        <a:spcAft>
                          <a:spcPts val="0"/>
                        </a:spcAft>
                      </a:pPr>
                      <a:r>
                        <a:rPr lang="en-GB" sz="1400" b="1" dirty="0">
                          <a:latin typeface="+mn-lt"/>
                          <a:ea typeface="Calibri"/>
                          <a:cs typeface="Times New Roman"/>
                        </a:rPr>
                        <a:t>/PO</a:t>
                      </a:r>
                      <a:endParaRPr lang="en-US" sz="1400" b="1"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b="0">
                          <a:latin typeface="+mn-lt"/>
                          <a:ea typeface="Calibri"/>
                          <a:cs typeface="Times New Roman"/>
                        </a:rPr>
                        <a:t>PO1</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PO4</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pPr>
                      <a:r>
                        <a:rPr lang="en-GB" sz="1400" b="0">
                          <a:latin typeface="+mn-lt"/>
                          <a:ea typeface="Calibri"/>
                          <a:cs typeface="Times New Roman"/>
                        </a:rPr>
                        <a:t>PO5</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BDB"/>
                    </a:solidFill>
                  </a:tcPr>
                </a:tc>
                <a:tc>
                  <a:txBody>
                    <a:bodyPr/>
                    <a:lstStyle/>
                    <a:p>
                      <a:pPr marL="0" marR="0" algn="ctr">
                        <a:lnSpc>
                          <a:spcPct val="100000"/>
                        </a:lnSpc>
                        <a:spcBef>
                          <a:spcPts val="0"/>
                        </a:spcBef>
                        <a:spcAft>
                          <a:spcPts val="0"/>
                        </a:spcAft>
                      </a:pPr>
                      <a:r>
                        <a:rPr lang="en-GB" sz="1400" b="0">
                          <a:latin typeface="+mn-lt"/>
                          <a:ea typeface="Calibri"/>
                          <a:cs typeface="Times New Roman"/>
                        </a:rPr>
                        <a:t>PO6</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a:latin typeface="+mn-lt"/>
                          <a:ea typeface="Calibri"/>
                          <a:cs typeface="Times New Roman"/>
                        </a:rPr>
                        <a:t>PO7</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PO8</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PO9</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 10</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 11</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PO 12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00000"/>
                        </a:lnSpc>
                        <a:spcBef>
                          <a:spcPts val="0"/>
                        </a:spcBef>
                        <a:spcAft>
                          <a:spcPts val="0"/>
                        </a:spcAft>
                      </a:pPr>
                      <a:r>
                        <a:rPr lang="en-GB" sz="1400" b="0" dirty="0">
                          <a:latin typeface="+mn-lt"/>
                          <a:ea typeface="Calibri"/>
                          <a:cs typeface="Times New Roman"/>
                        </a:rPr>
                        <a:t>PSO1</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b="0" dirty="0">
                          <a:latin typeface="+mn-lt"/>
                          <a:ea typeface="Calibri"/>
                          <a:cs typeface="Times New Roman"/>
                        </a:rPr>
                        <a:t>PSO2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b="0" dirty="0">
                          <a:latin typeface="+mn-lt"/>
                          <a:ea typeface="Calibri"/>
                          <a:cs typeface="Times New Roman"/>
                        </a:rPr>
                        <a:t>PSO3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b="0" dirty="0">
                          <a:latin typeface="+mn-lt"/>
                          <a:ea typeface="Calibri"/>
                          <a:cs typeface="Times New Roman"/>
                        </a:rPr>
                        <a:t>PSO4</a:t>
                      </a: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45294">
                <a:tc>
                  <a:txBody>
                    <a:bodyPr/>
                    <a:lstStyle/>
                    <a:p>
                      <a:pPr marL="0" marR="0" algn="ctr">
                        <a:lnSpc>
                          <a:spcPct val="100000"/>
                        </a:lnSpc>
                        <a:spcBef>
                          <a:spcPts val="0"/>
                        </a:spcBef>
                        <a:spcAft>
                          <a:spcPts val="0"/>
                        </a:spcAft>
                      </a:pP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S.Y.</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00000"/>
                        </a:lnSpc>
                        <a:spcBef>
                          <a:spcPts val="0"/>
                        </a:spcBef>
                        <a:spcAft>
                          <a:spcPts val="0"/>
                        </a:spcAft>
                      </a:pPr>
                      <a:r>
                        <a:rPr lang="en-GB" sz="1400" b="0" dirty="0">
                          <a:latin typeface="+mn-lt"/>
                          <a:ea typeface="Calibri"/>
                          <a:cs typeface="Times New Roman"/>
                        </a:rPr>
                        <a:t>SELECT 4 POS</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3 X 3</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1X2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00000"/>
                        </a:lnSpc>
                        <a:spcBef>
                          <a:spcPts val="0"/>
                        </a:spcBef>
                        <a:spcAft>
                          <a:spcPts val="0"/>
                        </a:spcAft>
                      </a:pPr>
                      <a:r>
                        <a:rPr lang="en-GB" sz="1400" b="0" dirty="0">
                          <a:latin typeface="+mn-lt"/>
                          <a:ea typeface="Calibri"/>
                          <a:cs typeface="Times New Roman"/>
                        </a:rPr>
                        <a:t>SELECT 1 OR 2 PO</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 X 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gn="ctr">
                        <a:lnSpc>
                          <a:spcPct val="100000"/>
                        </a:lnSpc>
                        <a:spcBef>
                          <a:spcPts val="0"/>
                        </a:spcBef>
                        <a:spcAft>
                          <a:spcPts val="0"/>
                        </a:spcAft>
                      </a:pPr>
                      <a:r>
                        <a:rPr lang="en-GB" sz="1400" b="0" dirty="0">
                          <a:latin typeface="+mn-lt"/>
                          <a:ea typeface="Calibri"/>
                          <a:cs typeface="Times New Roman"/>
                        </a:rPr>
                        <a:t>SELECT 1 OR 2 PSO</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00000"/>
                        </a:lnSpc>
                        <a:spcBef>
                          <a:spcPts val="0"/>
                        </a:spcBef>
                        <a:spcAft>
                          <a:spcPts val="0"/>
                        </a:spcAft>
                      </a:pP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0">
                      <a:fgClr>
                        <a:srgbClr val="FFFFFF"/>
                      </a:fgClr>
                      <a:bgClr>
                        <a:srgbClr val="7F7F7F"/>
                      </a:bgClr>
                    </a:pattFill>
                  </a:tcPr>
                </a:tc>
                <a:tc hMerge="1">
                  <a:txBody>
                    <a:bodyPr/>
                    <a:lstStyle/>
                    <a:p>
                      <a:endParaRPr lang="en-US"/>
                    </a:p>
                  </a:txBody>
                  <a:tcPr/>
                </a:tc>
                <a:extLst>
                  <a:ext uri="{0D108BD9-81ED-4DB2-BD59-A6C34878D82A}">
                    <a16:rowId xmlns:a16="http://schemas.microsoft.com/office/drawing/2014/main" val="10003"/>
                  </a:ext>
                </a:extLst>
              </a:tr>
              <a:tr h="960066">
                <a:tc>
                  <a:txBody>
                    <a:bodyPr/>
                    <a:lstStyle/>
                    <a:p>
                      <a:pPr marL="0" marR="0" algn="ctr">
                        <a:lnSpc>
                          <a:spcPct val="100000"/>
                        </a:lnSpc>
                        <a:spcBef>
                          <a:spcPts val="0"/>
                        </a:spcBef>
                        <a:spcAft>
                          <a:spcPts val="0"/>
                        </a:spcAft>
                      </a:pPr>
                      <a:r>
                        <a:rPr lang="en-GB" sz="1400" b="0">
                          <a:latin typeface="+mn-lt"/>
                          <a:ea typeface="Calibri"/>
                          <a:cs typeface="Times New Roman"/>
                        </a:rPr>
                        <a:t>T.Y.</a:t>
                      </a:r>
                      <a:endParaRPr lang="en-US" sz="1400" b="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00000"/>
                        </a:lnSpc>
                        <a:spcBef>
                          <a:spcPts val="0"/>
                        </a:spcBef>
                        <a:spcAft>
                          <a:spcPts val="0"/>
                        </a:spcAft>
                      </a:pPr>
                      <a:r>
                        <a:rPr lang="en-GB" sz="1400" b="0" dirty="0">
                          <a:latin typeface="+mn-lt"/>
                          <a:ea typeface="Calibri"/>
                          <a:cs typeface="Times New Roman"/>
                        </a:rPr>
                        <a:t>SELECT 3 POS</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1X2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00000"/>
                        </a:lnSpc>
                        <a:spcBef>
                          <a:spcPts val="0"/>
                        </a:spcBef>
                        <a:spcAft>
                          <a:spcPts val="0"/>
                        </a:spcAft>
                      </a:pPr>
                      <a:r>
                        <a:rPr lang="en-GB" sz="1400" b="0" dirty="0">
                          <a:latin typeface="+mn-lt"/>
                          <a:ea typeface="Calibri"/>
                          <a:cs typeface="Times New Roman"/>
                        </a:rPr>
                        <a:t>SELECT 2 PO</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 X 3</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 X 2</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0000"/>
                        </a:lnSpc>
                        <a:spcBef>
                          <a:spcPts val="0"/>
                        </a:spcBef>
                        <a:spcAft>
                          <a:spcPts val="0"/>
                        </a:spcAft>
                      </a:pPr>
                      <a:r>
                        <a:rPr lang="en-GB" sz="1400" b="0" dirty="0">
                          <a:latin typeface="+mn-lt"/>
                          <a:ea typeface="Calibri"/>
                          <a:cs typeface="Times New Roman"/>
                        </a:rPr>
                        <a:t>SELECT 1 OR 2 PSO</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72493">
                <a:tc>
                  <a:txBody>
                    <a:bodyPr/>
                    <a:lstStyle/>
                    <a:p>
                      <a:pPr marL="0" marR="0" algn="ctr">
                        <a:lnSpc>
                          <a:spcPct val="100000"/>
                        </a:lnSpc>
                        <a:spcBef>
                          <a:spcPts val="0"/>
                        </a:spcBef>
                        <a:spcAft>
                          <a:spcPts val="0"/>
                        </a:spcAft>
                      </a:pPr>
                      <a:r>
                        <a:rPr lang="en-GB" sz="1400" b="0" dirty="0">
                          <a:latin typeface="+mn-lt"/>
                          <a:ea typeface="Calibri"/>
                          <a:cs typeface="Times New Roman"/>
                        </a:rPr>
                        <a:t>B.TECH.</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00000"/>
                        </a:lnSpc>
                        <a:spcBef>
                          <a:spcPts val="0"/>
                        </a:spcBef>
                        <a:spcAft>
                          <a:spcPts val="0"/>
                        </a:spcAft>
                      </a:pPr>
                      <a:r>
                        <a:rPr lang="en-GB" sz="1400" b="0" dirty="0">
                          <a:latin typeface="+mn-lt"/>
                          <a:ea typeface="Calibri"/>
                          <a:cs typeface="Times New Roman"/>
                        </a:rPr>
                        <a:t>SELECT 2 POS</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gn="ctr">
                        <a:lnSpc>
                          <a:spcPct val="100000"/>
                        </a:lnSpc>
                        <a:spcBef>
                          <a:spcPts val="0"/>
                        </a:spcBef>
                        <a:spcAft>
                          <a:spcPts val="0"/>
                        </a:spcAft>
                      </a:pPr>
                      <a:r>
                        <a:rPr lang="en-GB" sz="1400" b="0" dirty="0">
                          <a:latin typeface="+mn-lt"/>
                          <a:ea typeface="Calibri"/>
                          <a:cs typeface="Times New Roman"/>
                        </a:rPr>
                        <a:t>SELECT 3 POS</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1 X 2 or 1 X 1</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gn="ctr">
                        <a:lnSpc>
                          <a:spcPct val="100000"/>
                        </a:lnSpc>
                        <a:spcBef>
                          <a:spcPts val="0"/>
                        </a:spcBef>
                        <a:spcAft>
                          <a:spcPts val="0"/>
                        </a:spcAft>
                      </a:pP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50">
                      <a:fgClr>
                        <a:srgbClr val="FFFFFF"/>
                      </a:fgClr>
                      <a:bgClr>
                        <a:srgbClr val="7F7F7F"/>
                      </a:bgClr>
                    </a:pattFill>
                  </a:tcPr>
                </a:tc>
                <a:tc hMerge="1">
                  <a:txBody>
                    <a:bodyPr/>
                    <a:lstStyle/>
                    <a:p>
                      <a:endParaRPr lang="en-US"/>
                    </a:p>
                  </a:txBody>
                  <a:tcPr/>
                </a:tc>
                <a:tc gridSpan="2">
                  <a:txBody>
                    <a:bodyPr/>
                    <a:lstStyle/>
                    <a:p>
                      <a:pPr marL="0" marR="0" algn="ctr">
                        <a:lnSpc>
                          <a:spcPct val="100000"/>
                        </a:lnSpc>
                        <a:spcBef>
                          <a:spcPts val="0"/>
                        </a:spcBef>
                        <a:spcAft>
                          <a:spcPts val="0"/>
                        </a:spcAft>
                      </a:pPr>
                      <a:r>
                        <a:rPr lang="en-GB" sz="1400" b="0" dirty="0">
                          <a:latin typeface="+mn-lt"/>
                          <a:ea typeface="Calibri"/>
                          <a:cs typeface="Times New Roman"/>
                        </a:rPr>
                        <a:t>SELECT 1 OR 2  PSO</a:t>
                      </a:r>
                      <a:endParaRPr lang="en-US" sz="1400" b="0" dirty="0">
                        <a:latin typeface="+mn-lt"/>
                        <a:ea typeface="Calibri"/>
                        <a:cs typeface="Times New Roman"/>
                      </a:endParaRPr>
                    </a:p>
                    <a:p>
                      <a:pPr marL="0" marR="0" algn="ctr">
                        <a:lnSpc>
                          <a:spcPct val="100000"/>
                        </a:lnSpc>
                        <a:spcBef>
                          <a:spcPts val="0"/>
                        </a:spcBef>
                        <a:spcAft>
                          <a:spcPts val="0"/>
                        </a:spcAft>
                      </a:pPr>
                      <a:r>
                        <a:rPr lang="en-GB" sz="1400" b="0" dirty="0">
                          <a:latin typeface="+mn-lt"/>
                          <a:ea typeface="Calibri"/>
                          <a:cs typeface="Times New Roman"/>
                        </a:rPr>
                        <a:t>2 X 3</a:t>
                      </a:r>
                      <a:endParaRPr lang="en-US" sz="1400" b="0" dirty="0">
                        <a:latin typeface="+mn-lt"/>
                        <a:ea typeface="Calibri"/>
                        <a:cs typeface="Times New Roman"/>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406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922553" y="0"/>
            <a:ext cx="9145270"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About Department</a:t>
            </a:r>
            <a:endParaRPr sz="4000" dirty="0"/>
          </a:p>
        </p:txBody>
      </p:sp>
      <p:sp>
        <p:nvSpPr>
          <p:cNvPr id="106" name="Google Shape;106;p3"/>
          <p:cNvSpPr txBox="1"/>
          <p:nvPr/>
        </p:nvSpPr>
        <p:spPr>
          <a:xfrm>
            <a:off x="11876785" y="6586525"/>
            <a:ext cx="153670" cy="177800"/>
          </a:xfrm>
          <a:prstGeom prst="rect">
            <a:avLst/>
          </a:prstGeom>
          <a:noFill/>
          <a:ln>
            <a:noFill/>
          </a:ln>
        </p:spPr>
        <p:txBody>
          <a:bodyPr spcFirstLastPara="1" wrap="square" lIns="0" tIns="0" rIns="0" bIns="0" anchor="t" anchorCtr="0">
            <a:spAutoFit/>
          </a:bodyPr>
          <a:lstStyle/>
          <a:p>
            <a:pPr marL="38100" marR="0" lvl="0" indent="0" algn="l" rtl="0">
              <a:lnSpc>
                <a:spcPct val="103333"/>
              </a:lnSpc>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graphicFrame>
        <p:nvGraphicFramePr>
          <p:cNvPr id="107" name="Google Shape;107;p3"/>
          <p:cNvGraphicFramePr/>
          <p:nvPr>
            <p:extLst>
              <p:ext uri="{D42A27DB-BD31-4B8C-83A1-F6EECF244321}">
                <p14:modId xmlns:p14="http://schemas.microsoft.com/office/powerpoint/2010/main" val="1318126435"/>
              </p:ext>
            </p:extLst>
          </p:nvPr>
        </p:nvGraphicFramePr>
        <p:xfrm>
          <a:off x="1229358" y="838201"/>
          <a:ext cx="10647426" cy="2493430"/>
        </p:xfrm>
        <a:graphic>
          <a:graphicData uri="http://schemas.openxmlformats.org/drawingml/2006/table">
            <a:tbl>
              <a:tblPr firstRow="1" bandRow="1">
                <a:tableStyleId>{B301B821-A1FF-4177-AEE7-76D212191A09}</a:tableStyleId>
              </a:tblPr>
              <a:tblGrid>
                <a:gridCol w="1315260">
                  <a:extLst>
                    <a:ext uri="{9D8B030D-6E8A-4147-A177-3AD203B41FA5}">
                      <a16:colId xmlns:a16="http://schemas.microsoft.com/office/drawing/2014/main" val="20000"/>
                    </a:ext>
                  </a:extLst>
                </a:gridCol>
                <a:gridCol w="1774748">
                  <a:extLst>
                    <a:ext uri="{9D8B030D-6E8A-4147-A177-3AD203B41FA5}">
                      <a16:colId xmlns:a16="http://schemas.microsoft.com/office/drawing/2014/main" val="20001"/>
                    </a:ext>
                  </a:extLst>
                </a:gridCol>
                <a:gridCol w="696031">
                  <a:extLst>
                    <a:ext uri="{9D8B030D-6E8A-4147-A177-3AD203B41FA5}">
                      <a16:colId xmlns:a16="http://schemas.microsoft.com/office/drawing/2014/main" val="20002"/>
                    </a:ext>
                  </a:extLst>
                </a:gridCol>
                <a:gridCol w="1785943">
                  <a:extLst>
                    <a:ext uri="{9D8B030D-6E8A-4147-A177-3AD203B41FA5}">
                      <a16:colId xmlns:a16="http://schemas.microsoft.com/office/drawing/2014/main" val="20003"/>
                    </a:ext>
                  </a:extLst>
                </a:gridCol>
                <a:gridCol w="1615595">
                  <a:extLst>
                    <a:ext uri="{9D8B030D-6E8A-4147-A177-3AD203B41FA5}">
                      <a16:colId xmlns:a16="http://schemas.microsoft.com/office/drawing/2014/main" val="20004"/>
                    </a:ext>
                  </a:extLst>
                </a:gridCol>
                <a:gridCol w="1539865">
                  <a:extLst>
                    <a:ext uri="{9D8B030D-6E8A-4147-A177-3AD203B41FA5}">
                      <a16:colId xmlns:a16="http://schemas.microsoft.com/office/drawing/2014/main" val="20005"/>
                    </a:ext>
                  </a:extLst>
                </a:gridCol>
                <a:gridCol w="1919984">
                  <a:extLst>
                    <a:ext uri="{9D8B030D-6E8A-4147-A177-3AD203B41FA5}">
                      <a16:colId xmlns:a16="http://schemas.microsoft.com/office/drawing/2014/main" val="20006"/>
                    </a:ext>
                  </a:extLst>
                </a:gridCol>
              </a:tblGrid>
              <a:tr h="609175">
                <a:tc>
                  <a:txBody>
                    <a:bodyPr/>
                    <a:lstStyle/>
                    <a:p>
                      <a:pPr marL="0" marR="5715" lvl="0" indent="0" algn="ctr" rtl="0">
                        <a:lnSpc>
                          <a:spcPct val="100000"/>
                        </a:lnSpc>
                        <a:spcBef>
                          <a:spcPts val="0"/>
                        </a:spcBef>
                        <a:spcAft>
                          <a:spcPts val="0"/>
                        </a:spcAft>
                        <a:buNone/>
                      </a:pPr>
                      <a:r>
                        <a:rPr lang="en-US" sz="1400" u="none" strike="noStrike" cap="none" dirty="0" err="1">
                          <a:latin typeface="Verdana" panose="020B0604030504040204" pitchFamily="34" charset="0"/>
                          <a:ea typeface="Verdana" panose="020B0604030504040204" pitchFamily="34" charset="0"/>
                          <a:sym typeface="Calibri"/>
                        </a:rPr>
                        <a:t>Programme</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130800" marB="0"/>
                </a:tc>
                <a:tc>
                  <a:txBody>
                    <a:bodyPr/>
                    <a:lstStyle/>
                    <a:p>
                      <a:pPr marL="314325" marR="0" lvl="0" indent="0" algn="l"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Specialization</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130800" marB="0"/>
                </a:tc>
                <a:tc>
                  <a:txBody>
                    <a:bodyPr/>
                    <a:lstStyle/>
                    <a:p>
                      <a:pPr marL="0" marR="8890"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Intake</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130800" marB="0"/>
                </a:tc>
                <a:tc>
                  <a:txBody>
                    <a:bodyPr/>
                    <a:lstStyle/>
                    <a:p>
                      <a:pPr marL="289560" marR="243204" lvl="0" indent="269240" algn="l"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Year of   Establishment</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4125" marB="0"/>
                </a:tc>
                <a:tc>
                  <a:txBody>
                    <a:bodyPr/>
                    <a:lstStyle/>
                    <a:p>
                      <a:pPr marL="553085" marR="0" lvl="0" indent="0" algn="l"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Affiliated</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130800" marB="0"/>
                </a:tc>
                <a:tc>
                  <a:txBody>
                    <a:bodyPr/>
                    <a:lstStyle/>
                    <a:p>
                      <a:pPr marL="0" marR="149225"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Approved</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130800" marB="0"/>
                </a:tc>
                <a:tc>
                  <a:txBody>
                    <a:bodyPr/>
                    <a:lstStyle/>
                    <a:p>
                      <a:pPr marL="0" marR="74295"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NBA</a:t>
                      </a:r>
                      <a:endParaRPr sz="1400" u="none" strike="noStrike" cap="none">
                        <a:latin typeface="Verdana" panose="020B0604030504040204" pitchFamily="34" charset="0"/>
                        <a:ea typeface="Verdana" panose="020B0604030504040204" pitchFamily="34" charset="0"/>
                        <a:sym typeface="Calibri"/>
                      </a:endParaRPr>
                    </a:p>
                    <a:p>
                      <a:pPr marL="0" marR="74295"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Accreditation</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24125" marB="0"/>
                </a:tc>
                <a:extLst>
                  <a:ext uri="{0D108BD9-81ED-4DB2-BD59-A6C34878D82A}">
                    <a16:rowId xmlns:a16="http://schemas.microsoft.com/office/drawing/2014/main" val="10000"/>
                  </a:ext>
                </a:extLst>
              </a:tr>
              <a:tr h="914325">
                <a:tc>
                  <a:txBody>
                    <a:bodyPr/>
                    <a:lstStyle/>
                    <a:p>
                      <a:pPr marL="0" marR="7620" lvl="0" indent="0" algn="ctr"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UG</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360045" marR="287020" lvl="0" indent="-26033" algn="ctr"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Computer</a:t>
                      </a:r>
                      <a:endParaRPr sz="1400" dirty="0">
                        <a:latin typeface="Verdana" panose="020B0604030504040204" pitchFamily="34" charset="0"/>
                        <a:ea typeface="Verdana" panose="020B0604030504040204" pitchFamily="34" charset="0"/>
                      </a:endParaRPr>
                    </a:p>
                    <a:p>
                      <a:pPr marL="360045" marR="287020" lvl="0" indent="-26033" algn="ctr" rtl="0">
                        <a:lnSpc>
                          <a:spcPct val="100000"/>
                        </a:lnSpc>
                        <a:spcBef>
                          <a:spcPts val="17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Engineering</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0" marR="9525" lvl="0" indent="0" algn="ctr" rtl="0">
                        <a:lnSpc>
                          <a:spcPct val="100000"/>
                        </a:lnSpc>
                        <a:spcBef>
                          <a:spcPts val="0"/>
                        </a:spcBef>
                        <a:spcAft>
                          <a:spcPts val="0"/>
                        </a:spcAft>
                        <a:buNone/>
                      </a:pPr>
                      <a:r>
                        <a:rPr lang="en-IN" sz="1400" u="none" strike="noStrike" cap="none" dirty="0">
                          <a:latin typeface="Verdana" panose="020B0604030504040204" pitchFamily="34" charset="0"/>
                          <a:ea typeface="Verdana" panose="020B0604030504040204" pitchFamily="34" charset="0"/>
                          <a:sym typeface="Calibri"/>
                        </a:rPr>
                        <a:t>240</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0" marR="560705" lvl="0" indent="0" algn="ctr" rtl="0">
                        <a:lnSpc>
                          <a:spcPct val="100000"/>
                        </a:lnSpc>
                        <a:spcBef>
                          <a:spcPts val="0"/>
                        </a:spcBef>
                        <a:spcAft>
                          <a:spcPts val="0"/>
                        </a:spcAft>
                        <a:buNone/>
                      </a:pPr>
                      <a:r>
                        <a:rPr lang="en-US" sz="1400" dirty="0">
                          <a:latin typeface="Verdana" panose="020B0604030504040204" pitchFamily="34" charset="0"/>
                          <a:ea typeface="Verdana" panose="020B0604030504040204" pitchFamily="34" charset="0"/>
                        </a:rPr>
                        <a:t>1991</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249554" marR="203200" lvl="0" indent="889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Savitribai Phule  Pune University</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0" marR="152400"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AICTE</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21600" marB="0"/>
                </a:tc>
                <a:tc>
                  <a:txBody>
                    <a:bodyPr/>
                    <a:lstStyle/>
                    <a:p>
                      <a:pPr marL="0" marR="74930" lvl="0" indent="0" algn="ctr" rtl="0">
                        <a:lnSpc>
                          <a:spcPct val="100000"/>
                        </a:lnSpc>
                        <a:spcBef>
                          <a:spcPts val="0"/>
                        </a:spcBef>
                        <a:spcAft>
                          <a:spcPts val="0"/>
                        </a:spcAft>
                        <a:buNone/>
                      </a:pPr>
                      <a:r>
                        <a:rPr lang="en-IN" sz="1400" u="none" strike="noStrike" cap="none" dirty="0">
                          <a:latin typeface="Verdana" panose="020B0604030504040204" pitchFamily="34" charset="0"/>
                          <a:ea typeface="Verdana" panose="020B0604030504040204" pitchFamily="34" charset="0"/>
                          <a:sym typeface="Calibri"/>
                        </a:rPr>
                        <a:t>2003,2007,2013,2016</a:t>
                      </a:r>
                    </a:p>
                    <a:p>
                      <a:pPr marL="0" marR="74930" lvl="0" indent="0" algn="ctr" rtl="0">
                        <a:lnSpc>
                          <a:spcPct val="100000"/>
                        </a:lnSpc>
                        <a:spcBef>
                          <a:spcPts val="0"/>
                        </a:spcBef>
                        <a:spcAft>
                          <a:spcPts val="0"/>
                        </a:spcAft>
                        <a:buNone/>
                      </a:pPr>
                      <a:r>
                        <a:rPr lang="en-IN" sz="1400" u="none" strike="noStrike" cap="none" dirty="0">
                          <a:latin typeface="Verdana" panose="020B0604030504040204" pitchFamily="34" charset="0"/>
                          <a:ea typeface="Verdana" panose="020B0604030504040204" pitchFamily="34" charset="0"/>
                          <a:sym typeface="Calibri"/>
                        </a:rPr>
                        <a:t>&amp; 2019 (extension)</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1600" marB="0"/>
                </a:tc>
                <a:extLst>
                  <a:ext uri="{0D108BD9-81ED-4DB2-BD59-A6C34878D82A}">
                    <a16:rowId xmlns:a16="http://schemas.microsoft.com/office/drawing/2014/main" val="10001"/>
                  </a:ext>
                </a:extLst>
              </a:tr>
              <a:tr h="914900">
                <a:tc>
                  <a:txBody>
                    <a:bodyPr/>
                    <a:lstStyle/>
                    <a:p>
                      <a:pPr marL="0" marR="5715" lvl="0" indent="0" algn="ctr" rtl="0">
                        <a:lnSpc>
                          <a:spcPct val="100000"/>
                        </a:lnSpc>
                        <a:spcBef>
                          <a:spcPts val="0"/>
                        </a:spcBef>
                        <a:spcAft>
                          <a:spcPts val="0"/>
                        </a:spcAft>
                        <a:buNone/>
                      </a:pPr>
                      <a:r>
                        <a:rPr lang="en-US" sz="1400" u="none" strike="noStrike" cap="none">
                          <a:latin typeface="Verdana" panose="020B0604030504040204" pitchFamily="34" charset="0"/>
                          <a:ea typeface="Verdana" panose="020B0604030504040204" pitchFamily="34" charset="0"/>
                          <a:sym typeface="Calibri"/>
                        </a:rPr>
                        <a:t>PG</a:t>
                      </a:r>
                      <a:endParaRPr sz="1400" u="none" strike="noStrike" cap="none">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360045" marR="287020" lvl="0" indent="-26033" algn="ctr" rtl="0">
                        <a:lnSpc>
                          <a:spcPct val="100000"/>
                        </a:lnSpc>
                        <a:spcBef>
                          <a:spcPts val="0"/>
                        </a:spcBef>
                        <a:spcAft>
                          <a:spcPts val="0"/>
                        </a:spcAft>
                        <a:buNone/>
                      </a:pPr>
                      <a:r>
                        <a:rPr lang="en-US" sz="1400" dirty="0">
                          <a:latin typeface="Verdana" panose="020B0604030504040204" pitchFamily="34" charset="0"/>
                          <a:ea typeface="Verdana" panose="020B0604030504040204" pitchFamily="34" charset="0"/>
                        </a:rPr>
                        <a:t>CSE</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0" marR="10160" lvl="0" indent="0" algn="ctr" rtl="0">
                        <a:lnSpc>
                          <a:spcPct val="100000"/>
                        </a:lnSpc>
                        <a:spcBef>
                          <a:spcPts val="0"/>
                        </a:spcBef>
                        <a:spcAft>
                          <a:spcPts val="0"/>
                        </a:spcAft>
                        <a:buNone/>
                      </a:pPr>
                      <a:r>
                        <a:rPr lang="en-IN" sz="1400" u="none" strike="noStrike" cap="none" dirty="0">
                          <a:latin typeface="Verdana" panose="020B0604030504040204" pitchFamily="34" charset="0"/>
                          <a:ea typeface="Verdana" panose="020B0604030504040204" pitchFamily="34" charset="0"/>
                          <a:sym typeface="Calibri"/>
                        </a:rPr>
                        <a:t>06</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0" marR="560705" lvl="0" indent="0" algn="ctr" rtl="0">
                        <a:lnSpc>
                          <a:spcPct val="100000"/>
                        </a:lnSpc>
                        <a:spcBef>
                          <a:spcPts val="0"/>
                        </a:spcBef>
                        <a:spcAft>
                          <a:spcPts val="0"/>
                        </a:spcAft>
                        <a:buNone/>
                      </a:pPr>
                      <a:r>
                        <a:rPr lang="en-US" sz="1400" dirty="0">
                          <a:latin typeface="Verdana" panose="020B0604030504040204" pitchFamily="34" charset="0"/>
                          <a:ea typeface="Verdana" panose="020B0604030504040204" pitchFamily="34" charset="0"/>
                        </a:rPr>
                        <a:t>2002</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249554" marR="203200" lvl="0" indent="8890" algn="ctr" rtl="0">
                        <a:lnSpc>
                          <a:spcPct val="100000"/>
                        </a:lnSpc>
                        <a:spcBef>
                          <a:spcPts val="0"/>
                        </a:spcBef>
                        <a:spcAft>
                          <a:spcPts val="0"/>
                        </a:spcAft>
                        <a:buNone/>
                      </a:pPr>
                      <a:r>
                        <a:rPr lang="en-US" sz="1400" u="none" strike="noStrike" cap="none" dirty="0" err="1">
                          <a:latin typeface="Verdana" panose="020B0604030504040204" pitchFamily="34" charset="0"/>
                          <a:ea typeface="Verdana" panose="020B0604030504040204" pitchFamily="34" charset="0"/>
                          <a:sym typeface="Calibri"/>
                        </a:rPr>
                        <a:t>Savitribai</a:t>
                      </a:r>
                      <a:r>
                        <a:rPr lang="en-US" sz="1400" u="none" strike="noStrike" cap="none" dirty="0">
                          <a:latin typeface="Verdana" panose="020B0604030504040204" pitchFamily="34" charset="0"/>
                          <a:ea typeface="Verdana" panose="020B0604030504040204" pitchFamily="34" charset="0"/>
                          <a:sym typeface="Calibri"/>
                        </a:rPr>
                        <a:t> </a:t>
                      </a:r>
                      <a:r>
                        <a:rPr lang="en-US" sz="1400" u="none" strike="noStrike" cap="none" dirty="0" err="1">
                          <a:latin typeface="Verdana" panose="020B0604030504040204" pitchFamily="34" charset="0"/>
                          <a:ea typeface="Verdana" panose="020B0604030504040204" pitchFamily="34" charset="0"/>
                          <a:sym typeface="Calibri"/>
                        </a:rPr>
                        <a:t>Phule</a:t>
                      </a:r>
                      <a:r>
                        <a:rPr lang="en-US" sz="1400" u="none" strike="noStrike" cap="none" dirty="0">
                          <a:latin typeface="Verdana" panose="020B0604030504040204" pitchFamily="34" charset="0"/>
                          <a:ea typeface="Verdana" panose="020B0604030504040204" pitchFamily="34" charset="0"/>
                          <a:sym typeface="Calibri"/>
                        </a:rPr>
                        <a:t>  Pune University</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0" marR="152400" lvl="0" indent="0" algn="ctr"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AICTE</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tc>
                  <a:txBody>
                    <a:bodyPr/>
                    <a:lstStyle/>
                    <a:p>
                      <a:pPr marL="0" marR="73660" lvl="0" indent="0" algn="ctr" rtl="0">
                        <a:lnSpc>
                          <a:spcPct val="100000"/>
                        </a:lnSpc>
                        <a:spcBef>
                          <a:spcPts val="0"/>
                        </a:spcBef>
                        <a:spcAft>
                          <a:spcPts val="0"/>
                        </a:spcAft>
                        <a:buNone/>
                      </a:pPr>
                      <a:r>
                        <a:rPr lang="en-US" sz="1400" u="none" strike="noStrike" cap="none" dirty="0">
                          <a:latin typeface="Verdana" panose="020B0604030504040204" pitchFamily="34" charset="0"/>
                          <a:ea typeface="Verdana" panose="020B0604030504040204" pitchFamily="34" charset="0"/>
                          <a:sym typeface="Calibri"/>
                        </a:rPr>
                        <a:t>2</a:t>
                      </a:r>
                      <a:r>
                        <a:rPr lang="en-IN" sz="1400" u="none" strike="noStrike" cap="none" dirty="0">
                          <a:latin typeface="Verdana" panose="020B0604030504040204" pitchFamily="34" charset="0"/>
                          <a:ea typeface="Verdana" panose="020B0604030504040204" pitchFamily="34" charset="0"/>
                          <a:sym typeface="Calibri"/>
                        </a:rPr>
                        <a:t>007</a:t>
                      </a:r>
                      <a:endParaRPr sz="1400" u="none" strike="noStrike" cap="none" dirty="0">
                        <a:latin typeface="Verdana" panose="020B0604030504040204" pitchFamily="34" charset="0"/>
                        <a:ea typeface="Verdana" panose="020B0604030504040204" pitchFamily="34" charset="0"/>
                        <a:cs typeface="Calibri"/>
                        <a:sym typeface="Calibri"/>
                      </a:endParaRPr>
                    </a:p>
                  </a:txBody>
                  <a:tcPr marL="0" marR="0" marT="22225" marB="0"/>
                </a:tc>
                <a:extLst>
                  <a:ext uri="{0D108BD9-81ED-4DB2-BD59-A6C34878D82A}">
                    <a16:rowId xmlns:a16="http://schemas.microsoft.com/office/drawing/2014/main" val="10002"/>
                  </a:ext>
                </a:extLst>
              </a:tr>
            </a:tbl>
          </a:graphicData>
        </a:graphic>
      </p:graphicFrame>
      <p:graphicFrame>
        <p:nvGraphicFramePr>
          <p:cNvPr id="109" name="Google Shape;109;p3"/>
          <p:cNvGraphicFramePr/>
          <p:nvPr>
            <p:extLst>
              <p:ext uri="{D42A27DB-BD31-4B8C-83A1-F6EECF244321}">
                <p14:modId xmlns:p14="http://schemas.microsoft.com/office/powerpoint/2010/main" val="3697552843"/>
              </p:ext>
            </p:extLst>
          </p:nvPr>
        </p:nvGraphicFramePr>
        <p:xfrm>
          <a:off x="8490857" y="3726003"/>
          <a:ext cx="3539598" cy="1905000"/>
        </p:xfrm>
        <a:graphic>
          <a:graphicData uri="http://schemas.openxmlformats.org/drawingml/2006/table">
            <a:tbl>
              <a:tblPr firstRow="1" bandRow="1">
                <a:tableStyleId>{7E31700F-715C-4B57-BA64-622D2D4E7403}</a:tableStyleId>
              </a:tblPr>
              <a:tblGrid>
                <a:gridCol w="1821052">
                  <a:extLst>
                    <a:ext uri="{9D8B030D-6E8A-4147-A177-3AD203B41FA5}">
                      <a16:colId xmlns:a16="http://schemas.microsoft.com/office/drawing/2014/main" val="20000"/>
                    </a:ext>
                  </a:extLst>
                </a:gridCol>
                <a:gridCol w="1718546">
                  <a:extLst>
                    <a:ext uri="{9D8B030D-6E8A-4147-A177-3AD203B41FA5}">
                      <a16:colId xmlns:a16="http://schemas.microsoft.com/office/drawing/2014/main" val="20001"/>
                    </a:ext>
                  </a:extLst>
                </a:gridCol>
              </a:tblGrid>
              <a:tr h="304800">
                <a:tc gridSpan="2">
                  <a:txBody>
                    <a:bodyPr/>
                    <a:lstStyle/>
                    <a:p>
                      <a:pPr marL="532130" marR="0" lvl="0" indent="0" algn="l" rtl="0">
                        <a:lnSpc>
                          <a:spcPct val="100000"/>
                        </a:lnSpc>
                        <a:spcBef>
                          <a:spcPts val="0"/>
                        </a:spcBef>
                        <a:spcAft>
                          <a:spcPts val="0"/>
                        </a:spcAft>
                        <a:buNone/>
                      </a:pPr>
                      <a:r>
                        <a:rPr lang="en-US" sz="1400" b="1" u="none" strike="noStrike" cap="none" dirty="0">
                          <a:sym typeface="Calibri"/>
                        </a:rPr>
                        <a:t>Student Strength (UG)</a:t>
                      </a:r>
                      <a:endParaRPr sz="1400" u="none" strike="noStrike" cap="none" dirty="0">
                        <a:latin typeface="Calibri"/>
                        <a:ea typeface="Calibri"/>
                        <a:cs typeface="Calibri"/>
                        <a:sym typeface="Calibri"/>
                      </a:endParaRPr>
                    </a:p>
                  </a:txBody>
                  <a:tcPr marL="0" marR="0" marT="34300" marB="0"/>
                </a:tc>
                <a:tc hMerge="1">
                  <a:txBody>
                    <a:bodyPr/>
                    <a:lstStyle/>
                    <a:p>
                      <a:endParaRPr lang="en-US"/>
                    </a:p>
                  </a:txBody>
                  <a:tcPr/>
                </a:tc>
                <a:extLst>
                  <a:ext uri="{0D108BD9-81ED-4DB2-BD59-A6C34878D82A}">
                    <a16:rowId xmlns:a16="http://schemas.microsoft.com/office/drawing/2014/main" val="10000"/>
                  </a:ext>
                </a:extLst>
              </a:tr>
              <a:tr h="304675">
                <a:tc>
                  <a:txBody>
                    <a:bodyPr/>
                    <a:lstStyle/>
                    <a:p>
                      <a:pPr marL="92710" marR="0" lvl="0" indent="0" algn="l" rtl="0">
                        <a:lnSpc>
                          <a:spcPct val="100000"/>
                        </a:lnSpc>
                        <a:spcBef>
                          <a:spcPts val="0"/>
                        </a:spcBef>
                        <a:spcAft>
                          <a:spcPts val="0"/>
                        </a:spcAft>
                        <a:buNone/>
                      </a:pPr>
                      <a:r>
                        <a:rPr lang="en-US" sz="1400" b="1" u="none" strike="noStrike" cap="none">
                          <a:sym typeface="Calibri"/>
                        </a:rPr>
                        <a:t>Class</a:t>
                      </a:r>
                      <a:endParaRPr sz="1400" u="none" strike="noStrike" cap="none">
                        <a:latin typeface="Calibri"/>
                        <a:ea typeface="Calibri"/>
                        <a:cs typeface="Calibri"/>
                        <a:sym typeface="Calibri"/>
                      </a:endParaRPr>
                    </a:p>
                  </a:txBody>
                  <a:tcPr marL="0" marR="0" marT="34300" marB="0"/>
                </a:tc>
                <a:tc>
                  <a:txBody>
                    <a:bodyPr/>
                    <a:lstStyle/>
                    <a:p>
                      <a:pPr marL="379095" marR="0" lvl="0" indent="0" algn="ctr" rtl="0">
                        <a:lnSpc>
                          <a:spcPct val="100000"/>
                        </a:lnSpc>
                        <a:spcBef>
                          <a:spcPts val="0"/>
                        </a:spcBef>
                        <a:spcAft>
                          <a:spcPts val="0"/>
                        </a:spcAft>
                        <a:buNone/>
                      </a:pPr>
                      <a:r>
                        <a:rPr lang="en-US" sz="1400" b="1" u="none" strike="noStrike" cap="none">
                          <a:sym typeface="Calibri"/>
                        </a:rPr>
                        <a:t>Strength</a:t>
                      </a:r>
                      <a:endParaRPr sz="1400" u="none" strike="noStrike" cap="none">
                        <a:latin typeface="Calibri"/>
                        <a:ea typeface="Calibri"/>
                        <a:cs typeface="Calibri"/>
                        <a:sym typeface="Calibri"/>
                      </a:endParaRPr>
                    </a:p>
                  </a:txBody>
                  <a:tcPr marL="0" marR="0" marT="34300" marB="0"/>
                </a:tc>
                <a:extLst>
                  <a:ext uri="{0D108BD9-81ED-4DB2-BD59-A6C34878D82A}">
                    <a16:rowId xmlns:a16="http://schemas.microsoft.com/office/drawing/2014/main" val="10001"/>
                  </a:ext>
                </a:extLst>
              </a:tr>
              <a:tr h="323975">
                <a:tc>
                  <a:txBody>
                    <a:bodyPr/>
                    <a:lstStyle/>
                    <a:p>
                      <a:pPr marL="92075" marR="0" lvl="0" indent="0" algn="l" rtl="0">
                        <a:lnSpc>
                          <a:spcPct val="117499"/>
                        </a:lnSpc>
                        <a:spcBef>
                          <a:spcPts val="0"/>
                        </a:spcBef>
                        <a:spcAft>
                          <a:spcPts val="0"/>
                        </a:spcAft>
                        <a:buNone/>
                      </a:pPr>
                      <a:r>
                        <a:rPr lang="en-US" sz="1400" u="none" strike="noStrike" cap="none" dirty="0">
                          <a:sym typeface="Calibri"/>
                        </a:rPr>
                        <a:t>SY</a:t>
                      </a:r>
                      <a:endParaRPr sz="1400" u="none" strike="noStrike" cap="none" dirty="0">
                        <a:latin typeface="Calibri"/>
                        <a:ea typeface="Calibri"/>
                        <a:cs typeface="Calibri"/>
                        <a:sym typeface="Calibri"/>
                      </a:endParaRPr>
                    </a:p>
                  </a:txBody>
                  <a:tcPr marL="0" marR="0" marT="0" marB="0"/>
                </a:tc>
                <a:tc>
                  <a:txBody>
                    <a:bodyPr/>
                    <a:lstStyle/>
                    <a:p>
                      <a:pPr marL="377825" marR="0" lvl="0" indent="0" algn="ctr" rtl="0">
                        <a:lnSpc>
                          <a:spcPct val="117499"/>
                        </a:lnSpc>
                        <a:spcBef>
                          <a:spcPts val="0"/>
                        </a:spcBef>
                        <a:spcAft>
                          <a:spcPts val="0"/>
                        </a:spcAft>
                        <a:buNone/>
                      </a:pPr>
                      <a:r>
                        <a:rPr lang="en-IN" sz="1400" u="none" strike="noStrike" cap="none" dirty="0">
                          <a:sym typeface="Calibri"/>
                        </a:rPr>
                        <a:t>275</a:t>
                      </a:r>
                      <a:endParaRPr sz="1400" u="none" strike="noStrike" cap="none" dirty="0">
                        <a:latin typeface="Calibri"/>
                        <a:ea typeface="Calibri"/>
                        <a:cs typeface="Calibri"/>
                        <a:sym typeface="Calibri"/>
                      </a:endParaRPr>
                    </a:p>
                  </a:txBody>
                  <a:tcPr marL="0" marR="0" marT="0" marB="0"/>
                </a:tc>
                <a:extLst>
                  <a:ext uri="{0D108BD9-81ED-4DB2-BD59-A6C34878D82A}">
                    <a16:rowId xmlns:a16="http://schemas.microsoft.com/office/drawing/2014/main" val="10002"/>
                  </a:ext>
                </a:extLst>
              </a:tr>
              <a:tr h="323850">
                <a:tc>
                  <a:txBody>
                    <a:bodyPr/>
                    <a:lstStyle/>
                    <a:p>
                      <a:pPr marL="92075" marR="0" lvl="0" indent="0" algn="l" rtl="0">
                        <a:lnSpc>
                          <a:spcPct val="117499"/>
                        </a:lnSpc>
                        <a:spcBef>
                          <a:spcPts val="0"/>
                        </a:spcBef>
                        <a:spcAft>
                          <a:spcPts val="0"/>
                        </a:spcAft>
                        <a:buNone/>
                      </a:pPr>
                      <a:r>
                        <a:rPr lang="en-US" sz="1400" u="none" strike="noStrike" cap="none" dirty="0">
                          <a:sym typeface="Calibri"/>
                        </a:rPr>
                        <a:t>TY</a:t>
                      </a:r>
                      <a:endParaRPr sz="1400" u="none" strike="noStrike" cap="none" dirty="0">
                        <a:latin typeface="Calibri"/>
                        <a:ea typeface="Calibri"/>
                        <a:cs typeface="Calibri"/>
                        <a:sym typeface="Calibri"/>
                      </a:endParaRPr>
                    </a:p>
                  </a:txBody>
                  <a:tcPr marL="0" marR="0" marT="0" marB="0"/>
                </a:tc>
                <a:tc>
                  <a:txBody>
                    <a:bodyPr/>
                    <a:lstStyle/>
                    <a:p>
                      <a:pPr marL="377825" marR="0" lvl="0" indent="0" algn="ctr" rtl="0">
                        <a:lnSpc>
                          <a:spcPct val="117499"/>
                        </a:lnSpc>
                        <a:spcBef>
                          <a:spcPts val="0"/>
                        </a:spcBef>
                        <a:spcAft>
                          <a:spcPts val="0"/>
                        </a:spcAft>
                        <a:buNone/>
                      </a:pPr>
                      <a:r>
                        <a:rPr lang="en-IN" sz="1400" u="none" strike="noStrike" cap="none" dirty="0">
                          <a:sym typeface="Calibri"/>
                        </a:rPr>
                        <a:t>333</a:t>
                      </a:r>
                      <a:endParaRPr sz="1400" u="none" strike="noStrike" cap="none" dirty="0">
                        <a:latin typeface="Calibri"/>
                        <a:ea typeface="Calibri"/>
                        <a:cs typeface="Calibri"/>
                        <a:sym typeface="Calibri"/>
                      </a:endParaRPr>
                    </a:p>
                  </a:txBody>
                  <a:tcPr marL="0" marR="0" marT="0" marB="0"/>
                </a:tc>
                <a:extLst>
                  <a:ext uri="{0D108BD9-81ED-4DB2-BD59-A6C34878D82A}">
                    <a16:rowId xmlns:a16="http://schemas.microsoft.com/office/drawing/2014/main" val="10003"/>
                  </a:ext>
                </a:extLst>
              </a:tr>
              <a:tr h="323850">
                <a:tc>
                  <a:txBody>
                    <a:bodyPr/>
                    <a:lstStyle/>
                    <a:p>
                      <a:pPr marL="92075" marR="0" lvl="0" indent="0" algn="l" rtl="0">
                        <a:lnSpc>
                          <a:spcPct val="117857"/>
                        </a:lnSpc>
                        <a:spcBef>
                          <a:spcPts val="0"/>
                        </a:spcBef>
                        <a:spcAft>
                          <a:spcPts val="0"/>
                        </a:spcAft>
                        <a:buNone/>
                      </a:pPr>
                      <a:r>
                        <a:rPr lang="en-US" sz="1400" u="none" strike="noStrike" cap="none" dirty="0" err="1">
                          <a:sym typeface="Calibri"/>
                        </a:rPr>
                        <a:t>B.Tech</a:t>
                      </a:r>
                      <a:endParaRPr sz="1400" u="none" strike="noStrike" cap="none" dirty="0">
                        <a:latin typeface="Calibri"/>
                        <a:ea typeface="Calibri"/>
                        <a:cs typeface="Calibri"/>
                        <a:sym typeface="Calibri"/>
                      </a:endParaRPr>
                    </a:p>
                  </a:txBody>
                  <a:tcPr marL="0" marR="0" marT="0" marB="0"/>
                </a:tc>
                <a:tc>
                  <a:txBody>
                    <a:bodyPr/>
                    <a:lstStyle/>
                    <a:p>
                      <a:pPr marL="377825" marR="0" lvl="0" indent="0" algn="ctr" rtl="0">
                        <a:lnSpc>
                          <a:spcPct val="117499"/>
                        </a:lnSpc>
                        <a:spcBef>
                          <a:spcPts val="0"/>
                        </a:spcBef>
                        <a:spcAft>
                          <a:spcPts val="0"/>
                        </a:spcAft>
                        <a:buNone/>
                      </a:pPr>
                      <a:r>
                        <a:rPr lang="en-IN" sz="1400" u="none" strike="noStrike" cap="none" dirty="0">
                          <a:sym typeface="Calibri"/>
                        </a:rPr>
                        <a:t>334</a:t>
                      </a:r>
                      <a:endParaRPr sz="1400" u="none" strike="noStrike" cap="none" dirty="0">
                        <a:latin typeface="Calibri"/>
                        <a:ea typeface="Calibri"/>
                        <a:cs typeface="Calibri"/>
                        <a:sym typeface="Calibri"/>
                      </a:endParaRPr>
                    </a:p>
                  </a:txBody>
                  <a:tcPr marL="0" marR="0" marT="0" marB="0"/>
                </a:tc>
                <a:extLst>
                  <a:ext uri="{0D108BD9-81ED-4DB2-BD59-A6C34878D82A}">
                    <a16:rowId xmlns:a16="http://schemas.microsoft.com/office/drawing/2014/main" val="10004"/>
                  </a:ext>
                </a:extLst>
              </a:tr>
              <a:tr h="323850">
                <a:tc>
                  <a:txBody>
                    <a:bodyPr/>
                    <a:lstStyle/>
                    <a:p>
                      <a:pPr marL="92075" marR="0" lvl="0" indent="0" algn="l" rtl="0">
                        <a:lnSpc>
                          <a:spcPct val="117857"/>
                        </a:lnSpc>
                        <a:spcBef>
                          <a:spcPts val="0"/>
                        </a:spcBef>
                        <a:spcAft>
                          <a:spcPts val="0"/>
                        </a:spcAft>
                        <a:buNone/>
                      </a:pPr>
                      <a:r>
                        <a:rPr lang="en-US" sz="1400" u="none" strike="noStrike" cap="none">
                          <a:sym typeface="Calibri"/>
                        </a:rPr>
                        <a:t>Total</a:t>
                      </a:r>
                      <a:endParaRPr sz="1400" u="none" strike="noStrike" cap="none">
                        <a:latin typeface="Calibri"/>
                        <a:ea typeface="Calibri"/>
                        <a:cs typeface="Calibri"/>
                        <a:sym typeface="Calibri"/>
                      </a:endParaRPr>
                    </a:p>
                  </a:txBody>
                  <a:tcPr marL="0" marR="0" marT="0" marB="0"/>
                </a:tc>
                <a:tc>
                  <a:txBody>
                    <a:bodyPr/>
                    <a:lstStyle/>
                    <a:p>
                      <a:pPr marL="377825" marR="0" lvl="0" indent="0" algn="ctr" rtl="0">
                        <a:lnSpc>
                          <a:spcPct val="117857"/>
                        </a:lnSpc>
                        <a:spcBef>
                          <a:spcPts val="0"/>
                        </a:spcBef>
                        <a:spcAft>
                          <a:spcPts val="0"/>
                        </a:spcAft>
                        <a:buNone/>
                      </a:pPr>
                      <a:r>
                        <a:rPr lang="en-IN" sz="1400" u="none" strike="noStrike" cap="none" dirty="0">
                          <a:sym typeface="Calibri"/>
                        </a:rPr>
                        <a:t>942</a:t>
                      </a:r>
                      <a:endParaRPr sz="1400" u="none" strike="noStrike" cap="none" dirty="0">
                        <a:latin typeface="Calibri"/>
                        <a:ea typeface="Calibri"/>
                        <a:cs typeface="Calibri"/>
                        <a:sym typeface="Calibri"/>
                      </a:endParaRPr>
                    </a:p>
                  </a:txBody>
                  <a:tcPr marL="0" marR="0" marT="0" marB="0"/>
                </a:tc>
                <a:extLst>
                  <a:ext uri="{0D108BD9-81ED-4DB2-BD59-A6C34878D82A}">
                    <a16:rowId xmlns:a16="http://schemas.microsoft.com/office/drawing/2014/main" val="10005"/>
                  </a:ext>
                </a:extLst>
              </a:tr>
            </a:tbl>
          </a:graphicData>
        </a:graphic>
      </p:graphicFrame>
      <p:sp>
        <p:nvSpPr>
          <p:cNvPr id="13" name="TextBox 5">
            <a:extLst>
              <a:ext uri="{FF2B5EF4-FFF2-40B4-BE49-F238E27FC236}">
                <a16:creationId xmlns:a16="http://schemas.microsoft.com/office/drawing/2014/main" id="{03198982-9C18-9E18-CD1E-D402ED3C9468}"/>
              </a:ext>
            </a:extLst>
          </p:cNvPr>
          <p:cNvSpPr txBox="1">
            <a:spLocks noChangeArrowheads="1"/>
          </p:cNvSpPr>
          <p:nvPr/>
        </p:nvSpPr>
        <p:spPr bwMode="auto">
          <a:xfrm>
            <a:off x="1266825" y="3483431"/>
            <a:ext cx="674506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sz="1400" b="1" dirty="0">
              <a:solidFill>
                <a:srgbClr val="C00000"/>
              </a:solidFill>
              <a:latin typeface="Verdana" pitchFamily="34" charset="0"/>
            </a:endParaRPr>
          </a:p>
          <a:p>
            <a:pPr eaLnBrk="1" hangingPunct="1"/>
            <a:r>
              <a:rPr lang="en-US" sz="1400" b="1" dirty="0">
                <a:solidFill>
                  <a:srgbClr val="C00000"/>
                </a:solidFill>
                <a:latin typeface="Verdana" pitchFamily="34" charset="0"/>
              </a:rPr>
              <a:t>Current Status : Department Faculty</a:t>
            </a:r>
          </a:p>
          <a:p>
            <a:pPr eaLnBrk="1" hangingPunct="1"/>
            <a:endParaRPr lang="en-US" sz="1400" b="1" dirty="0">
              <a:solidFill>
                <a:srgbClr val="0000FF"/>
              </a:solidFill>
              <a:latin typeface="Verdana" pitchFamily="34" charset="0"/>
            </a:endParaRPr>
          </a:p>
          <a:p>
            <a:pPr eaLnBrk="1" hangingPunct="1"/>
            <a:r>
              <a:rPr lang="en-US" sz="1400" b="1" dirty="0" err="1">
                <a:solidFill>
                  <a:srgbClr val="0000FF"/>
                </a:solidFill>
                <a:latin typeface="Verdana" pitchFamily="34" charset="0"/>
              </a:rPr>
              <a:t>Ph.D</a:t>
            </a:r>
            <a:r>
              <a:rPr lang="en-US" sz="1400" b="1" dirty="0">
                <a:solidFill>
                  <a:srgbClr val="0000FF"/>
                </a:solidFill>
                <a:latin typeface="Verdana" pitchFamily="34" charset="0"/>
              </a:rPr>
              <a:t>		       : </a:t>
            </a:r>
            <a:r>
              <a:rPr lang="en-US" b="1" dirty="0">
                <a:solidFill>
                  <a:srgbClr val="0000FF"/>
                </a:solidFill>
                <a:latin typeface="Verdana" pitchFamily="34" charset="0"/>
              </a:rPr>
              <a:t>11</a:t>
            </a:r>
            <a:r>
              <a:rPr lang="en-US" sz="1400" b="1" dirty="0">
                <a:solidFill>
                  <a:srgbClr val="0000FF"/>
                </a:solidFill>
                <a:latin typeface="Verdana" pitchFamily="34" charset="0"/>
              </a:rPr>
              <a:t>                    Professors	         : 03</a:t>
            </a:r>
          </a:p>
          <a:p>
            <a:pPr eaLnBrk="1" hangingPunct="1"/>
            <a:endParaRPr lang="en-US" sz="1400" b="1" dirty="0">
              <a:solidFill>
                <a:srgbClr val="0000FF"/>
              </a:solidFill>
              <a:latin typeface="Verdana" pitchFamily="34" charset="0"/>
            </a:endParaRPr>
          </a:p>
          <a:p>
            <a:pPr eaLnBrk="1" hangingPunct="1"/>
            <a:r>
              <a:rPr lang="en-US" sz="1400" b="1" dirty="0">
                <a:solidFill>
                  <a:srgbClr val="0000FF"/>
                </a:solidFill>
                <a:latin typeface="Verdana" pitchFamily="34" charset="0"/>
              </a:rPr>
              <a:t>Masters		       : 27                     Associate Professors   : 03</a:t>
            </a:r>
          </a:p>
          <a:p>
            <a:pPr eaLnBrk="1" hangingPunct="1"/>
            <a:endParaRPr lang="en-US" sz="1400" b="1" dirty="0">
              <a:solidFill>
                <a:srgbClr val="0000FF"/>
              </a:solidFill>
              <a:latin typeface="Verdana" pitchFamily="34" charset="0"/>
            </a:endParaRPr>
          </a:p>
          <a:p>
            <a:pPr eaLnBrk="1" hangingPunct="1"/>
            <a:r>
              <a:rPr lang="en-US" sz="1400" b="1" dirty="0">
                <a:solidFill>
                  <a:srgbClr val="0000FF"/>
                </a:solidFill>
                <a:latin typeface="Verdana" pitchFamily="34" charset="0"/>
              </a:rPr>
              <a:t>Faculty pursuing </a:t>
            </a:r>
            <a:r>
              <a:rPr lang="en-US" sz="1400" b="1" dirty="0" err="1">
                <a:solidFill>
                  <a:srgbClr val="0000FF"/>
                </a:solidFill>
                <a:latin typeface="Verdana" pitchFamily="34" charset="0"/>
              </a:rPr>
              <a:t>Ph.D</a:t>
            </a:r>
            <a:r>
              <a:rPr lang="en-US" sz="1400" b="1" dirty="0">
                <a:solidFill>
                  <a:srgbClr val="0000FF"/>
                </a:solidFill>
                <a:latin typeface="Verdana" pitchFamily="34" charset="0"/>
              </a:rPr>
              <a:t> : 15                    Assistant Professors    : </a:t>
            </a:r>
            <a:r>
              <a:rPr lang="en-US" b="1" dirty="0">
                <a:solidFill>
                  <a:srgbClr val="0000FF"/>
                </a:solidFill>
                <a:latin typeface="Verdana" pitchFamily="34" charset="0"/>
              </a:rPr>
              <a:t>43</a:t>
            </a:r>
            <a:endParaRPr lang="en-US" sz="1400" b="1" dirty="0">
              <a:solidFill>
                <a:srgbClr val="0000FF"/>
              </a:solidFill>
              <a:latin typeface="Verdana" pitchFamily="34" charset="0"/>
            </a:endParaRPr>
          </a:p>
          <a:p>
            <a:pPr eaLnBrk="1" hangingPunct="1"/>
            <a:endParaRPr lang="en-US" sz="1400" b="1" dirty="0">
              <a:solidFill>
                <a:srgbClr val="C00000"/>
              </a:solidFill>
              <a:latin typeface="Verdana" pitchFamily="34" charset="0"/>
            </a:endParaRPr>
          </a:p>
          <a:p>
            <a:pPr eaLnBrk="1" hangingPunct="1"/>
            <a:endParaRPr lang="en-US" sz="1400" b="1" dirty="0">
              <a:solidFill>
                <a:srgbClr val="0000FF"/>
              </a:solidFill>
              <a:latin typeface="Verdana"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1353272" y="1236246"/>
            <a:ext cx="10406607"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990000"/>
                </a:solidFill>
                <a:ea typeface="Times New Roman" pitchFamily="18" charset="0"/>
                <a:cs typeface="Arial" pitchFamily="34" charset="0"/>
              </a:rPr>
              <a:t>Program Articulation Matrix     </a:t>
            </a:r>
            <a:r>
              <a:rPr lang="en-US" sz="2400" b="1" dirty="0">
                <a:solidFill>
                  <a:srgbClr val="002060"/>
                </a:solidFill>
                <a:ea typeface="Times New Roman" pitchFamily="18" charset="0"/>
                <a:cs typeface="Arial" pitchFamily="34" charset="0"/>
              </a:rPr>
              <a:t>[</a:t>
            </a:r>
            <a:r>
              <a:rPr lang="en-US" sz="2400" b="1" dirty="0">
                <a:solidFill>
                  <a:srgbClr val="990000"/>
                </a:solidFill>
                <a:ea typeface="Times New Roman" pitchFamily="18" charset="0"/>
                <a:cs typeface="Arial" pitchFamily="34" charset="0"/>
              </a:rPr>
              <a:t> </a:t>
            </a:r>
            <a:r>
              <a:rPr lang="en-US" sz="2400" b="1" dirty="0">
                <a:solidFill>
                  <a:srgbClr val="002060"/>
                </a:solidFill>
              </a:rPr>
              <a:t>1: Low  2: Medium	 3: High</a:t>
            </a:r>
            <a:r>
              <a:rPr lang="en-US" sz="2400" b="1" dirty="0">
                <a:solidFill>
                  <a:srgbClr val="002060"/>
                </a:solidFill>
                <a:ea typeface="Times New Roman" pitchFamily="18" charset="0"/>
                <a:cs typeface="Arial" pitchFamily="34" charset="0"/>
              </a:rPr>
              <a:t> ]</a:t>
            </a:r>
            <a:r>
              <a:rPr lang="en-US" sz="2400" b="1" dirty="0">
                <a:solidFill>
                  <a:srgbClr val="990000"/>
                </a:solidFill>
                <a:ea typeface="Times New Roman" pitchFamily="18" charset="0"/>
                <a:cs typeface="Arial" pitchFamily="34" charset="0"/>
              </a:rPr>
              <a:t> </a:t>
            </a:r>
            <a:endParaRPr lang="en-US" sz="2400" dirty="0">
              <a:solidFill>
                <a:srgbClr val="990000"/>
              </a:solidFill>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64685860"/>
              </p:ext>
            </p:extLst>
          </p:nvPr>
        </p:nvGraphicFramePr>
        <p:xfrm>
          <a:off x="1353272" y="1981200"/>
          <a:ext cx="10718161" cy="4013130"/>
        </p:xfrm>
        <a:graphic>
          <a:graphicData uri="http://schemas.openxmlformats.org/drawingml/2006/table">
            <a:tbl>
              <a:tblPr/>
              <a:tblGrid>
                <a:gridCol w="919431">
                  <a:extLst>
                    <a:ext uri="{9D8B030D-6E8A-4147-A177-3AD203B41FA5}">
                      <a16:colId xmlns:a16="http://schemas.microsoft.com/office/drawing/2014/main" val="20000"/>
                    </a:ext>
                  </a:extLst>
                </a:gridCol>
                <a:gridCol w="1815588">
                  <a:extLst>
                    <a:ext uri="{9D8B030D-6E8A-4147-A177-3AD203B41FA5}">
                      <a16:colId xmlns:a16="http://schemas.microsoft.com/office/drawing/2014/main" val="20001"/>
                    </a:ext>
                  </a:extLst>
                </a:gridCol>
                <a:gridCol w="488813">
                  <a:extLst>
                    <a:ext uri="{9D8B030D-6E8A-4147-A177-3AD203B41FA5}">
                      <a16:colId xmlns:a16="http://schemas.microsoft.com/office/drawing/2014/main" val="20002"/>
                    </a:ext>
                  </a:extLst>
                </a:gridCol>
                <a:gridCol w="460879">
                  <a:extLst>
                    <a:ext uri="{9D8B030D-6E8A-4147-A177-3AD203B41FA5}">
                      <a16:colId xmlns:a16="http://schemas.microsoft.com/office/drawing/2014/main" val="20003"/>
                    </a:ext>
                  </a:extLst>
                </a:gridCol>
                <a:gridCol w="460879">
                  <a:extLst>
                    <a:ext uri="{9D8B030D-6E8A-4147-A177-3AD203B41FA5}">
                      <a16:colId xmlns:a16="http://schemas.microsoft.com/office/drawing/2014/main" val="20004"/>
                    </a:ext>
                  </a:extLst>
                </a:gridCol>
                <a:gridCol w="460879">
                  <a:extLst>
                    <a:ext uri="{9D8B030D-6E8A-4147-A177-3AD203B41FA5}">
                      <a16:colId xmlns:a16="http://schemas.microsoft.com/office/drawing/2014/main" val="20005"/>
                    </a:ext>
                  </a:extLst>
                </a:gridCol>
                <a:gridCol w="460879">
                  <a:extLst>
                    <a:ext uri="{9D8B030D-6E8A-4147-A177-3AD203B41FA5}">
                      <a16:colId xmlns:a16="http://schemas.microsoft.com/office/drawing/2014/main" val="20006"/>
                    </a:ext>
                  </a:extLst>
                </a:gridCol>
                <a:gridCol w="460879">
                  <a:extLst>
                    <a:ext uri="{9D8B030D-6E8A-4147-A177-3AD203B41FA5}">
                      <a16:colId xmlns:a16="http://schemas.microsoft.com/office/drawing/2014/main" val="20007"/>
                    </a:ext>
                  </a:extLst>
                </a:gridCol>
                <a:gridCol w="460879">
                  <a:extLst>
                    <a:ext uri="{9D8B030D-6E8A-4147-A177-3AD203B41FA5}">
                      <a16:colId xmlns:a16="http://schemas.microsoft.com/office/drawing/2014/main" val="20008"/>
                    </a:ext>
                  </a:extLst>
                </a:gridCol>
                <a:gridCol w="460879">
                  <a:extLst>
                    <a:ext uri="{9D8B030D-6E8A-4147-A177-3AD203B41FA5}">
                      <a16:colId xmlns:a16="http://schemas.microsoft.com/office/drawing/2014/main" val="20009"/>
                    </a:ext>
                  </a:extLst>
                </a:gridCol>
                <a:gridCol w="460879">
                  <a:extLst>
                    <a:ext uri="{9D8B030D-6E8A-4147-A177-3AD203B41FA5}">
                      <a16:colId xmlns:a16="http://schemas.microsoft.com/office/drawing/2014/main" val="20010"/>
                    </a:ext>
                  </a:extLst>
                </a:gridCol>
                <a:gridCol w="547003">
                  <a:extLst>
                    <a:ext uri="{9D8B030D-6E8A-4147-A177-3AD203B41FA5}">
                      <a16:colId xmlns:a16="http://schemas.microsoft.com/office/drawing/2014/main" val="20011"/>
                    </a:ext>
                  </a:extLst>
                </a:gridCol>
                <a:gridCol w="547003">
                  <a:extLst>
                    <a:ext uri="{9D8B030D-6E8A-4147-A177-3AD203B41FA5}">
                      <a16:colId xmlns:a16="http://schemas.microsoft.com/office/drawing/2014/main" val="20012"/>
                    </a:ext>
                  </a:extLst>
                </a:gridCol>
                <a:gridCol w="547003">
                  <a:extLst>
                    <a:ext uri="{9D8B030D-6E8A-4147-A177-3AD203B41FA5}">
                      <a16:colId xmlns:a16="http://schemas.microsoft.com/office/drawing/2014/main" val="20013"/>
                    </a:ext>
                  </a:extLst>
                </a:gridCol>
                <a:gridCol w="541572">
                  <a:extLst>
                    <a:ext uri="{9D8B030D-6E8A-4147-A177-3AD203B41FA5}">
                      <a16:colId xmlns:a16="http://schemas.microsoft.com/office/drawing/2014/main" val="20014"/>
                    </a:ext>
                  </a:extLst>
                </a:gridCol>
                <a:gridCol w="541572">
                  <a:extLst>
                    <a:ext uri="{9D8B030D-6E8A-4147-A177-3AD203B41FA5}">
                      <a16:colId xmlns:a16="http://schemas.microsoft.com/office/drawing/2014/main" val="20015"/>
                    </a:ext>
                  </a:extLst>
                </a:gridCol>
                <a:gridCol w="541572">
                  <a:extLst>
                    <a:ext uri="{9D8B030D-6E8A-4147-A177-3AD203B41FA5}">
                      <a16:colId xmlns:a16="http://schemas.microsoft.com/office/drawing/2014/main" val="20016"/>
                    </a:ext>
                  </a:extLst>
                </a:gridCol>
                <a:gridCol w="541572">
                  <a:extLst>
                    <a:ext uri="{9D8B030D-6E8A-4147-A177-3AD203B41FA5}">
                      <a16:colId xmlns:a16="http://schemas.microsoft.com/office/drawing/2014/main" val="20017"/>
                    </a:ext>
                  </a:extLst>
                </a:gridCol>
              </a:tblGrid>
              <a:tr h="490780">
                <a:tc gridSpan="2">
                  <a:txBody>
                    <a:bodyPr/>
                    <a:lstStyle/>
                    <a:p>
                      <a:pPr>
                        <a:lnSpc>
                          <a:spcPct val="115000"/>
                        </a:lnSpc>
                        <a:spcAft>
                          <a:spcPts val="0"/>
                        </a:spcAft>
                      </a:pPr>
                      <a:r>
                        <a:rPr lang="en-US" sz="1400" b="1" dirty="0">
                          <a:latin typeface="Calibri"/>
                          <a:ea typeface="Times New Roman"/>
                          <a:cs typeface="Calibri"/>
                        </a:rPr>
                        <a:t>Third Year  AY 2020-21</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gn="ctr">
                        <a:lnSpc>
                          <a:spcPct val="115000"/>
                        </a:lnSpc>
                        <a:spcAft>
                          <a:spcPts val="0"/>
                        </a:spcAft>
                      </a:pPr>
                      <a:r>
                        <a:rPr lang="en-US" sz="1400" b="1">
                          <a:solidFill>
                            <a:srgbClr val="000000"/>
                          </a:solidFill>
                          <a:latin typeface="Calibri"/>
                          <a:ea typeface="Times New Roman"/>
                          <a:cs typeface="Calibri"/>
                        </a:rPr>
                        <a:t>PO1</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PO2</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PO3</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PO4</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PO5</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PO6</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PO7</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PO8</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PO9</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PO10</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000000"/>
                          </a:solidFill>
                          <a:latin typeface="Calibri"/>
                          <a:ea typeface="Times New Roman"/>
                          <a:cs typeface="Calibri"/>
                        </a:rPr>
                        <a:t>PO11</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PO12</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PSO1</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PSO2</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PSO3</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000000"/>
                          </a:solidFill>
                          <a:latin typeface="Calibri"/>
                          <a:ea typeface="Times New Roman"/>
                          <a:cs typeface="Calibri"/>
                        </a:rPr>
                        <a:t>PSO4</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392624">
                <a:tc>
                  <a:txBody>
                    <a:bodyPr/>
                    <a:lstStyle/>
                    <a:p>
                      <a:pPr algn="ctr">
                        <a:lnSpc>
                          <a:spcPct val="115000"/>
                        </a:lnSpc>
                        <a:spcAft>
                          <a:spcPts val="0"/>
                        </a:spcAft>
                      </a:pPr>
                      <a:r>
                        <a:rPr lang="en-US" sz="1400" dirty="0">
                          <a:latin typeface="Calibri"/>
                          <a:ea typeface="Times New Roman"/>
                          <a:cs typeface="Calibri"/>
                        </a:rPr>
                        <a:t>CS3201</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dirty="0">
                          <a:latin typeface="Calibri"/>
                          <a:ea typeface="Times New Roman"/>
                          <a:cs typeface="Calibri"/>
                        </a:rPr>
                        <a:t>Computer Network Technology</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196312">
                <a:tc>
                  <a:txBody>
                    <a:bodyPr/>
                    <a:lstStyle/>
                    <a:p>
                      <a:pPr algn="ctr">
                        <a:lnSpc>
                          <a:spcPct val="115000"/>
                        </a:lnSpc>
                        <a:spcAft>
                          <a:spcPts val="0"/>
                        </a:spcAft>
                      </a:pPr>
                      <a:r>
                        <a:rPr lang="en-US" sz="1400" dirty="0">
                          <a:latin typeface="Calibri"/>
                          <a:ea typeface="Times New Roman"/>
                          <a:cs typeface="Calibri"/>
                        </a:rPr>
                        <a:t>CS3202</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dirty="0">
                          <a:latin typeface="Calibri"/>
                          <a:ea typeface="Times New Roman"/>
                          <a:cs typeface="Calibri"/>
                        </a:rPr>
                        <a:t>Artificial Intelligence</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r h="196312">
                <a:tc>
                  <a:txBody>
                    <a:bodyPr/>
                    <a:lstStyle/>
                    <a:p>
                      <a:pPr algn="ctr">
                        <a:lnSpc>
                          <a:spcPct val="115000"/>
                        </a:lnSpc>
                        <a:spcAft>
                          <a:spcPts val="0"/>
                        </a:spcAft>
                      </a:pPr>
                      <a:r>
                        <a:rPr lang="en-US" sz="1400" dirty="0">
                          <a:latin typeface="Calibri"/>
                          <a:ea typeface="Times New Roman"/>
                          <a:cs typeface="Calibri"/>
                        </a:rPr>
                        <a:t>CS3203</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dirty="0">
                          <a:latin typeface="Calibri"/>
                          <a:ea typeface="Times New Roman"/>
                          <a:cs typeface="Calibri"/>
                        </a:rPr>
                        <a:t>System Software</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r h="392624">
                <a:tc>
                  <a:txBody>
                    <a:bodyPr/>
                    <a:lstStyle/>
                    <a:p>
                      <a:pPr algn="ctr">
                        <a:lnSpc>
                          <a:spcPct val="115000"/>
                        </a:lnSpc>
                        <a:spcAft>
                          <a:spcPts val="0"/>
                        </a:spcAft>
                      </a:pPr>
                      <a:r>
                        <a:rPr lang="en-US" sz="1400" dirty="0">
                          <a:latin typeface="Calibri"/>
                          <a:ea typeface="Times New Roman"/>
                          <a:cs typeface="Calibri"/>
                        </a:rPr>
                        <a:t>CS3204</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dirty="0">
                          <a:latin typeface="Calibri"/>
                          <a:ea typeface="Times New Roman"/>
                          <a:cs typeface="Calibri"/>
                        </a:rPr>
                        <a:t>Automated Software Engineering</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1</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4"/>
                  </a:ext>
                </a:extLst>
              </a:tr>
              <a:tr h="392624">
                <a:tc>
                  <a:txBody>
                    <a:bodyPr/>
                    <a:lstStyle/>
                    <a:p>
                      <a:pPr algn="ctr">
                        <a:lnSpc>
                          <a:spcPct val="115000"/>
                        </a:lnSpc>
                        <a:spcAft>
                          <a:spcPts val="0"/>
                        </a:spcAft>
                      </a:pPr>
                      <a:r>
                        <a:rPr lang="en-US" sz="1400" dirty="0">
                          <a:latin typeface="Calibri"/>
                          <a:ea typeface="Times New Roman"/>
                          <a:cs typeface="Calibri"/>
                        </a:rPr>
                        <a:t>CS3205</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dirty="0">
                          <a:latin typeface="Calibri"/>
                          <a:ea typeface="Times New Roman"/>
                          <a:cs typeface="Calibri"/>
                        </a:rPr>
                        <a:t>Design and Analysis of Algorithms</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5"/>
                  </a:ext>
                </a:extLst>
              </a:tr>
              <a:tr h="196312">
                <a:tc>
                  <a:txBody>
                    <a:bodyPr/>
                    <a:lstStyle/>
                    <a:p>
                      <a:pPr algn="ctr">
                        <a:lnSpc>
                          <a:spcPct val="115000"/>
                        </a:lnSpc>
                        <a:spcAft>
                          <a:spcPts val="0"/>
                        </a:spcAft>
                      </a:pPr>
                      <a:r>
                        <a:rPr lang="en-US" sz="1400" dirty="0">
                          <a:latin typeface="Calibri"/>
                          <a:ea typeface="Times New Roman"/>
                          <a:cs typeface="Calibri"/>
                        </a:rPr>
                        <a:t>CS3206</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a:latin typeface="Calibri"/>
                          <a:ea typeface="Times New Roman"/>
                          <a:cs typeface="Calibri"/>
                        </a:rPr>
                        <a:t>Data Science</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6"/>
                  </a:ext>
                </a:extLst>
              </a:tr>
              <a:tr h="196312">
                <a:tc>
                  <a:txBody>
                    <a:bodyPr/>
                    <a:lstStyle/>
                    <a:p>
                      <a:pPr algn="ctr">
                        <a:lnSpc>
                          <a:spcPct val="115000"/>
                        </a:lnSpc>
                        <a:spcAft>
                          <a:spcPts val="0"/>
                        </a:spcAft>
                      </a:pPr>
                      <a:r>
                        <a:rPr lang="en-US" sz="1400" dirty="0">
                          <a:latin typeface="Calibri"/>
                          <a:ea typeface="Times New Roman"/>
                          <a:cs typeface="Calibri"/>
                        </a:rPr>
                        <a:t>CS3207</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a:latin typeface="Calibri"/>
                          <a:ea typeface="Times New Roman"/>
                          <a:cs typeface="Calibri"/>
                        </a:rPr>
                        <a:t>Compiler Design</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7"/>
                  </a:ext>
                </a:extLst>
              </a:tr>
              <a:tr h="196312">
                <a:tc>
                  <a:txBody>
                    <a:bodyPr/>
                    <a:lstStyle/>
                    <a:p>
                      <a:pPr algn="ctr">
                        <a:lnSpc>
                          <a:spcPct val="115000"/>
                        </a:lnSpc>
                        <a:spcAft>
                          <a:spcPts val="0"/>
                        </a:spcAft>
                      </a:pPr>
                      <a:r>
                        <a:rPr lang="en-US" sz="1400" dirty="0">
                          <a:latin typeface="Calibri"/>
                          <a:ea typeface="Times New Roman"/>
                          <a:cs typeface="Calibri"/>
                        </a:rPr>
                        <a:t>CS3208</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a:latin typeface="Calibri"/>
                          <a:ea typeface="Times New Roman"/>
                          <a:cs typeface="Calibri"/>
                        </a:rPr>
                        <a:t>Cyber Security</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8"/>
                  </a:ext>
                </a:extLst>
              </a:tr>
              <a:tr h="392624">
                <a:tc>
                  <a:txBody>
                    <a:bodyPr/>
                    <a:lstStyle/>
                    <a:p>
                      <a:pPr algn="ctr">
                        <a:lnSpc>
                          <a:spcPct val="115000"/>
                        </a:lnSpc>
                        <a:spcAft>
                          <a:spcPts val="0"/>
                        </a:spcAft>
                      </a:pPr>
                      <a:r>
                        <a:rPr lang="en-US" sz="1400" dirty="0">
                          <a:latin typeface="Calibri"/>
                          <a:ea typeface="Times New Roman"/>
                          <a:cs typeface="Calibri"/>
                        </a:rPr>
                        <a:t>CS3209</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a:latin typeface="Calibri"/>
                          <a:ea typeface="Times New Roman"/>
                          <a:cs typeface="Calibri"/>
                        </a:rPr>
                        <a:t>Engineering Design and Innovation-III</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1</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09"/>
                  </a:ext>
                </a:extLst>
              </a:tr>
              <a:tr h="444956">
                <a:tc>
                  <a:txBody>
                    <a:bodyPr/>
                    <a:lstStyle/>
                    <a:p>
                      <a:pPr algn="ctr">
                        <a:lnSpc>
                          <a:spcPct val="115000"/>
                        </a:lnSpc>
                        <a:spcAft>
                          <a:spcPts val="0"/>
                        </a:spcAft>
                      </a:pPr>
                      <a:r>
                        <a:rPr lang="en-US" sz="1400" dirty="0">
                          <a:latin typeface="Calibri"/>
                          <a:ea typeface="Times New Roman"/>
                          <a:cs typeface="Calibri"/>
                        </a:rPr>
                        <a:t>CS3210</a:t>
                      </a:r>
                      <a:endParaRPr lang="en-IN" sz="1400"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nSpc>
                          <a:spcPct val="115000"/>
                        </a:lnSpc>
                        <a:spcAft>
                          <a:spcPts val="0"/>
                        </a:spcAft>
                      </a:pPr>
                      <a:r>
                        <a:rPr lang="en-US" sz="1400">
                          <a:latin typeface="Calibri"/>
                          <a:ea typeface="Times New Roman"/>
                          <a:cs typeface="Calibri"/>
                        </a:rPr>
                        <a:t>Engineering Design and Innovation-IV</a:t>
                      </a:r>
                      <a:endParaRPr lang="en-IN" sz="140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3</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2</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0</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1</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D5B4"/>
                    </a:solidFill>
                  </a:tcPr>
                </a:tc>
                <a:tc>
                  <a:txBody>
                    <a:bodyPr/>
                    <a:lstStyle/>
                    <a:p>
                      <a:pPr algn="ctr">
                        <a:lnSpc>
                          <a:spcPct val="115000"/>
                        </a:lnSpc>
                        <a:spcAft>
                          <a:spcPts val="0"/>
                        </a:spcAft>
                      </a:pPr>
                      <a:r>
                        <a:rPr lang="en-US" sz="1400" b="1">
                          <a:solidFill>
                            <a:srgbClr val="974807"/>
                          </a:solidFill>
                          <a:latin typeface="Calibri"/>
                          <a:ea typeface="Times New Roman"/>
                          <a:cs typeface="Calibri"/>
                        </a:rPr>
                        <a:t>0</a:t>
                      </a:r>
                      <a:endParaRPr lang="en-IN" sz="1400" b="1">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3</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dirty="0">
                          <a:solidFill>
                            <a:srgbClr val="974807"/>
                          </a:solidFill>
                          <a:latin typeface="Calibri"/>
                          <a:ea typeface="Times New Roman"/>
                          <a:cs typeface="Calibri"/>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tc>
                  <a:txBody>
                    <a:bodyPr/>
                    <a:lstStyle/>
                    <a:p>
                      <a:pPr algn="ctr">
                        <a:lnSpc>
                          <a:spcPct val="115000"/>
                        </a:lnSpc>
                        <a:spcAft>
                          <a:spcPts val="0"/>
                        </a:spcAft>
                      </a:pPr>
                      <a:r>
                        <a:rPr lang="en-US" sz="1400" b="1" dirty="0">
                          <a:solidFill>
                            <a:srgbClr val="974807"/>
                          </a:solidFill>
                          <a:latin typeface="Calibri"/>
                          <a:ea typeface="Arial"/>
                        </a:rPr>
                        <a:t>2</a:t>
                      </a:r>
                      <a:endParaRPr lang="en-IN" sz="1400" b="1" dirty="0">
                        <a:latin typeface="Arial"/>
                        <a:ea typeface="Arial"/>
                      </a:endParaRPr>
                    </a:p>
                  </a:txBody>
                  <a:tcPr marL="47659" marR="47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09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597023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209800" y="639635"/>
            <a:ext cx="8305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pPr>
            <a:r>
              <a:rPr lang="en-US" sz="2400" b="1" dirty="0">
                <a:solidFill>
                  <a:srgbClr val="990000"/>
                </a:solidFill>
                <a:ea typeface="Times New Roman" pitchFamily="18" charset="0"/>
                <a:cs typeface="Arial" pitchFamily="34" charset="0"/>
              </a:rPr>
              <a:t>Course Articulation Matrix  [CO-PO Map]</a:t>
            </a:r>
            <a:endParaRPr lang="en-US" sz="2400" dirty="0">
              <a:solidFill>
                <a:srgbClr val="990000"/>
              </a:solidFill>
              <a:cs typeface="Arial"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873315522"/>
              </p:ext>
            </p:extLst>
          </p:nvPr>
        </p:nvGraphicFramePr>
        <p:xfrm>
          <a:off x="1053298" y="1066800"/>
          <a:ext cx="11042245" cy="5709587"/>
        </p:xfrm>
        <a:graphic>
          <a:graphicData uri="http://schemas.openxmlformats.org/drawingml/2006/table">
            <a:tbl>
              <a:tblPr/>
              <a:tblGrid>
                <a:gridCol w="833375">
                  <a:extLst>
                    <a:ext uri="{9D8B030D-6E8A-4147-A177-3AD203B41FA5}">
                      <a16:colId xmlns:a16="http://schemas.microsoft.com/office/drawing/2014/main" val="20000"/>
                    </a:ext>
                  </a:extLst>
                </a:gridCol>
                <a:gridCol w="2534856">
                  <a:extLst>
                    <a:ext uri="{9D8B030D-6E8A-4147-A177-3AD203B41FA5}">
                      <a16:colId xmlns:a16="http://schemas.microsoft.com/office/drawing/2014/main" val="20001"/>
                    </a:ext>
                  </a:extLst>
                </a:gridCol>
                <a:gridCol w="659757">
                  <a:extLst>
                    <a:ext uri="{9D8B030D-6E8A-4147-A177-3AD203B41FA5}">
                      <a16:colId xmlns:a16="http://schemas.microsoft.com/office/drawing/2014/main" val="20002"/>
                    </a:ext>
                  </a:extLst>
                </a:gridCol>
                <a:gridCol w="474562">
                  <a:extLst>
                    <a:ext uri="{9D8B030D-6E8A-4147-A177-3AD203B41FA5}">
                      <a16:colId xmlns:a16="http://schemas.microsoft.com/office/drawing/2014/main" val="20003"/>
                    </a:ext>
                  </a:extLst>
                </a:gridCol>
                <a:gridCol w="532436">
                  <a:extLst>
                    <a:ext uri="{9D8B030D-6E8A-4147-A177-3AD203B41FA5}">
                      <a16:colId xmlns:a16="http://schemas.microsoft.com/office/drawing/2014/main" val="20004"/>
                    </a:ext>
                  </a:extLst>
                </a:gridCol>
                <a:gridCol w="484570">
                  <a:extLst>
                    <a:ext uri="{9D8B030D-6E8A-4147-A177-3AD203B41FA5}">
                      <a16:colId xmlns:a16="http://schemas.microsoft.com/office/drawing/2014/main" val="20005"/>
                    </a:ext>
                  </a:extLst>
                </a:gridCol>
                <a:gridCol w="360381">
                  <a:extLst>
                    <a:ext uri="{9D8B030D-6E8A-4147-A177-3AD203B41FA5}">
                      <a16:colId xmlns:a16="http://schemas.microsoft.com/office/drawing/2014/main" val="20006"/>
                    </a:ext>
                  </a:extLst>
                </a:gridCol>
                <a:gridCol w="555585">
                  <a:extLst>
                    <a:ext uri="{9D8B030D-6E8A-4147-A177-3AD203B41FA5}">
                      <a16:colId xmlns:a16="http://schemas.microsoft.com/office/drawing/2014/main" val="20007"/>
                    </a:ext>
                  </a:extLst>
                </a:gridCol>
                <a:gridCol w="268247">
                  <a:extLst>
                    <a:ext uri="{9D8B030D-6E8A-4147-A177-3AD203B41FA5}">
                      <a16:colId xmlns:a16="http://schemas.microsoft.com/office/drawing/2014/main" val="20008"/>
                    </a:ext>
                  </a:extLst>
                </a:gridCol>
                <a:gridCol w="393695">
                  <a:extLst>
                    <a:ext uri="{9D8B030D-6E8A-4147-A177-3AD203B41FA5}">
                      <a16:colId xmlns:a16="http://schemas.microsoft.com/office/drawing/2014/main" val="20009"/>
                    </a:ext>
                  </a:extLst>
                </a:gridCol>
                <a:gridCol w="485089">
                  <a:extLst>
                    <a:ext uri="{9D8B030D-6E8A-4147-A177-3AD203B41FA5}">
                      <a16:colId xmlns:a16="http://schemas.microsoft.com/office/drawing/2014/main" val="20010"/>
                    </a:ext>
                  </a:extLst>
                </a:gridCol>
                <a:gridCol w="456188">
                  <a:extLst>
                    <a:ext uri="{9D8B030D-6E8A-4147-A177-3AD203B41FA5}">
                      <a16:colId xmlns:a16="http://schemas.microsoft.com/office/drawing/2014/main" val="20011"/>
                    </a:ext>
                  </a:extLst>
                </a:gridCol>
                <a:gridCol w="561247">
                  <a:extLst>
                    <a:ext uri="{9D8B030D-6E8A-4147-A177-3AD203B41FA5}">
                      <a16:colId xmlns:a16="http://schemas.microsoft.com/office/drawing/2014/main" val="20012"/>
                    </a:ext>
                  </a:extLst>
                </a:gridCol>
                <a:gridCol w="613458">
                  <a:extLst>
                    <a:ext uri="{9D8B030D-6E8A-4147-A177-3AD203B41FA5}">
                      <a16:colId xmlns:a16="http://schemas.microsoft.com/office/drawing/2014/main" val="20013"/>
                    </a:ext>
                  </a:extLst>
                </a:gridCol>
                <a:gridCol w="578734">
                  <a:extLst>
                    <a:ext uri="{9D8B030D-6E8A-4147-A177-3AD203B41FA5}">
                      <a16:colId xmlns:a16="http://schemas.microsoft.com/office/drawing/2014/main" val="20014"/>
                    </a:ext>
                  </a:extLst>
                </a:gridCol>
                <a:gridCol w="284573">
                  <a:extLst>
                    <a:ext uri="{9D8B030D-6E8A-4147-A177-3AD203B41FA5}">
                      <a16:colId xmlns:a16="http://schemas.microsoft.com/office/drawing/2014/main" val="20015"/>
                    </a:ext>
                  </a:extLst>
                </a:gridCol>
                <a:gridCol w="455405">
                  <a:extLst>
                    <a:ext uri="{9D8B030D-6E8A-4147-A177-3AD203B41FA5}">
                      <a16:colId xmlns:a16="http://schemas.microsoft.com/office/drawing/2014/main" val="20016"/>
                    </a:ext>
                  </a:extLst>
                </a:gridCol>
                <a:gridCol w="510087">
                  <a:extLst>
                    <a:ext uri="{9D8B030D-6E8A-4147-A177-3AD203B41FA5}">
                      <a16:colId xmlns:a16="http://schemas.microsoft.com/office/drawing/2014/main" val="20017"/>
                    </a:ext>
                  </a:extLst>
                </a:gridCol>
              </a:tblGrid>
              <a:tr h="699794">
                <a:tc>
                  <a:txBody>
                    <a:bodyPr/>
                    <a:lstStyle/>
                    <a:p>
                      <a:pPr marL="6350" marR="4445" indent="0" algn="ctr" defTabSz="914400" rtl="0" eaLnBrk="1" fontAlgn="auto" latinLnBrk="0" hangingPunct="1">
                        <a:lnSpc>
                          <a:spcPct val="100000"/>
                        </a:lnSpc>
                        <a:spcBef>
                          <a:spcPts val="870"/>
                        </a:spcBef>
                        <a:spcAft>
                          <a:spcPts val="0"/>
                        </a:spcAft>
                        <a:buClrTx/>
                        <a:buSzTx/>
                        <a:buFontTx/>
                        <a:buNone/>
                        <a:tabLst/>
                        <a:defRPr/>
                      </a:pPr>
                      <a:r>
                        <a:rPr lang="en-US" sz="1200" b="1" dirty="0">
                          <a:latin typeface="+mn-lt"/>
                          <a:ea typeface="Verdana"/>
                          <a:cs typeface="Verdana"/>
                        </a:rPr>
                        <a:t>Course</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260" marR="0" indent="0" algn="l" defTabSz="914400" rtl="0" eaLnBrk="1" fontAlgn="auto" latinLnBrk="0" hangingPunct="1">
                        <a:lnSpc>
                          <a:spcPct val="100000"/>
                        </a:lnSpc>
                        <a:spcBef>
                          <a:spcPts val="765"/>
                        </a:spcBef>
                        <a:spcAft>
                          <a:spcPts val="0"/>
                        </a:spcAft>
                        <a:buClrTx/>
                        <a:buSzTx/>
                        <a:buFontTx/>
                        <a:buNone/>
                        <a:tabLst/>
                        <a:defRPr/>
                      </a:pPr>
                      <a:r>
                        <a:rPr lang="en-US" sz="1200" b="1" dirty="0">
                          <a:latin typeface="+mn-lt"/>
                          <a:ea typeface="Verdana"/>
                          <a:cs typeface="Calibri"/>
                        </a:rPr>
                        <a:t>CS3201:Computer Network Technology</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endParaRPr lang="en-US" sz="1200" dirty="0">
                        <a:latin typeface="+mn-lt"/>
                        <a:ea typeface="Verdana"/>
                        <a:cs typeface="Verdana"/>
                      </a:endParaRPr>
                    </a:p>
                    <a:p>
                      <a:pPr marL="40640" marR="0" algn="ctr">
                        <a:spcBef>
                          <a:spcPts val="0"/>
                        </a:spcBef>
                        <a:spcAft>
                          <a:spcPts val="0"/>
                        </a:spcAft>
                      </a:pPr>
                      <a:r>
                        <a:rPr lang="en-US" sz="1200" dirty="0">
                          <a:latin typeface="+mn-lt"/>
                          <a:ea typeface="Verdana"/>
                          <a:cs typeface="Verdana"/>
                        </a:rPr>
                        <a:t>PO1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70485" marR="0" algn="ctr">
                        <a:spcBef>
                          <a:spcPts val="0"/>
                        </a:spcBef>
                        <a:spcAft>
                          <a:spcPts val="0"/>
                        </a:spcAft>
                      </a:pPr>
                      <a:r>
                        <a:rPr lang="en-US" sz="1200" dirty="0">
                          <a:latin typeface="+mn-lt"/>
                          <a:ea typeface="Verdana"/>
                          <a:cs typeface="Verdana"/>
                        </a:rPr>
                        <a:t>PO2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a:latin typeface="+mn-lt"/>
                        <a:ea typeface="Verdana"/>
                        <a:cs typeface="Verdana"/>
                      </a:endParaRPr>
                    </a:p>
                    <a:p>
                      <a:pPr marL="70485" marR="0" algn="ctr">
                        <a:spcBef>
                          <a:spcPts val="0"/>
                        </a:spcBef>
                        <a:spcAft>
                          <a:spcPts val="0"/>
                        </a:spcAft>
                      </a:pPr>
                      <a:r>
                        <a:rPr lang="en-US" sz="1200">
                          <a:latin typeface="+mn-lt"/>
                          <a:ea typeface="Verdana"/>
                          <a:cs typeface="Verdana"/>
                        </a:rPr>
                        <a:t>PO3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a:latin typeface="+mn-lt"/>
                        <a:ea typeface="Verdana"/>
                        <a:cs typeface="Verdana"/>
                      </a:endParaRPr>
                    </a:p>
                    <a:p>
                      <a:pPr marL="70485" marR="0" algn="ctr">
                        <a:spcBef>
                          <a:spcPts val="0"/>
                        </a:spcBef>
                        <a:spcAft>
                          <a:spcPts val="0"/>
                        </a:spcAft>
                      </a:pPr>
                      <a:r>
                        <a:rPr lang="en-US" sz="1200">
                          <a:latin typeface="+mn-lt"/>
                          <a:ea typeface="Verdana"/>
                          <a:cs typeface="Verdana"/>
                        </a:rPr>
                        <a:t>PO4</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a:latin typeface="+mn-lt"/>
                        <a:ea typeface="Verdana"/>
                        <a:cs typeface="Verdana"/>
                      </a:endParaRPr>
                    </a:p>
                    <a:p>
                      <a:pPr marL="70485" marR="0" algn="ctr">
                        <a:spcBef>
                          <a:spcPts val="0"/>
                        </a:spcBef>
                        <a:spcAft>
                          <a:spcPts val="0"/>
                        </a:spcAft>
                      </a:pPr>
                      <a:r>
                        <a:rPr lang="en-US" sz="1200">
                          <a:latin typeface="+mn-lt"/>
                          <a:ea typeface="Verdana"/>
                          <a:cs typeface="Verdana"/>
                        </a:rPr>
                        <a:t>PO5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70485" marR="0" algn="ctr">
                        <a:spcBef>
                          <a:spcPts val="0"/>
                        </a:spcBef>
                        <a:spcAft>
                          <a:spcPts val="0"/>
                        </a:spcAft>
                      </a:pPr>
                      <a:r>
                        <a:rPr lang="en-US" sz="1200" dirty="0">
                          <a:latin typeface="+mn-lt"/>
                          <a:ea typeface="Verdana"/>
                          <a:cs typeface="Verdana"/>
                        </a:rPr>
                        <a:t>PO6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69850" marR="0" algn="ctr">
                        <a:spcBef>
                          <a:spcPts val="0"/>
                        </a:spcBef>
                        <a:spcAft>
                          <a:spcPts val="0"/>
                        </a:spcAft>
                      </a:pPr>
                      <a:r>
                        <a:rPr lang="en-US" sz="1200" dirty="0">
                          <a:latin typeface="+mn-lt"/>
                          <a:ea typeface="Verdana"/>
                          <a:cs typeface="Verdana"/>
                        </a:rPr>
                        <a:t>PO7</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69850" marR="0" algn="ctr">
                        <a:spcBef>
                          <a:spcPts val="0"/>
                        </a:spcBef>
                        <a:spcAft>
                          <a:spcPts val="0"/>
                        </a:spcAft>
                      </a:pPr>
                      <a:r>
                        <a:rPr lang="en-US" sz="1200" dirty="0">
                          <a:latin typeface="+mn-lt"/>
                          <a:ea typeface="Verdana"/>
                          <a:cs typeface="Verdana"/>
                        </a:rPr>
                        <a:t>PO8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69850" marR="0" algn="ctr">
                        <a:spcBef>
                          <a:spcPts val="0"/>
                        </a:spcBef>
                        <a:spcAft>
                          <a:spcPts val="0"/>
                        </a:spcAft>
                      </a:pPr>
                      <a:r>
                        <a:rPr lang="en-US" sz="1200" dirty="0">
                          <a:latin typeface="+mn-lt"/>
                          <a:ea typeface="Verdana"/>
                          <a:cs typeface="Verdana"/>
                        </a:rPr>
                        <a:t>PO9</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40640" marR="0" algn="ctr">
                        <a:spcBef>
                          <a:spcPts val="0"/>
                        </a:spcBef>
                        <a:spcAft>
                          <a:spcPts val="0"/>
                        </a:spcAft>
                      </a:pPr>
                      <a:r>
                        <a:rPr lang="en-US" sz="1200" dirty="0">
                          <a:latin typeface="+mn-lt"/>
                          <a:ea typeface="Verdana"/>
                          <a:cs typeface="Verdana"/>
                        </a:rPr>
                        <a:t>PO10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a:latin typeface="+mn-lt"/>
                        <a:ea typeface="Verdana"/>
                        <a:cs typeface="Verdana"/>
                      </a:endParaRPr>
                    </a:p>
                    <a:p>
                      <a:pPr marL="41275" marR="0" algn="ctr">
                        <a:spcBef>
                          <a:spcPts val="0"/>
                        </a:spcBef>
                        <a:spcAft>
                          <a:spcPts val="0"/>
                        </a:spcAft>
                      </a:pPr>
                      <a:r>
                        <a:rPr lang="en-US" sz="1200">
                          <a:latin typeface="+mn-lt"/>
                          <a:ea typeface="Verdana"/>
                          <a:cs typeface="Verdana"/>
                        </a:rPr>
                        <a:t>PO11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p>
                      <a:pPr marL="41275" marR="0" algn="ctr">
                        <a:spcBef>
                          <a:spcPts val="0"/>
                        </a:spcBef>
                        <a:spcAft>
                          <a:spcPts val="0"/>
                        </a:spcAft>
                      </a:pPr>
                      <a:r>
                        <a:rPr lang="en-US" sz="1200" dirty="0">
                          <a:latin typeface="+mn-lt"/>
                          <a:ea typeface="Verdana"/>
                          <a:cs typeface="Verdana"/>
                        </a:rPr>
                        <a:t>PO12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1275" marR="0" algn="ctr">
                        <a:spcBef>
                          <a:spcPts val="0"/>
                        </a:spcBef>
                        <a:spcAft>
                          <a:spcPts val="0"/>
                        </a:spcAft>
                      </a:pPr>
                      <a:endParaRPr lang="en-US" sz="1200" dirty="0">
                        <a:latin typeface="+mn-lt"/>
                        <a:ea typeface="Verdana"/>
                        <a:cs typeface="Verdana"/>
                      </a:endParaRPr>
                    </a:p>
                    <a:p>
                      <a:pPr marL="41275" marR="0" algn="ctr">
                        <a:spcBef>
                          <a:spcPts val="0"/>
                        </a:spcBef>
                        <a:spcAft>
                          <a:spcPts val="0"/>
                        </a:spcAft>
                      </a:pPr>
                      <a:r>
                        <a:rPr lang="en-US" sz="1200" dirty="0">
                          <a:latin typeface="+mn-lt"/>
                          <a:ea typeface="Verdana"/>
                          <a:cs typeface="Verdana"/>
                        </a:rPr>
                        <a:t>PSO1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p>
                      <a:pPr marL="41275" marR="0" algn="ctr">
                        <a:spcBef>
                          <a:spcPts val="0"/>
                        </a:spcBef>
                        <a:spcAft>
                          <a:spcPts val="0"/>
                        </a:spcAft>
                      </a:pPr>
                      <a:r>
                        <a:rPr lang="en-US" sz="1200">
                          <a:latin typeface="+mn-lt"/>
                          <a:ea typeface="Verdana"/>
                          <a:cs typeface="Verdana"/>
                        </a:rPr>
                        <a:t>PS02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p>
                      <a:pPr marL="41275" marR="0" algn="ctr">
                        <a:spcBef>
                          <a:spcPts val="0"/>
                        </a:spcBef>
                        <a:spcAft>
                          <a:spcPts val="0"/>
                        </a:spcAft>
                      </a:pPr>
                      <a:r>
                        <a:rPr lang="en-US" sz="1200">
                          <a:latin typeface="+mn-lt"/>
                          <a:ea typeface="Verdana"/>
                          <a:cs typeface="Verdana"/>
                        </a:rPr>
                        <a:t>PSO3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p>
                      <a:pPr marL="41275" marR="0" algn="ctr">
                        <a:spcBef>
                          <a:spcPts val="0"/>
                        </a:spcBef>
                        <a:spcAft>
                          <a:spcPts val="0"/>
                        </a:spcAft>
                      </a:pPr>
                      <a:r>
                        <a:rPr lang="en-US" sz="1200">
                          <a:latin typeface="+mn-lt"/>
                          <a:ea typeface="Verdana"/>
                          <a:cs typeface="Verdana"/>
                        </a:rPr>
                        <a:t>PSO4</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502700">
                <a:tc>
                  <a:txBody>
                    <a:bodyPr/>
                    <a:lstStyle/>
                    <a:p>
                      <a:pPr marL="6350" marR="4445" indent="0" algn="ctr" defTabSz="914400" rtl="0" eaLnBrk="1" fontAlgn="auto" latinLnBrk="0" hangingPunct="1">
                        <a:lnSpc>
                          <a:spcPct val="100000"/>
                        </a:lnSpc>
                        <a:spcBef>
                          <a:spcPts val="870"/>
                        </a:spcBef>
                        <a:spcAft>
                          <a:spcPts val="0"/>
                        </a:spcAft>
                        <a:buClrTx/>
                        <a:buSzTx/>
                        <a:buFontTx/>
                        <a:buNone/>
                        <a:tabLst/>
                        <a:defRPr/>
                      </a:pPr>
                      <a:r>
                        <a:rPr lang="en-US" sz="1200" dirty="0">
                          <a:latin typeface="+mn-lt"/>
                          <a:ea typeface="Verdana"/>
                          <a:cs typeface="Verdana"/>
                        </a:rPr>
                        <a:t>CO</a:t>
                      </a:r>
                    </a:p>
                    <a:p>
                      <a:pPr marL="6350" marR="4445" algn="ctr">
                        <a:spcBef>
                          <a:spcPts val="87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260" marR="0" indent="0" algn="l" defTabSz="914400" rtl="0" eaLnBrk="1" fontAlgn="auto" latinLnBrk="0" hangingPunct="1">
                        <a:lnSpc>
                          <a:spcPct val="100000"/>
                        </a:lnSpc>
                        <a:spcBef>
                          <a:spcPts val="765"/>
                        </a:spcBef>
                        <a:spcAft>
                          <a:spcPts val="0"/>
                        </a:spcAft>
                        <a:buClrTx/>
                        <a:buSzTx/>
                        <a:buFontTx/>
                        <a:buNone/>
                        <a:tabLst/>
                        <a:defRPr/>
                      </a:pPr>
                      <a:r>
                        <a:rPr lang="en-US" sz="1200" dirty="0">
                          <a:latin typeface="+mn-lt"/>
                          <a:ea typeface="Verdana"/>
                          <a:cs typeface="Verdana"/>
                        </a:rPr>
                        <a:t>Statement</a:t>
                      </a:r>
                    </a:p>
                    <a:p>
                      <a:pPr marL="48260" marR="0">
                        <a:spcBef>
                          <a:spcPts val="765"/>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1275" marR="0" algn="ctr">
                        <a:spcBef>
                          <a:spcPts val="0"/>
                        </a:spcBef>
                        <a:spcAft>
                          <a:spcPts val="0"/>
                        </a:spcAft>
                      </a:pP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766019">
                <a:tc>
                  <a:txBody>
                    <a:bodyPr/>
                    <a:lstStyle/>
                    <a:p>
                      <a:pPr marL="8255" marR="4445" algn="ctr">
                        <a:spcBef>
                          <a:spcPts val="870"/>
                        </a:spcBef>
                        <a:spcAft>
                          <a:spcPts val="0"/>
                        </a:spcAft>
                      </a:pPr>
                      <a:r>
                        <a:rPr lang="en-US" sz="1200">
                          <a:latin typeface="+mn-lt"/>
                          <a:ea typeface="Verdana"/>
                          <a:cs typeface="Verdana"/>
                        </a:rPr>
                        <a:t>CS3201.1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Times New Roman"/>
                        </a:rPr>
                        <a:t>Analyze data flow between peer to peer in an IP network using Application, Transport and Network Layer Protocols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2</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3</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874743">
                <a:tc>
                  <a:txBody>
                    <a:bodyPr/>
                    <a:lstStyle/>
                    <a:p>
                      <a:pPr marL="8255" marR="4445" algn="ctr">
                        <a:spcBef>
                          <a:spcPts val="870"/>
                        </a:spcBef>
                        <a:spcAft>
                          <a:spcPts val="0"/>
                        </a:spcAft>
                      </a:pPr>
                      <a:r>
                        <a:rPr lang="en-US" sz="1200">
                          <a:latin typeface="+mn-lt"/>
                          <a:ea typeface="Verdana"/>
                          <a:cs typeface="Verdana"/>
                        </a:rPr>
                        <a:t>CS3201.2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600"/>
                        </a:spcAft>
                      </a:pPr>
                      <a:r>
                        <a:rPr lang="en-US" sz="1200" dirty="0">
                          <a:latin typeface="+mn-lt"/>
                          <a:ea typeface="Times New Roman"/>
                          <a:cs typeface="Times New Roman"/>
                        </a:rPr>
                        <a:t>Demonstrate sustainable engineering practice indicating the scientific purpose and utility of communication frameworks and standards.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3"/>
                  </a:ext>
                </a:extLst>
              </a:tr>
              <a:tr h="699794">
                <a:tc>
                  <a:txBody>
                    <a:bodyPr/>
                    <a:lstStyle/>
                    <a:p>
                      <a:pPr marL="0" marR="0" algn="ctr">
                        <a:spcBef>
                          <a:spcPts val="0"/>
                        </a:spcBef>
                        <a:spcAft>
                          <a:spcPts val="0"/>
                        </a:spcAft>
                      </a:pPr>
                      <a:r>
                        <a:rPr lang="en-US" sz="1200">
                          <a:latin typeface="+mn-lt"/>
                          <a:ea typeface="Verdana"/>
                          <a:cs typeface="Verdana"/>
                        </a:rPr>
                        <a:t>CS3201.3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Times New Roman"/>
                        </a:rPr>
                        <a:t>Develop Client-Server architectures and prototypes by the means of correct standards, protocols and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2</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4"/>
                  </a:ext>
                </a:extLst>
              </a:tr>
              <a:tr h="574514">
                <a:tc>
                  <a:txBody>
                    <a:bodyPr/>
                    <a:lstStyle/>
                    <a:p>
                      <a:pPr marL="0" marR="0" algn="ctr">
                        <a:spcBef>
                          <a:spcPts val="0"/>
                        </a:spcBef>
                        <a:spcAft>
                          <a:spcPts val="0"/>
                        </a:spcAft>
                      </a:pPr>
                      <a:r>
                        <a:rPr lang="en-US" sz="1200">
                          <a:latin typeface="+mn-lt"/>
                          <a:ea typeface="Verdana"/>
                          <a:cs typeface="Verdana"/>
                        </a:rPr>
                        <a:t>CS3201.4</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Times New Roman"/>
                        </a:rPr>
                        <a:t>Comphrehend future web technology architectures for TCP/IP service networks.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2</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5"/>
                  </a:ext>
                </a:extLst>
              </a:tr>
              <a:tr h="574514">
                <a:tc>
                  <a:txBody>
                    <a:bodyPr/>
                    <a:lstStyle/>
                    <a:p>
                      <a:pPr marL="0" marR="0" algn="ctr">
                        <a:spcBef>
                          <a:spcPts val="0"/>
                        </a:spcBef>
                        <a:spcAft>
                          <a:spcPts val="0"/>
                        </a:spcAft>
                      </a:pPr>
                      <a:r>
                        <a:rPr lang="en-US" sz="1200">
                          <a:latin typeface="+mn-lt"/>
                          <a:ea typeface="Verdana"/>
                          <a:cs typeface="Verdana"/>
                        </a:rPr>
                        <a:t>CS3201.5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Times New Roman"/>
                        </a:rPr>
                        <a:t>Design of small case websites using front end, server side and backend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1</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1</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1</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699794">
                <a:tc>
                  <a:txBody>
                    <a:bodyPr/>
                    <a:lstStyle/>
                    <a:p>
                      <a:pPr marL="0" marR="0" algn="ctr">
                        <a:spcBef>
                          <a:spcPts val="0"/>
                        </a:spcBef>
                        <a:spcAft>
                          <a:spcPts val="0"/>
                        </a:spcAft>
                      </a:pPr>
                      <a:r>
                        <a:rPr lang="en-US" sz="1200">
                          <a:latin typeface="+mn-lt"/>
                          <a:ea typeface="Verdana"/>
                          <a:cs typeface="Verdana"/>
                        </a:rPr>
                        <a:t>CS3201.6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latin typeface="+mn-lt"/>
                          <a:ea typeface="Times New Roman"/>
                          <a:cs typeface="Times New Roman"/>
                        </a:rPr>
                        <a:t>Development of enterprise websites web sites using client side frameworks, server side and backend technologies.</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536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209800" y="609601"/>
            <a:ext cx="8153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990000"/>
                </a:solidFill>
                <a:ea typeface="Times New Roman" pitchFamily="18" charset="0"/>
                <a:cs typeface="Arial" pitchFamily="34" charset="0"/>
              </a:rPr>
              <a:t>CO-PO-PSO Mapping Justification</a:t>
            </a:r>
            <a:endParaRPr lang="en-US" sz="2400" dirty="0">
              <a:solidFill>
                <a:srgbClr val="990000"/>
              </a:solidFill>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17312303"/>
              </p:ext>
            </p:extLst>
          </p:nvPr>
        </p:nvGraphicFramePr>
        <p:xfrm>
          <a:off x="1180618" y="1066800"/>
          <a:ext cx="10741307" cy="5319428"/>
        </p:xfrm>
        <a:graphic>
          <a:graphicData uri="http://schemas.openxmlformats.org/drawingml/2006/table">
            <a:tbl>
              <a:tblPr/>
              <a:tblGrid>
                <a:gridCol w="4179062">
                  <a:extLst>
                    <a:ext uri="{9D8B030D-6E8A-4147-A177-3AD203B41FA5}">
                      <a16:colId xmlns:a16="http://schemas.microsoft.com/office/drawing/2014/main" val="20000"/>
                    </a:ext>
                  </a:extLst>
                </a:gridCol>
                <a:gridCol w="694309">
                  <a:extLst>
                    <a:ext uri="{9D8B030D-6E8A-4147-A177-3AD203B41FA5}">
                      <a16:colId xmlns:a16="http://schemas.microsoft.com/office/drawing/2014/main" val="20001"/>
                    </a:ext>
                  </a:extLst>
                </a:gridCol>
                <a:gridCol w="644107">
                  <a:extLst>
                    <a:ext uri="{9D8B030D-6E8A-4147-A177-3AD203B41FA5}">
                      <a16:colId xmlns:a16="http://schemas.microsoft.com/office/drawing/2014/main" val="20002"/>
                    </a:ext>
                  </a:extLst>
                </a:gridCol>
                <a:gridCol w="5223829">
                  <a:extLst>
                    <a:ext uri="{9D8B030D-6E8A-4147-A177-3AD203B41FA5}">
                      <a16:colId xmlns:a16="http://schemas.microsoft.com/office/drawing/2014/main" val="20003"/>
                    </a:ext>
                  </a:extLst>
                </a:gridCol>
              </a:tblGrid>
              <a:tr h="180798">
                <a:tc>
                  <a:txBody>
                    <a:bodyPr/>
                    <a:lstStyle/>
                    <a:p>
                      <a:pPr marL="0" marR="0" algn="ctr">
                        <a:spcBef>
                          <a:spcPts val="0"/>
                        </a:spcBef>
                        <a:spcAft>
                          <a:spcPts val="0"/>
                        </a:spcAft>
                      </a:pPr>
                      <a:r>
                        <a:rPr lang="en-US" sz="1400" b="1" dirty="0">
                          <a:solidFill>
                            <a:srgbClr val="990000"/>
                          </a:solidFill>
                          <a:latin typeface="Calibri"/>
                          <a:ea typeface="Calibri"/>
                          <a:cs typeface="Times New Roman"/>
                        </a:rPr>
                        <a:t> CO Statement</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990000"/>
                          </a:solidFill>
                          <a:latin typeface="Calibri"/>
                          <a:ea typeface="Calibri"/>
                          <a:cs typeface="Times New Roman"/>
                        </a:rPr>
                        <a:t>PO </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990000"/>
                          </a:solidFill>
                          <a:latin typeface="Calibri"/>
                          <a:ea typeface="Calibri"/>
                          <a:cs typeface="Times New Roman"/>
                        </a:rPr>
                        <a:t>Map</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solidFill>
                            <a:srgbClr val="990000"/>
                          </a:solidFill>
                          <a:latin typeface="Calibri"/>
                          <a:ea typeface="Calibri"/>
                          <a:cs typeface="Times New Roman"/>
                        </a:rPr>
                        <a:t>Justification</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597">
                <a:tc rowSpan="2">
                  <a:txBody>
                    <a:bodyPr/>
                    <a:lstStyle/>
                    <a:p>
                      <a:pPr marL="0" marR="0" algn="just">
                        <a:spcBef>
                          <a:spcPts val="0"/>
                        </a:spcBef>
                        <a:spcAft>
                          <a:spcPts val="0"/>
                        </a:spcAft>
                      </a:pPr>
                      <a:r>
                        <a:rPr lang="en-US" sz="1400" b="1" dirty="0">
                          <a:solidFill>
                            <a:srgbClr val="C00000"/>
                          </a:solidFill>
                          <a:latin typeface="Calibri"/>
                          <a:ea typeface="Calibri"/>
                          <a:cs typeface="Times New Roman"/>
                        </a:rPr>
                        <a:t>CO01:</a:t>
                      </a:r>
                      <a:r>
                        <a:rPr lang="en-US" sz="1400" dirty="0">
                          <a:latin typeface="Calibri"/>
                          <a:ea typeface="Calibri"/>
                          <a:cs typeface="Times New Roman"/>
                        </a:rPr>
                        <a:t> Analyze data flow between peer to peer in an IP network using Application, Transport and Network Layer Protocols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PO2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moderately as all students acquire ability to do carry protocol analysis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426720">
                <a:tc vMerge="1">
                  <a:txBody>
                    <a:bodyPr/>
                    <a:lstStyle/>
                    <a:p>
                      <a:endParaRPr lang="en-US"/>
                    </a:p>
                  </a:txBody>
                  <a:tcPr/>
                </a:tc>
                <a:tc>
                  <a:txBody>
                    <a:bodyPr/>
                    <a:lstStyle/>
                    <a:p>
                      <a:pPr marL="0" marR="0" algn="ctr">
                        <a:spcBef>
                          <a:spcPts val="0"/>
                        </a:spcBef>
                        <a:spcAft>
                          <a:spcPts val="0"/>
                        </a:spcAft>
                      </a:pPr>
                      <a:r>
                        <a:rPr lang="en-US" sz="1400" b="0" dirty="0">
                          <a:latin typeface="Calibri"/>
                          <a:ea typeface="Calibri"/>
                          <a:cs typeface="Times New Roman"/>
                        </a:rPr>
                        <a:t>PO5</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a:latin typeface="Calibri"/>
                          <a:ea typeface="Calibri"/>
                          <a:cs typeface="Times New Roman"/>
                        </a:rPr>
                        <a:t>3</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strongly as all student gain hands-on using modern tools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723193">
                <a:tc>
                  <a:txBody>
                    <a:bodyPr/>
                    <a:lstStyle/>
                    <a:p>
                      <a:pPr marL="0" marR="0" algn="just">
                        <a:spcBef>
                          <a:spcPts val="0"/>
                        </a:spcBef>
                        <a:spcAft>
                          <a:spcPts val="0"/>
                        </a:spcAft>
                      </a:pPr>
                      <a:r>
                        <a:rPr lang="en-US" sz="1400" b="1" dirty="0">
                          <a:solidFill>
                            <a:srgbClr val="C00000"/>
                          </a:solidFill>
                          <a:latin typeface="Calibri"/>
                          <a:ea typeface="Calibri"/>
                          <a:cs typeface="Times New Roman"/>
                        </a:rPr>
                        <a:t>CO02:</a:t>
                      </a:r>
                      <a:r>
                        <a:rPr lang="en-US" sz="1400" dirty="0">
                          <a:latin typeface="Calibri"/>
                          <a:ea typeface="Calibri"/>
                          <a:cs typeface="Times New Roman"/>
                        </a:rPr>
                        <a:t> Demonstrate sustainable engineering practice indicating the scientific purpose and utility of communication frameworks and standards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PO3</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3</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strongly as all students acquire capacity to use fundamental IEEE standards to design scalable communication frameworks </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3"/>
                  </a:ext>
                </a:extLst>
              </a:tr>
              <a:tr h="361597">
                <a:tc rowSpan="2">
                  <a:txBody>
                    <a:bodyPr/>
                    <a:lstStyle/>
                    <a:p>
                      <a:pPr marL="0" marR="0" algn="just">
                        <a:spcBef>
                          <a:spcPts val="0"/>
                        </a:spcBef>
                        <a:spcAft>
                          <a:spcPts val="0"/>
                        </a:spcAft>
                      </a:pPr>
                      <a:r>
                        <a:rPr lang="en-US" sz="1400" b="1" dirty="0">
                          <a:solidFill>
                            <a:srgbClr val="C00000"/>
                          </a:solidFill>
                          <a:latin typeface="Calibri"/>
                          <a:ea typeface="Calibri"/>
                          <a:cs typeface="Times New Roman"/>
                        </a:rPr>
                        <a:t>CO03:</a:t>
                      </a:r>
                      <a:r>
                        <a:rPr lang="en-US" sz="1400" dirty="0">
                          <a:latin typeface="Calibri"/>
                          <a:ea typeface="Calibri"/>
                          <a:cs typeface="Times New Roman"/>
                        </a:rPr>
                        <a:t> Develop Client-Server architectures and prototypes by the means of correct standards, protocols and technologies. </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PO4</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3</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strongly as all students acquire  ability to use standards, protocols and technologies together</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4"/>
                  </a:ext>
                </a:extLst>
              </a:tr>
              <a:tr h="361597">
                <a:tc vMerge="1">
                  <a:txBody>
                    <a:bodyPr/>
                    <a:lstStyle/>
                    <a:p>
                      <a:endParaRPr lang="en-US"/>
                    </a:p>
                  </a:txBody>
                  <a:tcPr/>
                </a:tc>
                <a:tc>
                  <a:txBody>
                    <a:bodyPr/>
                    <a:lstStyle/>
                    <a:p>
                      <a:pPr marL="0" marR="0" algn="ctr">
                        <a:spcBef>
                          <a:spcPts val="0"/>
                        </a:spcBef>
                        <a:spcAft>
                          <a:spcPts val="0"/>
                        </a:spcAft>
                      </a:pPr>
                      <a:r>
                        <a:rPr lang="en-US" sz="1400" b="0" dirty="0">
                          <a:latin typeface="Calibri"/>
                          <a:ea typeface="Calibri"/>
                          <a:cs typeface="Times New Roman"/>
                        </a:rPr>
                        <a:t>PO8</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moderately as all students know the importance of following ethics on field</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5"/>
                  </a:ext>
                </a:extLst>
              </a:tr>
              <a:tr h="404645">
                <a:tc>
                  <a:txBody>
                    <a:bodyPr/>
                    <a:lstStyle/>
                    <a:p>
                      <a:pPr marL="0" marR="0" algn="just">
                        <a:spcBef>
                          <a:spcPts val="0"/>
                        </a:spcBef>
                        <a:spcAft>
                          <a:spcPts val="0"/>
                        </a:spcAft>
                      </a:pPr>
                      <a:r>
                        <a:rPr lang="en-US" sz="1400" b="1">
                          <a:solidFill>
                            <a:srgbClr val="C00000"/>
                          </a:solidFill>
                          <a:latin typeface="Calibri"/>
                          <a:ea typeface="Calibri"/>
                          <a:cs typeface="Times New Roman"/>
                        </a:rPr>
                        <a:t>CO04:</a:t>
                      </a:r>
                      <a:r>
                        <a:rPr lang="en-US" sz="1400">
                          <a:latin typeface="Calibri"/>
                          <a:ea typeface="Calibri"/>
                          <a:cs typeface="Times New Roman"/>
                        </a:rPr>
                        <a:t> Comprehend future web technology architectures for TCP/IP service networks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a:latin typeface="Calibri"/>
                          <a:ea typeface="Calibri"/>
                          <a:cs typeface="Times New Roman"/>
                        </a:rPr>
                        <a:t>PO6</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moderately as all students understand impact of future technologies  in real implementation</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6"/>
                  </a:ext>
                </a:extLst>
              </a:tr>
              <a:tr h="361597">
                <a:tc rowSpan="3">
                  <a:txBody>
                    <a:bodyPr/>
                    <a:lstStyle/>
                    <a:p>
                      <a:pPr marL="0" marR="0" algn="just">
                        <a:spcBef>
                          <a:spcPts val="0"/>
                        </a:spcBef>
                        <a:spcAft>
                          <a:spcPts val="0"/>
                        </a:spcAft>
                      </a:pPr>
                      <a:r>
                        <a:rPr lang="en-US" sz="1400" b="1" dirty="0">
                          <a:solidFill>
                            <a:srgbClr val="C00000"/>
                          </a:solidFill>
                          <a:latin typeface="Calibri"/>
                          <a:ea typeface="Calibri"/>
                          <a:cs typeface="Times New Roman"/>
                        </a:rPr>
                        <a:t>CO05:</a:t>
                      </a:r>
                      <a:r>
                        <a:rPr lang="en-US" sz="1400" dirty="0">
                          <a:latin typeface="Calibri"/>
                          <a:ea typeface="Calibri"/>
                          <a:cs typeface="Times New Roman"/>
                        </a:rPr>
                        <a:t> Design of small case websites using front end, server side and backend technologies </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a:latin typeface="Calibri"/>
                          <a:ea typeface="Calibri"/>
                          <a:cs typeface="Times New Roman"/>
                        </a:rPr>
                        <a:t>PO9</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1</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as all students understand working as individual as well as in a group as team</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7"/>
                  </a:ext>
                </a:extLst>
              </a:tr>
              <a:tr h="361597">
                <a:tc vMerge="1">
                  <a:txBody>
                    <a:bodyPr/>
                    <a:lstStyle/>
                    <a:p>
                      <a:endParaRPr lang="en-US"/>
                    </a:p>
                  </a:txBody>
                  <a:tcPr/>
                </a:tc>
                <a:tc>
                  <a:txBody>
                    <a:bodyPr/>
                    <a:lstStyle/>
                    <a:p>
                      <a:pPr marL="0" marR="0" algn="ctr">
                        <a:spcBef>
                          <a:spcPts val="0"/>
                        </a:spcBef>
                        <a:spcAft>
                          <a:spcPts val="0"/>
                        </a:spcAft>
                      </a:pPr>
                      <a:r>
                        <a:rPr lang="en-US" sz="1400" b="0">
                          <a:latin typeface="Calibri"/>
                          <a:ea typeface="Calibri"/>
                          <a:cs typeface="Times New Roman"/>
                        </a:rPr>
                        <a:t>PO11</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1</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as all students understand about the project management by developing small scale client-servers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8"/>
                  </a:ext>
                </a:extLst>
              </a:tr>
              <a:tr h="361597">
                <a:tc vMerge="1">
                  <a:txBody>
                    <a:bodyPr/>
                    <a:lstStyle/>
                    <a:p>
                      <a:endParaRPr lang="en-US"/>
                    </a:p>
                  </a:txBody>
                  <a:tcPr/>
                </a:tc>
                <a:tc>
                  <a:txBody>
                    <a:bodyPr/>
                    <a:lstStyle/>
                    <a:p>
                      <a:pPr marL="0" marR="0" algn="ctr">
                        <a:spcBef>
                          <a:spcPts val="0"/>
                        </a:spcBef>
                        <a:spcAft>
                          <a:spcPts val="0"/>
                        </a:spcAft>
                      </a:pPr>
                      <a:r>
                        <a:rPr lang="en-US" sz="1400" b="0">
                          <a:latin typeface="Calibri"/>
                          <a:ea typeface="Calibri"/>
                          <a:cs typeface="Times New Roman"/>
                        </a:rPr>
                        <a:t>PO12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400" b="0" dirty="0">
                          <a:latin typeface="Calibri"/>
                          <a:ea typeface="Calibri"/>
                          <a:cs typeface="Times New Roman"/>
                        </a:rPr>
                        <a:t>1</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spcBef>
                          <a:spcPts val="0"/>
                        </a:spcBef>
                        <a:spcAft>
                          <a:spcPts val="0"/>
                        </a:spcAft>
                      </a:pPr>
                      <a:r>
                        <a:rPr lang="en-US" sz="1400" dirty="0">
                          <a:latin typeface="Calibri"/>
                          <a:ea typeface="Calibri"/>
                          <a:cs typeface="Times New Roman"/>
                        </a:rPr>
                        <a:t>Mapped as all students to create learning ability by starting development with small scale assignments</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9"/>
                  </a:ext>
                </a:extLst>
              </a:tr>
              <a:tr h="396240">
                <a:tc rowSpan="2">
                  <a:txBody>
                    <a:bodyPr/>
                    <a:lstStyle/>
                    <a:p>
                      <a:pPr marL="0" marR="0" algn="just">
                        <a:spcBef>
                          <a:spcPts val="0"/>
                        </a:spcBef>
                        <a:spcAft>
                          <a:spcPts val="0"/>
                        </a:spcAft>
                      </a:pPr>
                      <a:r>
                        <a:rPr lang="en-US" sz="1400" b="1" dirty="0">
                          <a:solidFill>
                            <a:srgbClr val="C00000"/>
                          </a:solidFill>
                          <a:latin typeface="Calibri"/>
                          <a:ea typeface="Calibri"/>
                          <a:cs typeface="Times New Roman"/>
                        </a:rPr>
                        <a:t>CO06:</a:t>
                      </a:r>
                      <a:r>
                        <a:rPr lang="en-US" sz="1400" dirty="0">
                          <a:latin typeface="Calibri"/>
                          <a:ea typeface="Calibri"/>
                          <a:cs typeface="Times New Roman"/>
                        </a:rPr>
                        <a:t> Development of enterprise websites web sites using client side frameworks, server side and backend technologies. </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b="0">
                          <a:latin typeface="Calibri"/>
                          <a:ea typeface="Calibri"/>
                          <a:cs typeface="Times New Roman"/>
                        </a:rPr>
                        <a:t>PS02</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b="0" dirty="0">
                          <a:latin typeface="Calibri"/>
                          <a:ea typeface="Calibri"/>
                          <a:cs typeface="Times New Roman"/>
                        </a:rPr>
                        <a:t>3</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just">
                        <a:spcBef>
                          <a:spcPts val="0"/>
                        </a:spcBef>
                        <a:spcAft>
                          <a:spcPts val="0"/>
                        </a:spcAft>
                      </a:pPr>
                      <a:r>
                        <a:rPr lang="en-US" sz="1400" dirty="0">
                          <a:latin typeface="Calibri"/>
                          <a:ea typeface="Calibri"/>
                          <a:cs typeface="Times New Roman"/>
                        </a:rPr>
                        <a:t>Mapped strongly as all students adapt engineering and technology with heterogeneous computing</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10"/>
                  </a:ext>
                </a:extLst>
              </a:tr>
              <a:tr h="542395">
                <a:tc vMerge="1">
                  <a:txBody>
                    <a:bodyPr/>
                    <a:lstStyle/>
                    <a:p>
                      <a:endParaRPr lang="en-US"/>
                    </a:p>
                  </a:txBody>
                  <a:tcPr/>
                </a:tc>
                <a:tc>
                  <a:txBody>
                    <a:bodyPr/>
                    <a:lstStyle/>
                    <a:p>
                      <a:pPr marL="0" marR="0" algn="ctr">
                        <a:spcBef>
                          <a:spcPts val="0"/>
                        </a:spcBef>
                        <a:spcAft>
                          <a:spcPts val="0"/>
                        </a:spcAft>
                      </a:pPr>
                      <a:r>
                        <a:rPr lang="en-US" sz="1400" b="0" dirty="0">
                          <a:latin typeface="Calibri"/>
                          <a:ea typeface="Calibri"/>
                          <a:cs typeface="Times New Roman"/>
                        </a:rPr>
                        <a:t>PSO4</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b="1" dirty="0">
                          <a:latin typeface="Calibri"/>
                          <a:ea typeface="Calibri"/>
                          <a:cs typeface="Times New Roman"/>
                        </a:rPr>
                        <a:t>3</a:t>
                      </a:r>
                      <a:endParaRPr lang="en-US" sz="1400" dirty="0">
                        <a:latin typeface="Calibri"/>
                        <a:ea typeface="Calibri"/>
                        <a:cs typeface="Times New Roman"/>
                      </a:endParaRP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just">
                        <a:spcBef>
                          <a:spcPts val="0"/>
                        </a:spcBef>
                        <a:spcAft>
                          <a:spcPts val="0"/>
                        </a:spcAft>
                      </a:pPr>
                      <a:r>
                        <a:rPr lang="en-US" sz="1400" dirty="0">
                          <a:latin typeface="Calibri"/>
                          <a:ea typeface="Calibri"/>
                          <a:cs typeface="Times New Roman"/>
                        </a:rPr>
                        <a:t>Mapped strongly as all students understand implementation and dissemination considering technology migration and evolution.</a:t>
                      </a:r>
                    </a:p>
                  </a:txBody>
                  <a:tcPr marL="35649" marR="356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92060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Course Outcome Assessment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209800" y="609601"/>
            <a:ext cx="81534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IN" sz="2400" b="1" dirty="0">
                <a:solidFill>
                  <a:srgbClr val="990000"/>
                </a:solidFill>
                <a:ea typeface="Times New Roman" pitchFamily="18" charset="0"/>
                <a:cs typeface="Arial" pitchFamily="34" charset="0"/>
              </a:rPr>
              <a:t>Assessment Tools for Course Outcomes </a:t>
            </a:r>
            <a:r>
              <a:rPr lang="en-US" sz="2400" b="1" dirty="0">
                <a:cs typeface="Times New Roman"/>
              </a:rPr>
              <a:t>(Direct)</a:t>
            </a:r>
            <a:endParaRPr lang="en-US" sz="2400" dirty="0">
              <a:ea typeface="Verdana"/>
              <a:cs typeface="Verdana"/>
            </a:endParaRPr>
          </a:p>
          <a:p>
            <a:pPr lvl="0" fontAlgn="base">
              <a:spcBef>
                <a:spcPct val="0"/>
              </a:spcBef>
              <a:spcAft>
                <a:spcPct val="0"/>
              </a:spcAft>
            </a:pPr>
            <a:endParaRPr lang="en-IN" sz="2400" b="1" dirty="0">
              <a:solidFill>
                <a:srgbClr val="990000"/>
              </a:solidFill>
              <a:ea typeface="Times New Roman" pitchFamily="18"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60003345"/>
              </p:ext>
            </p:extLst>
          </p:nvPr>
        </p:nvGraphicFramePr>
        <p:xfrm>
          <a:off x="1180619" y="1219200"/>
          <a:ext cx="10706582" cy="2410358"/>
        </p:xfrm>
        <a:graphic>
          <a:graphicData uri="http://schemas.openxmlformats.org/drawingml/2006/table">
            <a:tbl>
              <a:tblPr/>
              <a:tblGrid>
                <a:gridCol w="1850962">
                  <a:extLst>
                    <a:ext uri="{9D8B030D-6E8A-4147-A177-3AD203B41FA5}">
                      <a16:colId xmlns:a16="http://schemas.microsoft.com/office/drawing/2014/main" val="20000"/>
                    </a:ext>
                  </a:extLst>
                </a:gridCol>
                <a:gridCol w="1023954">
                  <a:extLst>
                    <a:ext uri="{9D8B030D-6E8A-4147-A177-3AD203B41FA5}">
                      <a16:colId xmlns:a16="http://schemas.microsoft.com/office/drawing/2014/main" val="20001"/>
                    </a:ext>
                  </a:extLst>
                </a:gridCol>
                <a:gridCol w="1160689">
                  <a:extLst>
                    <a:ext uri="{9D8B030D-6E8A-4147-A177-3AD203B41FA5}">
                      <a16:colId xmlns:a16="http://schemas.microsoft.com/office/drawing/2014/main" val="20002"/>
                    </a:ext>
                  </a:extLst>
                </a:gridCol>
                <a:gridCol w="1317686">
                  <a:extLst>
                    <a:ext uri="{9D8B030D-6E8A-4147-A177-3AD203B41FA5}">
                      <a16:colId xmlns:a16="http://schemas.microsoft.com/office/drawing/2014/main" val="20003"/>
                    </a:ext>
                  </a:extLst>
                </a:gridCol>
                <a:gridCol w="794458">
                  <a:extLst>
                    <a:ext uri="{9D8B030D-6E8A-4147-A177-3AD203B41FA5}">
                      <a16:colId xmlns:a16="http://schemas.microsoft.com/office/drawing/2014/main" val="20004"/>
                    </a:ext>
                  </a:extLst>
                </a:gridCol>
                <a:gridCol w="989974">
                  <a:extLst>
                    <a:ext uri="{9D8B030D-6E8A-4147-A177-3AD203B41FA5}">
                      <a16:colId xmlns:a16="http://schemas.microsoft.com/office/drawing/2014/main" val="20005"/>
                    </a:ext>
                  </a:extLst>
                </a:gridCol>
                <a:gridCol w="597188">
                  <a:extLst>
                    <a:ext uri="{9D8B030D-6E8A-4147-A177-3AD203B41FA5}">
                      <a16:colId xmlns:a16="http://schemas.microsoft.com/office/drawing/2014/main" val="20006"/>
                    </a:ext>
                  </a:extLst>
                </a:gridCol>
                <a:gridCol w="1056944">
                  <a:extLst>
                    <a:ext uri="{9D8B030D-6E8A-4147-A177-3AD203B41FA5}">
                      <a16:colId xmlns:a16="http://schemas.microsoft.com/office/drawing/2014/main" val="20007"/>
                    </a:ext>
                  </a:extLst>
                </a:gridCol>
                <a:gridCol w="1301526">
                  <a:extLst>
                    <a:ext uri="{9D8B030D-6E8A-4147-A177-3AD203B41FA5}">
                      <a16:colId xmlns:a16="http://schemas.microsoft.com/office/drawing/2014/main" val="20008"/>
                    </a:ext>
                  </a:extLst>
                </a:gridCol>
                <a:gridCol w="613201">
                  <a:extLst>
                    <a:ext uri="{9D8B030D-6E8A-4147-A177-3AD203B41FA5}">
                      <a16:colId xmlns:a16="http://schemas.microsoft.com/office/drawing/2014/main" val="20009"/>
                    </a:ext>
                  </a:extLst>
                </a:gridCol>
              </a:tblGrid>
              <a:tr h="549954">
                <a:tc>
                  <a:txBody>
                    <a:bodyPr/>
                    <a:lstStyle/>
                    <a:p>
                      <a:pPr marL="1905" marR="0" algn="ctr">
                        <a:lnSpc>
                          <a:spcPct val="130000"/>
                        </a:lnSpc>
                        <a:spcBef>
                          <a:spcPts val="0"/>
                        </a:spcBef>
                        <a:spcAft>
                          <a:spcPts val="0"/>
                        </a:spcAft>
                      </a:pPr>
                      <a:r>
                        <a:rPr lang="en-US" sz="1600" b="1" dirty="0">
                          <a:latin typeface="+mn-lt"/>
                          <a:ea typeface="Arial"/>
                          <a:cs typeface="Times New Roman"/>
                        </a:rPr>
                        <a:t>Assessment Tools</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gridSpan="4">
                  <a:txBody>
                    <a:bodyPr/>
                    <a:lstStyle/>
                    <a:p>
                      <a:pPr marL="1270" marR="0" algn="ctr">
                        <a:lnSpc>
                          <a:spcPct val="130000"/>
                        </a:lnSpc>
                        <a:spcBef>
                          <a:spcPts val="555"/>
                        </a:spcBef>
                        <a:spcAft>
                          <a:spcPts val="0"/>
                        </a:spcAft>
                      </a:pPr>
                      <a:r>
                        <a:rPr lang="en-US" sz="1600" b="1" dirty="0">
                          <a:latin typeface="+mn-lt"/>
                          <a:ea typeface="Arial"/>
                          <a:cs typeface="Times New Roman"/>
                        </a:rPr>
                        <a:t>In semester Assessment (50%) </a:t>
                      </a:r>
                    </a:p>
                    <a:p>
                      <a:pPr marL="1270" marR="0" algn="ctr">
                        <a:lnSpc>
                          <a:spcPct val="130000"/>
                        </a:lnSpc>
                        <a:spcBef>
                          <a:spcPts val="555"/>
                        </a:spcBef>
                        <a:spcAft>
                          <a:spcPts val="0"/>
                        </a:spcAft>
                      </a:pPr>
                      <a:r>
                        <a:rPr lang="en-US" sz="1600" b="1" dirty="0">
                          <a:latin typeface="+mn-lt"/>
                          <a:ea typeface="Arial"/>
                          <a:cs typeface="Times New Roman"/>
                        </a:rPr>
                        <a:t>Core Courses 4 &amp; 5 Credits</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a:lnSpc>
                          <a:spcPct val="130000"/>
                        </a:lnSpc>
                        <a:spcBef>
                          <a:spcPts val="0"/>
                        </a:spcBef>
                        <a:spcAft>
                          <a:spcPts val="0"/>
                        </a:spcAft>
                      </a:pPr>
                      <a:r>
                        <a:rPr lang="en-US" sz="1600" b="1" dirty="0">
                          <a:latin typeface="+mn-lt"/>
                          <a:ea typeface="Arial"/>
                          <a:cs typeface="Times New Roman"/>
                        </a:rPr>
                        <a:t>End semester Assessment (50%)</a:t>
                      </a:r>
                    </a:p>
                    <a:p>
                      <a:pPr marL="0" marR="0" algn="ctr">
                        <a:lnSpc>
                          <a:spcPct val="130000"/>
                        </a:lnSpc>
                        <a:spcBef>
                          <a:spcPts val="0"/>
                        </a:spcBef>
                        <a:spcAft>
                          <a:spcPts val="0"/>
                        </a:spcAft>
                      </a:pPr>
                      <a:r>
                        <a:rPr lang="en-US" sz="1600" b="1" dirty="0">
                          <a:latin typeface="+mn-lt"/>
                          <a:ea typeface="Verdana"/>
                          <a:cs typeface="Verdana"/>
                        </a:rPr>
                        <a:t>Core Courses 4 &amp;</a:t>
                      </a:r>
                      <a:r>
                        <a:rPr lang="en-US" sz="1600" b="1" baseline="0" dirty="0">
                          <a:latin typeface="+mn-lt"/>
                          <a:ea typeface="Verdana"/>
                          <a:cs typeface="Verdana"/>
                        </a:rPr>
                        <a:t> 5 Credits</a:t>
                      </a:r>
                      <a:endParaRPr lang="en-US" sz="16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63270">
                <a:tc>
                  <a:txBody>
                    <a:bodyPr/>
                    <a:lstStyle/>
                    <a:p>
                      <a:pPr marL="0" marR="0" algn="ctr">
                        <a:spcBef>
                          <a:spcPts val="30"/>
                        </a:spcBef>
                        <a:spcAft>
                          <a:spcPts val="0"/>
                        </a:spcAft>
                      </a:pPr>
                      <a:r>
                        <a:rPr lang="en-US" sz="1600" b="1" spc="-10" dirty="0">
                          <a:latin typeface="+mn-lt"/>
                          <a:ea typeface="Arial"/>
                          <a:cs typeface="Times New Roman"/>
                        </a:rPr>
                        <a:t>Assessment </a:t>
                      </a:r>
                    </a:p>
                    <a:p>
                      <a:pPr marL="0" marR="0" algn="ctr">
                        <a:spcBef>
                          <a:spcPts val="30"/>
                        </a:spcBef>
                        <a:spcAft>
                          <a:spcPts val="0"/>
                        </a:spcAft>
                      </a:pPr>
                      <a:r>
                        <a:rPr lang="en-US" sz="1600" b="1" spc="-10" dirty="0">
                          <a:latin typeface="+mn-lt"/>
                          <a:ea typeface="Arial"/>
                          <a:cs typeface="Times New Roman"/>
                        </a:rPr>
                        <a:t>Details</a:t>
                      </a:r>
                      <a:endParaRPr lang="en-US" sz="16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Mid</a:t>
                      </a:r>
                    </a:p>
                    <a:p>
                      <a:pPr marL="0" marR="0" algn="ctr">
                        <a:spcBef>
                          <a:spcPts val="20"/>
                        </a:spcBef>
                        <a:spcAft>
                          <a:spcPts val="0"/>
                        </a:spcAft>
                      </a:pPr>
                      <a:r>
                        <a:rPr lang="en-US" sz="1600" b="1" dirty="0">
                          <a:latin typeface="+mn-lt"/>
                          <a:ea typeface="Verdana"/>
                          <a:cs typeface="Verdana"/>
                        </a:rPr>
                        <a:t>Sem</a:t>
                      </a:r>
                    </a:p>
                    <a:p>
                      <a:pPr marL="0" marR="0" algn="ctr">
                        <a:spcBef>
                          <a:spcPts val="20"/>
                        </a:spcBef>
                        <a:spcAft>
                          <a:spcPts val="0"/>
                        </a:spcAft>
                      </a:pPr>
                      <a:r>
                        <a:rPr lang="en-US" sz="1600" b="1" dirty="0">
                          <a:latin typeface="+mn-lt"/>
                          <a:ea typeface="Verdana"/>
                          <a:cs typeface="Verdana"/>
                        </a:rPr>
                        <a:t>Exam</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Seminar </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Group </a:t>
                      </a:r>
                    </a:p>
                    <a:p>
                      <a:pPr marL="0" marR="0" algn="ctr">
                        <a:spcBef>
                          <a:spcPts val="20"/>
                        </a:spcBef>
                        <a:spcAft>
                          <a:spcPts val="0"/>
                        </a:spcAft>
                      </a:pPr>
                      <a:r>
                        <a:rPr lang="en-US" sz="1600" b="1" dirty="0">
                          <a:latin typeface="+mn-lt"/>
                          <a:ea typeface="Verdana"/>
                          <a:cs typeface="Verdana"/>
                        </a:rPr>
                        <a:t>Discussion </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Lab</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Course Project </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HA</a:t>
                      </a:r>
                    </a:p>
                    <a:p>
                      <a:pPr marL="0" marR="0" algn="ctr">
                        <a:spcBef>
                          <a:spcPts val="20"/>
                        </a:spcBef>
                        <a:spcAft>
                          <a:spcPts val="0"/>
                        </a:spcAft>
                      </a:pPr>
                      <a:r>
                        <a:rPr lang="en-US" sz="1600" b="1" dirty="0">
                          <a:latin typeface="+mn-lt"/>
                          <a:ea typeface="Verdana"/>
                          <a:cs typeface="Verdana"/>
                        </a:rPr>
                        <a:t> </a:t>
                      </a: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CVV </a:t>
                      </a:r>
                    </a:p>
                    <a:p>
                      <a:pPr marL="0" marR="0" algn="ctr">
                        <a:spcBef>
                          <a:spcPts val="20"/>
                        </a:spcBef>
                        <a:spcAft>
                          <a:spcPts val="0"/>
                        </a:spcAft>
                      </a:pPr>
                      <a:endParaRPr lang="en-US" sz="1600" b="1" dirty="0">
                        <a:latin typeface="+mn-lt"/>
                        <a:ea typeface="Verdana"/>
                        <a:cs typeface="Verdana"/>
                      </a:endParaRP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20"/>
                        </a:spcBef>
                        <a:spcAft>
                          <a:spcPts val="0"/>
                        </a:spcAft>
                      </a:pPr>
                      <a:r>
                        <a:rPr lang="en-US" sz="1600" b="1" dirty="0">
                          <a:latin typeface="+mn-lt"/>
                          <a:ea typeface="Verdana"/>
                          <a:cs typeface="Verdana"/>
                        </a:rPr>
                        <a:t>End</a:t>
                      </a:r>
                      <a:r>
                        <a:rPr lang="en-US" sz="1600" b="1" baseline="0" dirty="0">
                          <a:latin typeface="+mn-lt"/>
                          <a:ea typeface="Verdana"/>
                          <a:cs typeface="Verdana"/>
                        </a:rPr>
                        <a:t> </a:t>
                      </a:r>
                    </a:p>
                    <a:p>
                      <a:pPr marL="0" marR="0" algn="ctr">
                        <a:spcBef>
                          <a:spcPts val="20"/>
                        </a:spcBef>
                        <a:spcAft>
                          <a:spcPts val="0"/>
                        </a:spcAft>
                      </a:pPr>
                      <a:r>
                        <a:rPr lang="en-US" sz="1600" b="1" baseline="0" dirty="0">
                          <a:latin typeface="+mn-lt"/>
                          <a:ea typeface="Verdana"/>
                          <a:cs typeface="Verdana"/>
                        </a:rPr>
                        <a:t>Sem</a:t>
                      </a:r>
                    </a:p>
                    <a:p>
                      <a:pPr marL="0" marR="0" algn="ctr">
                        <a:spcBef>
                          <a:spcPts val="20"/>
                        </a:spcBef>
                        <a:spcAft>
                          <a:spcPts val="0"/>
                        </a:spcAft>
                      </a:pPr>
                      <a:r>
                        <a:rPr lang="en-US" sz="1600" b="1" baseline="0" dirty="0">
                          <a:latin typeface="+mn-lt"/>
                          <a:ea typeface="Verdana"/>
                          <a:cs typeface="Verdana"/>
                        </a:rPr>
                        <a:t> Exam</a:t>
                      </a:r>
                    </a:p>
                    <a:p>
                      <a:pPr marL="0" marR="0" algn="ctr">
                        <a:spcBef>
                          <a:spcPts val="20"/>
                        </a:spcBef>
                        <a:spcAft>
                          <a:spcPts val="0"/>
                        </a:spcAft>
                      </a:pPr>
                      <a:endParaRPr lang="en-US" sz="1600" b="1" dirty="0">
                        <a:latin typeface="+mn-lt"/>
                        <a:ea typeface="Verdana"/>
                        <a:cs typeface="Verdana"/>
                      </a:endParaRPr>
                    </a:p>
                  </a:txBody>
                  <a:tcPr marL="46594" marR="46594"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30"/>
                        </a:spcBef>
                        <a:spcAft>
                          <a:spcPts val="0"/>
                        </a:spcAft>
                      </a:pPr>
                      <a:endParaRPr lang="en-US" sz="1600" b="1" dirty="0">
                        <a:latin typeface="+mn-lt"/>
                        <a:ea typeface="Arial"/>
                        <a:cs typeface="Times New Roman"/>
                      </a:endParaRPr>
                    </a:p>
                    <a:p>
                      <a:pPr marL="0" marR="0" algn="ctr">
                        <a:lnSpc>
                          <a:spcPct val="130000"/>
                        </a:lnSpc>
                        <a:spcBef>
                          <a:spcPts val="0"/>
                        </a:spcBef>
                        <a:spcAft>
                          <a:spcPts val="0"/>
                        </a:spcAft>
                      </a:pPr>
                      <a:r>
                        <a:rPr lang="en-US" sz="1600" b="1" spc="-10" dirty="0">
                          <a:latin typeface="+mn-lt"/>
                          <a:ea typeface="Arial"/>
                          <a:cs typeface="Times New Roman"/>
                        </a:rPr>
                        <a:t>Total</a:t>
                      </a:r>
                      <a:endParaRPr lang="en-US" sz="16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378917">
                <a:tc>
                  <a:txBody>
                    <a:bodyPr/>
                    <a:lstStyle/>
                    <a:p>
                      <a:pPr marL="0" marR="0" algn="ctr">
                        <a:spcBef>
                          <a:spcPts val="30"/>
                        </a:spcBef>
                        <a:spcAft>
                          <a:spcPts val="0"/>
                        </a:spcAft>
                      </a:pPr>
                      <a:r>
                        <a:rPr lang="en-US" sz="1600" b="1" dirty="0">
                          <a:latin typeface="+mn-lt"/>
                          <a:ea typeface="Verdana"/>
                          <a:cs typeface="Verdana"/>
                        </a:rPr>
                        <a:t>Evaluated Marks</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spc="-25" dirty="0">
                          <a:latin typeface="+mn-lt"/>
                          <a:ea typeface="Arial"/>
                          <a:cs typeface="Times New Roman"/>
                        </a:rPr>
                        <a:t>30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25654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Verdana"/>
                          <a:cs typeface="Times New Roman"/>
                        </a:rPr>
                        <a:t>30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4445" marR="635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660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378917">
                <a:tc>
                  <a:txBody>
                    <a:bodyPr/>
                    <a:lstStyle/>
                    <a:p>
                      <a:pPr marL="0" marR="0" algn="ctr">
                        <a:spcBef>
                          <a:spcPts val="30"/>
                        </a:spcBef>
                        <a:spcAft>
                          <a:spcPts val="0"/>
                        </a:spcAft>
                      </a:pPr>
                      <a:r>
                        <a:rPr lang="en-US" sz="1600" b="1" dirty="0">
                          <a:latin typeface="+mn-lt"/>
                          <a:ea typeface="Verdana"/>
                          <a:cs typeface="Verdana"/>
                        </a:rPr>
                        <a:t>Converted Mark %</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spc="-25" dirty="0">
                          <a:latin typeface="+mn-lt"/>
                          <a:ea typeface="Arial"/>
                          <a:cs typeface="Times New Roman"/>
                        </a:rPr>
                        <a:t>10%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15%</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spc="-25" dirty="0">
                          <a:latin typeface="+mn-lt"/>
                          <a:ea typeface="Arial"/>
                          <a:cs typeface="Times New Roman"/>
                        </a:rPr>
                        <a:t>15%</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64135" algn="ctr">
                        <a:spcBef>
                          <a:spcPts val="560"/>
                        </a:spcBef>
                        <a:spcAft>
                          <a:spcPts val="0"/>
                        </a:spcAft>
                      </a:pPr>
                      <a:r>
                        <a:rPr lang="en-US" sz="1600" spc="-25" dirty="0">
                          <a:latin typeface="+mn-lt"/>
                          <a:ea typeface="Arial"/>
                          <a:cs typeface="Times New Roman"/>
                        </a:rPr>
                        <a:t>10%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560"/>
                        </a:spcBef>
                        <a:spcAft>
                          <a:spcPts val="0"/>
                        </a:spcAft>
                      </a:pPr>
                      <a:r>
                        <a:rPr lang="en-US" sz="1600" spc="-25" dirty="0">
                          <a:latin typeface="+mn-lt"/>
                          <a:ea typeface="Arial"/>
                          <a:cs typeface="Times New Roman"/>
                        </a:rPr>
                        <a:t>10%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20%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25654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4445" marR="6350" indent="0" algn="ctr" defTabSz="914400" rtl="0" eaLnBrk="1" fontAlgn="auto" latinLnBrk="0" hangingPunct="1">
                        <a:lnSpc>
                          <a:spcPct val="100000"/>
                        </a:lnSpc>
                        <a:spcBef>
                          <a:spcPts val="560"/>
                        </a:spcBef>
                        <a:spcAft>
                          <a:spcPts val="0"/>
                        </a:spcAft>
                        <a:buClrTx/>
                        <a:buSzTx/>
                        <a:buFontTx/>
                        <a:buNone/>
                        <a:tabLst/>
                        <a:defRPr/>
                      </a:pPr>
                      <a:r>
                        <a:rPr lang="en-US" sz="1600" spc="-25" dirty="0">
                          <a:latin typeface="+mn-lt"/>
                          <a:ea typeface="Arial"/>
                          <a:cs typeface="Times New Roman"/>
                        </a:rPr>
                        <a:t>100%</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21304891"/>
              </p:ext>
            </p:extLst>
          </p:nvPr>
        </p:nvGraphicFramePr>
        <p:xfrm>
          <a:off x="1261640" y="4242816"/>
          <a:ext cx="10417215" cy="1896364"/>
        </p:xfrm>
        <a:graphic>
          <a:graphicData uri="http://schemas.openxmlformats.org/drawingml/2006/table">
            <a:tbl>
              <a:tblPr/>
              <a:tblGrid>
                <a:gridCol w="3858228">
                  <a:extLst>
                    <a:ext uri="{9D8B030D-6E8A-4147-A177-3AD203B41FA5}">
                      <a16:colId xmlns:a16="http://schemas.microsoft.com/office/drawing/2014/main" val="20000"/>
                    </a:ext>
                  </a:extLst>
                </a:gridCol>
                <a:gridCol w="2122025">
                  <a:extLst>
                    <a:ext uri="{9D8B030D-6E8A-4147-A177-3AD203B41FA5}">
                      <a16:colId xmlns:a16="http://schemas.microsoft.com/office/drawing/2014/main" val="20001"/>
                    </a:ext>
                  </a:extLst>
                </a:gridCol>
                <a:gridCol w="1832657">
                  <a:extLst>
                    <a:ext uri="{9D8B030D-6E8A-4147-A177-3AD203B41FA5}">
                      <a16:colId xmlns:a16="http://schemas.microsoft.com/office/drawing/2014/main" val="20002"/>
                    </a:ext>
                  </a:extLst>
                </a:gridCol>
                <a:gridCol w="1658029">
                  <a:extLst>
                    <a:ext uri="{9D8B030D-6E8A-4147-A177-3AD203B41FA5}">
                      <a16:colId xmlns:a16="http://schemas.microsoft.com/office/drawing/2014/main" val="20003"/>
                    </a:ext>
                  </a:extLst>
                </a:gridCol>
                <a:gridCol w="946276">
                  <a:extLst>
                    <a:ext uri="{9D8B030D-6E8A-4147-A177-3AD203B41FA5}">
                      <a16:colId xmlns:a16="http://schemas.microsoft.com/office/drawing/2014/main" val="20004"/>
                    </a:ext>
                  </a:extLst>
                </a:gridCol>
              </a:tblGrid>
              <a:tr h="549954">
                <a:tc>
                  <a:txBody>
                    <a:bodyPr/>
                    <a:lstStyle/>
                    <a:p>
                      <a:pPr marL="1270" marR="0" algn="ctr">
                        <a:lnSpc>
                          <a:spcPct val="130000"/>
                        </a:lnSpc>
                        <a:spcBef>
                          <a:spcPts val="555"/>
                        </a:spcBef>
                        <a:spcAft>
                          <a:spcPts val="0"/>
                        </a:spcAft>
                      </a:pPr>
                      <a:r>
                        <a:rPr lang="en-US" sz="1600" b="1" dirty="0">
                          <a:latin typeface="+mn-lt"/>
                          <a:ea typeface="Arial"/>
                          <a:cs typeface="Times New Roman"/>
                        </a:rPr>
                        <a:t>Project Based /Centric Courses</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1905" marR="0" algn="ctr">
                        <a:lnSpc>
                          <a:spcPct val="130000"/>
                        </a:lnSpc>
                        <a:spcBef>
                          <a:spcPts val="0"/>
                        </a:spcBef>
                        <a:spcAft>
                          <a:spcPts val="0"/>
                        </a:spcAft>
                      </a:pPr>
                      <a:r>
                        <a:rPr lang="en-US" sz="1600" b="1" dirty="0">
                          <a:latin typeface="+mn-lt"/>
                          <a:ea typeface="Arial"/>
                          <a:cs typeface="Times New Roman"/>
                        </a:rPr>
                        <a:t>Assessment Tools</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1270" marR="0" algn="ctr">
                        <a:lnSpc>
                          <a:spcPct val="130000"/>
                        </a:lnSpc>
                        <a:spcBef>
                          <a:spcPts val="555"/>
                        </a:spcBef>
                        <a:spcAft>
                          <a:spcPts val="0"/>
                        </a:spcAft>
                      </a:pPr>
                      <a:r>
                        <a:rPr lang="en-US" sz="1600" b="1" dirty="0">
                          <a:latin typeface="+mn-lt"/>
                          <a:ea typeface="Arial"/>
                          <a:cs typeface="Times New Roman"/>
                        </a:rPr>
                        <a:t>In-Semester</a:t>
                      </a:r>
                    </a:p>
                    <a:p>
                      <a:pPr marL="1270" marR="0" algn="ctr">
                        <a:lnSpc>
                          <a:spcPct val="130000"/>
                        </a:lnSpc>
                        <a:spcBef>
                          <a:spcPts val="555"/>
                        </a:spcBef>
                        <a:spcAft>
                          <a:spcPts val="0"/>
                        </a:spcAft>
                      </a:pPr>
                      <a:r>
                        <a:rPr lang="en-US" sz="1600" b="1" dirty="0">
                          <a:latin typeface="+mn-lt"/>
                          <a:ea typeface="Arial"/>
                          <a:cs typeface="Times New Roman"/>
                        </a:rPr>
                        <a:t> Assessment </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1270" marR="0" algn="ctr">
                        <a:lnSpc>
                          <a:spcPct val="130000"/>
                        </a:lnSpc>
                        <a:spcBef>
                          <a:spcPts val="555"/>
                        </a:spcBef>
                        <a:spcAft>
                          <a:spcPts val="0"/>
                        </a:spcAft>
                      </a:pPr>
                      <a:r>
                        <a:rPr lang="en-US" sz="1600" b="1" dirty="0">
                          <a:latin typeface="+mn-lt"/>
                          <a:ea typeface="Arial"/>
                          <a:cs typeface="Times New Roman"/>
                        </a:rPr>
                        <a:t>End</a:t>
                      </a:r>
                      <a:r>
                        <a:rPr lang="en-US" sz="1600" b="1" baseline="0" dirty="0">
                          <a:latin typeface="+mn-lt"/>
                          <a:ea typeface="Arial"/>
                          <a:cs typeface="Times New Roman"/>
                        </a:rPr>
                        <a:t> </a:t>
                      </a:r>
                      <a:r>
                        <a:rPr lang="en-US" sz="1600" b="1" dirty="0">
                          <a:latin typeface="+mn-lt"/>
                          <a:ea typeface="Arial"/>
                          <a:cs typeface="Times New Roman"/>
                        </a:rPr>
                        <a:t>Semester                           Assessment</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1270" marR="0" algn="ctr">
                        <a:lnSpc>
                          <a:spcPct val="130000"/>
                        </a:lnSpc>
                        <a:spcBef>
                          <a:spcPts val="555"/>
                        </a:spcBef>
                        <a:spcAft>
                          <a:spcPts val="0"/>
                        </a:spcAft>
                      </a:pPr>
                      <a:r>
                        <a:rPr lang="en-US" sz="1600" b="1" dirty="0">
                          <a:latin typeface="+mn-lt"/>
                          <a:ea typeface="Verdana"/>
                          <a:cs typeface="Verdana"/>
                        </a:rPr>
                        <a:t>Total</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0"/>
                  </a:ext>
                </a:extLst>
              </a:tr>
              <a:tr h="378917">
                <a:tc rowSpan="2">
                  <a:txBody>
                    <a:bodyPr/>
                    <a:lstStyle/>
                    <a:p>
                      <a:pPr marL="0" marR="0" algn="l">
                        <a:spcBef>
                          <a:spcPts val="30"/>
                        </a:spcBef>
                        <a:spcAft>
                          <a:spcPts val="0"/>
                        </a:spcAft>
                        <a:buFont typeface="Arial" pitchFamily="34" charset="0"/>
                        <a:buChar char="•"/>
                      </a:pPr>
                      <a:r>
                        <a:rPr lang="en-US" sz="1600" b="0" dirty="0">
                          <a:latin typeface="+mn-lt"/>
                          <a:ea typeface="Verdana"/>
                          <a:cs typeface="Verdana"/>
                        </a:rPr>
                        <a:t> Software Development Project</a:t>
                      </a:r>
                    </a:p>
                    <a:p>
                      <a:pPr marL="0" marR="0" indent="0" algn="l" defTabSz="914400" rtl="0" eaLnBrk="1" fontAlgn="auto" latinLnBrk="0" hangingPunct="1">
                        <a:lnSpc>
                          <a:spcPct val="100000"/>
                        </a:lnSpc>
                        <a:spcBef>
                          <a:spcPts val="30"/>
                        </a:spcBef>
                        <a:spcAft>
                          <a:spcPts val="0"/>
                        </a:spcAft>
                        <a:buClrTx/>
                        <a:buSzTx/>
                        <a:buFont typeface="Arial" pitchFamily="34" charset="0"/>
                        <a:buChar char="•"/>
                        <a:tabLst/>
                        <a:defRPr/>
                      </a:pPr>
                      <a:r>
                        <a:rPr lang="en-US" sz="1600" b="0" dirty="0">
                          <a:latin typeface="+mn-lt"/>
                          <a:ea typeface="Verdana"/>
                          <a:cs typeface="Verdana"/>
                        </a:rPr>
                        <a:t> Engineering Design and Innovation</a:t>
                      </a:r>
                    </a:p>
                    <a:p>
                      <a:pPr marL="0" marR="0" indent="0" algn="l" defTabSz="914400" rtl="0" eaLnBrk="1" fontAlgn="auto" latinLnBrk="0" hangingPunct="1">
                        <a:lnSpc>
                          <a:spcPct val="100000"/>
                        </a:lnSpc>
                        <a:spcBef>
                          <a:spcPts val="30"/>
                        </a:spcBef>
                        <a:spcAft>
                          <a:spcPts val="0"/>
                        </a:spcAft>
                        <a:buClrTx/>
                        <a:buSzTx/>
                        <a:buFont typeface="Arial" pitchFamily="34" charset="0"/>
                        <a:buChar char="•"/>
                        <a:tabLst/>
                        <a:defRPr/>
                      </a:pPr>
                      <a:r>
                        <a:rPr lang="en-US" sz="1600" b="0" dirty="0">
                          <a:latin typeface="+mn-lt"/>
                          <a:ea typeface="Verdana"/>
                          <a:cs typeface="Verdana"/>
                        </a:rPr>
                        <a:t> Major Project</a:t>
                      </a:r>
                    </a:p>
                    <a:p>
                      <a:pPr marL="0" marR="0" indent="0" algn="l" defTabSz="914400" rtl="0" eaLnBrk="1" fontAlgn="auto" latinLnBrk="0" hangingPunct="1">
                        <a:lnSpc>
                          <a:spcPct val="100000"/>
                        </a:lnSpc>
                        <a:spcBef>
                          <a:spcPts val="30"/>
                        </a:spcBef>
                        <a:spcAft>
                          <a:spcPts val="0"/>
                        </a:spcAft>
                        <a:buClrTx/>
                        <a:buSzTx/>
                        <a:buFont typeface="Arial" pitchFamily="34" charset="0"/>
                        <a:buChar char="•"/>
                        <a:tabLst/>
                        <a:defRPr/>
                      </a:pPr>
                      <a:r>
                        <a:rPr lang="en-US" sz="1600" b="0" dirty="0">
                          <a:latin typeface="+mn-lt"/>
                          <a:ea typeface="Verdana"/>
                          <a:cs typeface="Verdana"/>
                        </a:rPr>
                        <a:t> Internship</a:t>
                      </a:r>
                    </a:p>
                    <a:p>
                      <a:pPr marL="0" marR="0" algn="l">
                        <a:spcBef>
                          <a:spcPts val="30"/>
                        </a:spcBef>
                        <a:spcAft>
                          <a:spcPts val="0"/>
                        </a:spcAft>
                      </a:pPr>
                      <a:endParaRPr lang="en-US" sz="1600" b="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30"/>
                        </a:spcBef>
                        <a:spcAft>
                          <a:spcPts val="0"/>
                        </a:spcAft>
                      </a:pPr>
                      <a:r>
                        <a:rPr lang="en-US" sz="1600" b="0" dirty="0">
                          <a:latin typeface="+mn-lt"/>
                          <a:ea typeface="Verdana"/>
                          <a:cs typeface="Verdana"/>
                        </a:rPr>
                        <a:t>Evaluated Marks</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r>
                        <a:rPr lang="en-US" sz="1600" dirty="0">
                          <a:latin typeface="+mn-lt"/>
                          <a:ea typeface="Verdana"/>
                          <a:cs typeface="Verdana"/>
                        </a:rPr>
                        <a:t>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dirty="0">
                          <a:latin typeface="+mn-lt"/>
                          <a:ea typeface="Verdana"/>
                          <a:cs typeface="Verdana"/>
                        </a:rPr>
                        <a:t>100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560"/>
                        </a:spcBef>
                        <a:spcAft>
                          <a:spcPts val="0"/>
                        </a:spcAft>
                        <a:buClrTx/>
                        <a:buSzTx/>
                        <a:buFontTx/>
                        <a:buNone/>
                        <a:tabLst/>
                        <a:defRPr/>
                      </a:pPr>
                      <a:r>
                        <a:rPr lang="en-US" sz="1600" dirty="0">
                          <a:latin typeface="+mn-lt"/>
                          <a:ea typeface="Verdana"/>
                          <a:cs typeface="Verdana"/>
                        </a:rPr>
                        <a:t>150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1"/>
                  </a:ext>
                </a:extLst>
              </a:tr>
              <a:tr h="378917">
                <a:tc vMerge="1">
                  <a:txBody>
                    <a:bodyPr/>
                    <a:lstStyle/>
                    <a:p>
                      <a:pPr marL="0" marR="0" algn="ctr">
                        <a:spcBef>
                          <a:spcPts val="30"/>
                        </a:spcBef>
                        <a:spcAft>
                          <a:spcPts val="0"/>
                        </a:spcAft>
                      </a:pPr>
                      <a:endParaRPr lang="en-US" sz="12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ctr">
                        <a:spcBef>
                          <a:spcPts val="30"/>
                        </a:spcBef>
                        <a:spcAft>
                          <a:spcPts val="0"/>
                        </a:spcAft>
                      </a:pPr>
                      <a:r>
                        <a:rPr lang="en-US" sz="1600" b="0" dirty="0">
                          <a:latin typeface="+mn-lt"/>
                          <a:ea typeface="Verdana"/>
                          <a:cs typeface="Verdana"/>
                        </a:rPr>
                        <a:t>Converted Mark %</a:t>
                      </a: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165735" algn="ctr">
                        <a:spcBef>
                          <a:spcPts val="560"/>
                        </a:spcBef>
                        <a:spcAft>
                          <a:spcPts val="0"/>
                        </a:spcAft>
                      </a:pPr>
                      <a:endParaRPr lang="en-US" sz="1600" dirty="0">
                        <a:latin typeface="+mn-lt"/>
                        <a:ea typeface="Verdana"/>
                        <a:cs typeface="Verdana"/>
                      </a:endParaRPr>
                    </a:p>
                    <a:p>
                      <a:pPr marL="0" marR="165735" algn="ctr">
                        <a:spcBef>
                          <a:spcPts val="560"/>
                        </a:spcBef>
                        <a:spcAft>
                          <a:spcPts val="0"/>
                        </a:spcAft>
                      </a:pPr>
                      <a:r>
                        <a:rPr lang="en-US" sz="1600" dirty="0">
                          <a:latin typeface="+mn-lt"/>
                          <a:ea typeface="Verdana"/>
                          <a:cs typeface="Verdana"/>
                        </a:rPr>
                        <a:t>30%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64135" algn="ctr">
                        <a:spcBef>
                          <a:spcPts val="560"/>
                        </a:spcBef>
                        <a:spcAft>
                          <a:spcPts val="0"/>
                        </a:spcAft>
                      </a:pPr>
                      <a:endParaRPr lang="en-US" sz="1600" dirty="0">
                        <a:latin typeface="+mn-lt"/>
                        <a:ea typeface="Verdana"/>
                        <a:cs typeface="Verdana"/>
                      </a:endParaRPr>
                    </a:p>
                    <a:p>
                      <a:pPr marL="0" marR="64135" algn="ctr">
                        <a:spcBef>
                          <a:spcPts val="560"/>
                        </a:spcBef>
                        <a:spcAft>
                          <a:spcPts val="0"/>
                        </a:spcAft>
                      </a:pPr>
                      <a:r>
                        <a:rPr lang="en-US" sz="1600" dirty="0">
                          <a:latin typeface="+mn-lt"/>
                          <a:ea typeface="Verdana"/>
                          <a:cs typeface="Verdana"/>
                        </a:rPr>
                        <a:t>70%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64135" algn="ctr">
                        <a:spcBef>
                          <a:spcPts val="560"/>
                        </a:spcBef>
                        <a:spcAft>
                          <a:spcPts val="0"/>
                        </a:spcAft>
                      </a:pPr>
                      <a:r>
                        <a:rPr lang="en-US" sz="1600" dirty="0">
                          <a:latin typeface="+mn-lt"/>
                          <a:ea typeface="Verdana"/>
                          <a:cs typeface="Verdana"/>
                        </a:rPr>
                        <a:t>   </a:t>
                      </a:r>
                    </a:p>
                    <a:p>
                      <a:pPr marL="0" marR="64135" algn="ctr">
                        <a:spcBef>
                          <a:spcPts val="560"/>
                        </a:spcBef>
                        <a:spcAft>
                          <a:spcPts val="0"/>
                        </a:spcAft>
                      </a:pPr>
                      <a:r>
                        <a:rPr lang="en-US" sz="1600" dirty="0">
                          <a:latin typeface="+mn-lt"/>
                          <a:ea typeface="Verdana"/>
                          <a:cs typeface="Verdana"/>
                        </a:rPr>
                        <a:t>100%</a:t>
                      </a: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6042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209800" y="609601"/>
            <a:ext cx="8153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IN" sz="2400" b="1" dirty="0">
                <a:solidFill>
                  <a:srgbClr val="990000"/>
                </a:solidFill>
                <a:ea typeface="Times New Roman" pitchFamily="18" charset="0"/>
                <a:cs typeface="Arial" pitchFamily="34" charset="0"/>
              </a:rPr>
              <a:t>CO Attainment Level and Marks Computation </a:t>
            </a:r>
          </a:p>
        </p:txBody>
      </p:sp>
      <p:graphicFrame>
        <p:nvGraphicFramePr>
          <p:cNvPr id="7" name="Table 6"/>
          <p:cNvGraphicFramePr>
            <a:graphicFrameLocks noGrp="1"/>
          </p:cNvGraphicFramePr>
          <p:nvPr>
            <p:extLst>
              <p:ext uri="{D42A27DB-BD31-4B8C-83A1-F6EECF244321}">
                <p14:modId xmlns:p14="http://schemas.microsoft.com/office/powerpoint/2010/main" val="2264650837"/>
              </p:ext>
            </p:extLst>
          </p:nvPr>
        </p:nvGraphicFramePr>
        <p:xfrm>
          <a:off x="1088021" y="3657600"/>
          <a:ext cx="10868627" cy="1219200"/>
        </p:xfrm>
        <a:graphic>
          <a:graphicData uri="http://schemas.openxmlformats.org/drawingml/2006/table">
            <a:tbl>
              <a:tblPr/>
              <a:tblGrid>
                <a:gridCol w="4394023">
                  <a:extLst>
                    <a:ext uri="{9D8B030D-6E8A-4147-A177-3AD203B41FA5}">
                      <a16:colId xmlns:a16="http://schemas.microsoft.com/office/drawing/2014/main" val="20000"/>
                    </a:ext>
                  </a:extLst>
                </a:gridCol>
                <a:gridCol w="1094095">
                  <a:extLst>
                    <a:ext uri="{9D8B030D-6E8A-4147-A177-3AD203B41FA5}">
                      <a16:colId xmlns:a16="http://schemas.microsoft.com/office/drawing/2014/main" val="20001"/>
                    </a:ext>
                  </a:extLst>
                </a:gridCol>
                <a:gridCol w="1183712">
                  <a:extLst>
                    <a:ext uri="{9D8B030D-6E8A-4147-A177-3AD203B41FA5}">
                      <a16:colId xmlns:a16="http://schemas.microsoft.com/office/drawing/2014/main" val="20002"/>
                    </a:ext>
                  </a:extLst>
                </a:gridCol>
                <a:gridCol w="1291322">
                  <a:extLst>
                    <a:ext uri="{9D8B030D-6E8A-4147-A177-3AD203B41FA5}">
                      <a16:colId xmlns:a16="http://schemas.microsoft.com/office/drawing/2014/main" val="20003"/>
                    </a:ext>
                  </a:extLst>
                </a:gridCol>
                <a:gridCol w="1398933">
                  <a:extLst>
                    <a:ext uri="{9D8B030D-6E8A-4147-A177-3AD203B41FA5}">
                      <a16:colId xmlns:a16="http://schemas.microsoft.com/office/drawing/2014/main" val="20004"/>
                    </a:ext>
                  </a:extLst>
                </a:gridCol>
                <a:gridCol w="1506542">
                  <a:extLst>
                    <a:ext uri="{9D8B030D-6E8A-4147-A177-3AD203B41FA5}">
                      <a16:colId xmlns:a16="http://schemas.microsoft.com/office/drawing/2014/main" val="20005"/>
                    </a:ext>
                  </a:extLst>
                </a:gridCol>
              </a:tblGrid>
              <a:tr h="487680">
                <a:tc>
                  <a:txBody>
                    <a:bodyPr/>
                    <a:lstStyle/>
                    <a:p>
                      <a:pPr marL="0" marR="50165">
                        <a:spcBef>
                          <a:spcPts val="300"/>
                        </a:spcBef>
                        <a:spcAft>
                          <a:spcPts val="300"/>
                        </a:spcAft>
                      </a:pPr>
                      <a:r>
                        <a:rPr lang="en-US" sz="1600" b="1" dirty="0">
                          <a:latin typeface="+mn-lt"/>
                          <a:ea typeface="Times New Roman"/>
                          <a:cs typeface="Verdana"/>
                        </a:rPr>
                        <a:t>Attainment level</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1</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a:solidFill>
                            <a:srgbClr val="000000"/>
                          </a:solidFill>
                          <a:latin typeface="+mn-lt"/>
                          <a:ea typeface="Times New Roman"/>
                          <a:cs typeface="Verdana"/>
                        </a:rPr>
                        <a:t>2</a:t>
                      </a:r>
                      <a:endParaRPr lang="en-US" sz="16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3</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4</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a:solidFill>
                            <a:srgbClr val="000000"/>
                          </a:solidFill>
                          <a:latin typeface="+mn-lt"/>
                          <a:ea typeface="Times New Roman"/>
                          <a:cs typeface="Verdana"/>
                        </a:rPr>
                        <a:t>5</a:t>
                      </a:r>
                      <a:endParaRPr lang="en-US" sz="16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pPr marL="0" marR="50165">
                        <a:spcBef>
                          <a:spcPts val="300"/>
                        </a:spcBef>
                        <a:spcAft>
                          <a:spcPts val="300"/>
                        </a:spcAft>
                      </a:pPr>
                      <a:r>
                        <a:rPr lang="en-US" sz="1600" b="1" dirty="0">
                          <a:latin typeface="+mn-lt"/>
                          <a:ea typeface="Times New Roman"/>
                          <a:cs typeface="Verdana"/>
                        </a:rPr>
                        <a:t>Required value of the ratio (</a:t>
                      </a:r>
                      <a:r>
                        <a:rPr lang="en-US" sz="1600" b="1" dirty="0">
                          <a:solidFill>
                            <a:srgbClr val="000000"/>
                          </a:solidFill>
                          <a:latin typeface="+mn-lt"/>
                          <a:ea typeface="Times New Roman"/>
                          <a:cs typeface="Verdana"/>
                        </a:rPr>
                        <a:t>n/N)</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0.75</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0.70</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a:solidFill>
                            <a:srgbClr val="000000"/>
                          </a:solidFill>
                          <a:latin typeface="+mn-lt"/>
                          <a:ea typeface="Times New Roman"/>
                          <a:cs typeface="Verdana"/>
                        </a:rPr>
                        <a:t>0.65</a:t>
                      </a:r>
                      <a:endParaRPr lang="en-US" sz="16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a:solidFill>
                            <a:srgbClr val="000000"/>
                          </a:solidFill>
                          <a:latin typeface="+mn-lt"/>
                          <a:ea typeface="Times New Roman"/>
                          <a:cs typeface="Verdana"/>
                        </a:rPr>
                        <a:t>0.60</a:t>
                      </a:r>
                      <a:endParaRPr lang="en-US" sz="16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50165" algn="ctr">
                        <a:spcBef>
                          <a:spcPts val="300"/>
                        </a:spcBef>
                        <a:spcAft>
                          <a:spcPts val="300"/>
                        </a:spcAft>
                      </a:pPr>
                      <a:r>
                        <a:rPr lang="en-US" sz="1600" dirty="0">
                          <a:solidFill>
                            <a:srgbClr val="000000"/>
                          </a:solidFill>
                          <a:latin typeface="+mn-lt"/>
                          <a:ea typeface="Times New Roman"/>
                          <a:cs typeface="Verdana"/>
                        </a:rPr>
                        <a:t>0.55</a:t>
                      </a:r>
                      <a:endParaRPr lang="en-US" sz="16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Rectangle 9"/>
          <p:cNvSpPr/>
          <p:nvPr/>
        </p:nvSpPr>
        <p:spPr>
          <a:xfrm>
            <a:off x="1088021" y="990600"/>
            <a:ext cx="10787604" cy="2677656"/>
          </a:xfrm>
          <a:prstGeom prst="rect">
            <a:avLst/>
          </a:prstGeom>
        </p:spPr>
        <p:txBody>
          <a:bodyPr wrap="square">
            <a:spAutoFit/>
          </a:bodyPr>
          <a:lstStyle/>
          <a:p>
            <a:pPr>
              <a:lnSpc>
                <a:spcPct val="150000"/>
              </a:lnSpc>
              <a:buFont typeface="Arial" pitchFamily="34" charset="0"/>
              <a:buChar char="•"/>
            </a:pPr>
            <a:r>
              <a:rPr lang="en-US" sz="1600" dirty="0"/>
              <a:t>COs for all courses have been assigned different attainment levels between </a:t>
            </a:r>
            <a:r>
              <a:rPr lang="en-US" sz="1600" b="1" dirty="0"/>
              <a:t>1 and 5</a:t>
            </a:r>
          </a:p>
          <a:p>
            <a:pPr>
              <a:lnSpc>
                <a:spcPct val="150000"/>
              </a:lnSpc>
              <a:buFont typeface="Arial" pitchFamily="34" charset="0"/>
              <a:buChar char="•"/>
            </a:pPr>
            <a:r>
              <a:rPr lang="en-US" sz="1600" dirty="0"/>
              <a:t>The 5 being the most </a:t>
            </a:r>
            <a:r>
              <a:rPr lang="en-US" sz="1600" b="1" dirty="0"/>
              <a:t>challenging</a:t>
            </a:r>
            <a:r>
              <a:rPr lang="en-US" sz="1600" dirty="0"/>
              <a:t> CO to attain while 1 is </a:t>
            </a:r>
            <a:r>
              <a:rPr lang="en-US" sz="1600" b="1" dirty="0"/>
              <a:t>easy</a:t>
            </a:r>
          </a:p>
          <a:p>
            <a:pPr>
              <a:lnSpc>
                <a:spcPct val="150000"/>
              </a:lnSpc>
              <a:buFont typeface="Arial" pitchFamily="34" charset="0"/>
              <a:buChar char="•"/>
            </a:pPr>
            <a:r>
              <a:rPr lang="en-US" sz="1600" dirty="0"/>
              <a:t>The </a:t>
            </a:r>
            <a:r>
              <a:rPr lang="en-US" sz="1600" b="1" dirty="0"/>
              <a:t>60% threshold </a:t>
            </a:r>
            <a:r>
              <a:rPr lang="en-US" sz="1600" dirty="0"/>
              <a:t>level is set for  scores of the students in the examination </a:t>
            </a:r>
          </a:p>
          <a:p>
            <a:pPr>
              <a:lnSpc>
                <a:spcPct val="150000"/>
              </a:lnSpc>
              <a:buFont typeface="Arial" pitchFamily="34" charset="0"/>
              <a:buChar char="•"/>
            </a:pPr>
            <a:r>
              <a:rPr lang="en-US" sz="1600" dirty="0"/>
              <a:t> n  - number of students scoring more marks than the set threshold score (</a:t>
            </a:r>
            <a:r>
              <a:rPr lang="en-US" sz="1600" b="1" dirty="0"/>
              <a:t>60 %</a:t>
            </a:r>
            <a:r>
              <a:rPr lang="en-US" sz="1600" dirty="0"/>
              <a:t>)</a:t>
            </a:r>
          </a:p>
          <a:p>
            <a:pPr>
              <a:lnSpc>
                <a:spcPct val="150000"/>
              </a:lnSpc>
              <a:buFont typeface="Arial" pitchFamily="34" charset="0"/>
              <a:buChar char="•"/>
            </a:pPr>
            <a:r>
              <a:rPr lang="en-US" sz="1600" dirty="0"/>
              <a:t> N -  number of students </a:t>
            </a:r>
            <a:r>
              <a:rPr lang="en-US" sz="1600" b="1" dirty="0"/>
              <a:t>appearing for the examination </a:t>
            </a:r>
            <a:r>
              <a:rPr lang="en-US" sz="1600" dirty="0"/>
              <a:t>of particular course</a:t>
            </a:r>
          </a:p>
          <a:p>
            <a:pPr>
              <a:lnSpc>
                <a:spcPct val="150000"/>
              </a:lnSpc>
              <a:buFont typeface="Arial" pitchFamily="34" charset="0"/>
              <a:buChar char="•"/>
            </a:pPr>
            <a:r>
              <a:rPr lang="en-US" sz="1600" dirty="0"/>
              <a:t>Ratio (n/N)  is calculated</a:t>
            </a:r>
          </a:p>
          <a:p>
            <a:pPr>
              <a:lnSpc>
                <a:spcPct val="150000"/>
              </a:lnSpc>
              <a:buFont typeface="Arial" pitchFamily="34" charset="0"/>
              <a:buChar char="•"/>
            </a:pPr>
            <a:r>
              <a:rPr lang="en-US" sz="1600" dirty="0"/>
              <a:t>The ratio required to attain the COs with different attainment levels is given in table </a:t>
            </a:r>
          </a:p>
        </p:txBody>
      </p:sp>
      <p:graphicFrame>
        <p:nvGraphicFramePr>
          <p:cNvPr id="8" name="Table 7"/>
          <p:cNvGraphicFramePr>
            <a:graphicFrameLocks noGrp="1"/>
          </p:cNvGraphicFramePr>
          <p:nvPr>
            <p:extLst>
              <p:ext uri="{D42A27DB-BD31-4B8C-83A1-F6EECF244321}">
                <p14:modId xmlns:p14="http://schemas.microsoft.com/office/powerpoint/2010/main" val="500124990"/>
              </p:ext>
            </p:extLst>
          </p:nvPr>
        </p:nvGraphicFramePr>
        <p:xfrm>
          <a:off x="1088020" y="5029200"/>
          <a:ext cx="10868628" cy="1524000"/>
        </p:xfrm>
        <a:graphic>
          <a:graphicData uri="http://schemas.openxmlformats.org/drawingml/2006/table">
            <a:tbl>
              <a:tblPr/>
              <a:tblGrid>
                <a:gridCol w="4347451">
                  <a:extLst>
                    <a:ext uri="{9D8B030D-6E8A-4147-A177-3AD203B41FA5}">
                      <a16:colId xmlns:a16="http://schemas.microsoft.com/office/drawing/2014/main" val="20000"/>
                    </a:ext>
                  </a:extLst>
                </a:gridCol>
                <a:gridCol w="1086863">
                  <a:extLst>
                    <a:ext uri="{9D8B030D-6E8A-4147-A177-3AD203B41FA5}">
                      <a16:colId xmlns:a16="http://schemas.microsoft.com/office/drawing/2014/main" val="20001"/>
                    </a:ext>
                  </a:extLst>
                </a:gridCol>
                <a:gridCol w="869490">
                  <a:extLst>
                    <a:ext uri="{9D8B030D-6E8A-4147-A177-3AD203B41FA5}">
                      <a16:colId xmlns:a16="http://schemas.microsoft.com/office/drawing/2014/main" val="20002"/>
                    </a:ext>
                  </a:extLst>
                </a:gridCol>
                <a:gridCol w="1195549">
                  <a:extLst>
                    <a:ext uri="{9D8B030D-6E8A-4147-A177-3AD203B41FA5}">
                      <a16:colId xmlns:a16="http://schemas.microsoft.com/office/drawing/2014/main" val="20003"/>
                    </a:ext>
                  </a:extLst>
                </a:gridCol>
                <a:gridCol w="869490">
                  <a:extLst>
                    <a:ext uri="{9D8B030D-6E8A-4147-A177-3AD203B41FA5}">
                      <a16:colId xmlns:a16="http://schemas.microsoft.com/office/drawing/2014/main" val="20004"/>
                    </a:ext>
                  </a:extLst>
                </a:gridCol>
                <a:gridCol w="1292158">
                  <a:extLst>
                    <a:ext uri="{9D8B030D-6E8A-4147-A177-3AD203B41FA5}">
                      <a16:colId xmlns:a16="http://schemas.microsoft.com/office/drawing/2014/main" val="20005"/>
                    </a:ext>
                  </a:extLst>
                </a:gridCol>
                <a:gridCol w="1207627">
                  <a:extLst>
                    <a:ext uri="{9D8B030D-6E8A-4147-A177-3AD203B41FA5}">
                      <a16:colId xmlns:a16="http://schemas.microsoft.com/office/drawing/2014/main" val="20006"/>
                    </a:ext>
                  </a:extLst>
                </a:gridCol>
              </a:tblGrid>
              <a:tr h="216561">
                <a:tc>
                  <a:txBody>
                    <a:bodyPr/>
                    <a:lstStyle/>
                    <a:p>
                      <a:pPr marL="0" marR="50165">
                        <a:spcBef>
                          <a:spcPts val="300"/>
                        </a:spcBef>
                        <a:spcAft>
                          <a:spcPts val="300"/>
                        </a:spcAft>
                      </a:pPr>
                      <a:r>
                        <a:rPr lang="en-US" sz="1400" b="1" dirty="0">
                          <a:latin typeface="+mn-lt"/>
                          <a:ea typeface="Times New Roman"/>
                          <a:cs typeface="Verdana"/>
                        </a:rPr>
                        <a:t>COs</a:t>
                      </a:r>
                      <a:r>
                        <a:rPr lang="en-US" sz="1400" b="1" baseline="0" dirty="0">
                          <a:latin typeface="+mn-lt"/>
                          <a:ea typeface="Times New Roman"/>
                          <a:cs typeface="Verdana"/>
                        </a:rPr>
                        <a:t> for Course CS3201</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solidFill>
                            <a:srgbClr val="000000"/>
                          </a:solidFill>
                          <a:latin typeface="+mn-lt"/>
                          <a:ea typeface="Times New Roman"/>
                          <a:cs typeface="Verdana"/>
                        </a:rPr>
                        <a:t>CO1</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solidFill>
                            <a:srgbClr val="000000"/>
                          </a:solidFill>
                          <a:latin typeface="+mn-lt"/>
                          <a:ea typeface="Times New Roman"/>
                          <a:cs typeface="Verdana"/>
                        </a:rPr>
                        <a:t>CO2</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solidFill>
                            <a:srgbClr val="000000"/>
                          </a:solidFill>
                          <a:latin typeface="+mn-lt"/>
                          <a:ea typeface="Times New Roman"/>
                          <a:cs typeface="Verdana"/>
                        </a:rPr>
                        <a:t>CO3</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solidFill>
                            <a:srgbClr val="000000"/>
                          </a:solidFill>
                          <a:latin typeface="+mn-lt"/>
                          <a:ea typeface="Times New Roman"/>
                          <a:cs typeface="Verdana"/>
                        </a:rPr>
                        <a:t>CO4</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solidFill>
                            <a:srgbClr val="000000"/>
                          </a:solidFill>
                          <a:latin typeface="+mn-lt"/>
                          <a:ea typeface="Times New Roman"/>
                          <a:cs typeface="Verdana"/>
                        </a:rPr>
                        <a:t>CO5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CO6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68934">
                <a:tc>
                  <a:txBody>
                    <a:bodyPr/>
                    <a:lstStyle/>
                    <a:p>
                      <a:pPr marL="0" marR="50165" indent="0" algn="l" defTabSz="914400" rtl="0" eaLnBrk="1" fontAlgn="auto" latinLnBrk="0" hangingPunct="1">
                        <a:lnSpc>
                          <a:spcPct val="100000"/>
                        </a:lnSpc>
                        <a:spcBef>
                          <a:spcPts val="300"/>
                        </a:spcBef>
                        <a:spcAft>
                          <a:spcPts val="300"/>
                        </a:spcAft>
                        <a:buClrTx/>
                        <a:buSzTx/>
                        <a:buFontTx/>
                        <a:buNone/>
                        <a:tabLst/>
                        <a:defRPr/>
                      </a:pPr>
                      <a:r>
                        <a:rPr lang="en-US" sz="1400" b="1" dirty="0">
                          <a:latin typeface="+mn-lt"/>
                          <a:ea typeface="Times New Roman"/>
                          <a:cs typeface="Verdana"/>
                        </a:rPr>
                        <a:t>Attainment level</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50165" algn="ctr">
                        <a:spcBef>
                          <a:spcPts val="300"/>
                        </a:spcBef>
                        <a:spcAft>
                          <a:spcPts val="300"/>
                        </a:spcAft>
                      </a:pPr>
                      <a:r>
                        <a:rPr lang="en-US" sz="1400" dirty="0">
                          <a:latin typeface="+mn-lt"/>
                          <a:ea typeface="Verdana"/>
                          <a:cs typeface="Verdana"/>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645990">
                <a:tc>
                  <a:txBody>
                    <a:bodyPr/>
                    <a:lstStyle/>
                    <a:p>
                      <a:pPr marL="0" marR="50165">
                        <a:spcBef>
                          <a:spcPts val="300"/>
                        </a:spcBef>
                        <a:spcAft>
                          <a:spcPts val="300"/>
                        </a:spcAft>
                      </a:pPr>
                      <a:r>
                        <a:rPr lang="en-US" sz="1400" b="1" dirty="0">
                          <a:latin typeface="+mn-lt"/>
                          <a:ea typeface="Verdana"/>
                          <a:cs typeface="Verdana"/>
                        </a:rPr>
                        <a:t>POs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PO2</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PO3</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PO4,PO8</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PO6</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PO9,PO11PO12</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PSO2, PSO4</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92515">
                <a:tc>
                  <a:txBody>
                    <a:bodyPr/>
                    <a:lstStyle/>
                    <a:p>
                      <a:pPr marL="0" marR="50165">
                        <a:spcBef>
                          <a:spcPts val="300"/>
                        </a:spcBef>
                        <a:spcAft>
                          <a:spcPts val="300"/>
                        </a:spcAft>
                      </a:pPr>
                      <a:r>
                        <a:rPr lang="en-US" sz="1400" b="1" dirty="0">
                          <a:latin typeface="+mn-lt"/>
                          <a:ea typeface="Verdana"/>
                          <a:cs typeface="Verdana"/>
                        </a:rPr>
                        <a:t>Correlation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a:latin typeface="+mn-lt"/>
                          <a:ea typeface="Times New Roman"/>
                          <a:cs typeface="Times New Roman"/>
                        </a:rPr>
                        <a:t>2</a:t>
                      </a:r>
                      <a:endParaRPr lang="en-US" sz="140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a:latin typeface="+mn-lt"/>
                          <a:ea typeface="Times New Roman"/>
                          <a:cs typeface="Times New Roman"/>
                        </a:rPr>
                        <a:t>3</a:t>
                      </a:r>
                      <a:endParaRPr lang="en-US" sz="140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a:latin typeface="+mn-lt"/>
                          <a:ea typeface="Times New Roman"/>
                          <a:cs typeface="Times New Roman"/>
                        </a:rPr>
                        <a:t>3, 2</a:t>
                      </a:r>
                      <a:endParaRPr lang="en-US" sz="140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2</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1, 1, 1</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15000"/>
                        </a:lnSpc>
                        <a:spcBef>
                          <a:spcPts val="0"/>
                        </a:spcBef>
                        <a:spcAft>
                          <a:spcPts val="0"/>
                        </a:spcAft>
                      </a:pPr>
                      <a:r>
                        <a:rPr lang="en-US" sz="1400" dirty="0">
                          <a:latin typeface="+mn-lt"/>
                          <a:ea typeface="Times New Roman"/>
                          <a:cs typeface="Times New Roman"/>
                        </a:rPr>
                        <a:t>3, 3</a:t>
                      </a:r>
                      <a:endParaRPr lang="en-US" sz="1400" dirty="0">
                        <a:latin typeface="+mn-lt"/>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18533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21397" y="1"/>
            <a:ext cx="8746603"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Assessment Process </a:t>
            </a:r>
            <a:endParaRPr lang="en-US" sz="3600" dirty="0">
              <a:solidFill>
                <a:srgbClr val="00B0F0"/>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2049" name="Rectangle 1"/>
          <p:cNvSpPr>
            <a:spLocks noChangeArrowheads="1"/>
          </p:cNvSpPr>
          <p:nvPr/>
        </p:nvSpPr>
        <p:spPr bwMode="auto">
          <a:xfrm>
            <a:off x="2209800" y="590490"/>
            <a:ext cx="8458200" cy="400110"/>
          </a:xfrm>
          <a:prstGeom prst="rect">
            <a:avLst/>
          </a:prstGeom>
          <a:solidFill>
            <a:schemeClr val="accent6">
              <a:lumMod val="20000"/>
              <a:lumOff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000" b="1" dirty="0">
                <a:solidFill>
                  <a:srgbClr val="990000"/>
                </a:solidFill>
              </a:rPr>
              <a:t>Map of CO for In Semester and End Semester Theory Assessment </a:t>
            </a:r>
          </a:p>
        </p:txBody>
      </p:sp>
      <p:graphicFrame>
        <p:nvGraphicFramePr>
          <p:cNvPr id="8" name="Table 7"/>
          <p:cNvGraphicFramePr>
            <a:graphicFrameLocks noGrp="1"/>
          </p:cNvGraphicFramePr>
          <p:nvPr>
            <p:extLst>
              <p:ext uri="{D42A27DB-BD31-4B8C-83A1-F6EECF244321}">
                <p14:modId xmlns:p14="http://schemas.microsoft.com/office/powerpoint/2010/main" val="4152615431"/>
              </p:ext>
            </p:extLst>
          </p:nvPr>
        </p:nvGraphicFramePr>
        <p:xfrm>
          <a:off x="1064871" y="990601"/>
          <a:ext cx="11030673" cy="3119725"/>
        </p:xfrm>
        <a:graphic>
          <a:graphicData uri="http://schemas.openxmlformats.org/drawingml/2006/table">
            <a:tbl>
              <a:tblPr/>
              <a:tblGrid>
                <a:gridCol w="1327767">
                  <a:extLst>
                    <a:ext uri="{9D8B030D-6E8A-4147-A177-3AD203B41FA5}">
                      <a16:colId xmlns:a16="http://schemas.microsoft.com/office/drawing/2014/main" val="20000"/>
                    </a:ext>
                  </a:extLst>
                </a:gridCol>
                <a:gridCol w="1410045">
                  <a:extLst>
                    <a:ext uri="{9D8B030D-6E8A-4147-A177-3AD203B41FA5}">
                      <a16:colId xmlns:a16="http://schemas.microsoft.com/office/drawing/2014/main" val="20001"/>
                    </a:ext>
                  </a:extLst>
                </a:gridCol>
                <a:gridCol w="1659013">
                  <a:extLst>
                    <a:ext uri="{9D8B030D-6E8A-4147-A177-3AD203B41FA5}">
                      <a16:colId xmlns:a16="http://schemas.microsoft.com/office/drawing/2014/main" val="20002"/>
                    </a:ext>
                  </a:extLst>
                </a:gridCol>
                <a:gridCol w="1659013">
                  <a:extLst>
                    <a:ext uri="{9D8B030D-6E8A-4147-A177-3AD203B41FA5}">
                      <a16:colId xmlns:a16="http://schemas.microsoft.com/office/drawing/2014/main" val="20003"/>
                    </a:ext>
                  </a:extLst>
                </a:gridCol>
                <a:gridCol w="1659013">
                  <a:extLst>
                    <a:ext uri="{9D8B030D-6E8A-4147-A177-3AD203B41FA5}">
                      <a16:colId xmlns:a16="http://schemas.microsoft.com/office/drawing/2014/main" val="20004"/>
                    </a:ext>
                  </a:extLst>
                </a:gridCol>
                <a:gridCol w="1659013">
                  <a:extLst>
                    <a:ext uri="{9D8B030D-6E8A-4147-A177-3AD203B41FA5}">
                      <a16:colId xmlns:a16="http://schemas.microsoft.com/office/drawing/2014/main" val="20005"/>
                    </a:ext>
                  </a:extLst>
                </a:gridCol>
                <a:gridCol w="1656809">
                  <a:extLst>
                    <a:ext uri="{9D8B030D-6E8A-4147-A177-3AD203B41FA5}">
                      <a16:colId xmlns:a16="http://schemas.microsoft.com/office/drawing/2014/main" val="20006"/>
                    </a:ext>
                  </a:extLst>
                </a:gridCol>
              </a:tblGrid>
              <a:tr h="169878">
                <a:tc>
                  <a:txBody>
                    <a:bodyPr/>
                    <a:lstStyle/>
                    <a:p>
                      <a:pPr marL="0" marR="0" algn="ctr">
                        <a:spcBef>
                          <a:spcPts val="300"/>
                        </a:spcBef>
                        <a:spcAft>
                          <a:spcPts val="300"/>
                        </a:spcAft>
                      </a:pPr>
                      <a:r>
                        <a:rPr lang="en-US" sz="1400" b="1" dirty="0">
                          <a:latin typeface="+mn-lt"/>
                          <a:ea typeface="Times New Roman"/>
                          <a:cs typeface="Verdana"/>
                        </a:rPr>
                        <a:t>CS3201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gridSpan="3">
                  <a:txBody>
                    <a:bodyPr/>
                    <a:lstStyle/>
                    <a:p>
                      <a:pPr marL="0" marR="0" algn="ctr">
                        <a:spcBef>
                          <a:spcPts val="300"/>
                        </a:spcBef>
                        <a:spcAft>
                          <a:spcPts val="300"/>
                        </a:spcAft>
                      </a:pPr>
                      <a:r>
                        <a:rPr lang="en-US" sz="1400" b="1" dirty="0">
                          <a:latin typeface="+mn-lt"/>
                          <a:ea typeface="Arial"/>
                          <a:cs typeface="Times New Roman"/>
                        </a:rPr>
                        <a:t>In semester Assessment (30</a:t>
                      </a:r>
                      <a:r>
                        <a:rPr lang="en-US" sz="1400" b="1" baseline="0" dirty="0">
                          <a:latin typeface="+mn-lt"/>
                          <a:ea typeface="Arial"/>
                          <a:cs typeface="Times New Roman"/>
                        </a:rPr>
                        <a:t> Marks</a:t>
                      </a:r>
                      <a:r>
                        <a:rPr lang="en-US" sz="1400" b="1" dirty="0">
                          <a:latin typeface="+mn-lt"/>
                          <a:ea typeface="Arial"/>
                          <a:cs typeface="Times New Roman"/>
                        </a:rPr>
                        <a:t>)</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tc gridSpan="3">
                  <a:txBody>
                    <a:bodyPr/>
                    <a:lstStyle/>
                    <a:p>
                      <a:pPr marL="0" marR="0" algn="ctr">
                        <a:spcBef>
                          <a:spcPts val="300"/>
                        </a:spcBef>
                        <a:spcAft>
                          <a:spcPts val="300"/>
                        </a:spcAft>
                      </a:pPr>
                      <a:r>
                        <a:rPr lang="en-US" sz="1400" b="1" dirty="0">
                          <a:latin typeface="+mn-lt"/>
                          <a:ea typeface="Arial"/>
                          <a:cs typeface="Times New Roman"/>
                        </a:rPr>
                        <a:t>End semester Assessment (30 Marks)</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69709">
                <a:tc>
                  <a:txBody>
                    <a:bodyPr/>
                    <a:lstStyle/>
                    <a:p>
                      <a:pPr marL="0" marR="0" algn="ctr">
                        <a:spcBef>
                          <a:spcPts val="300"/>
                        </a:spcBef>
                        <a:spcAft>
                          <a:spcPts val="300"/>
                        </a:spcAft>
                      </a:pPr>
                      <a:r>
                        <a:rPr lang="en-US" sz="1300" dirty="0">
                          <a:latin typeface="+mn-lt"/>
                          <a:ea typeface="Times New Roman"/>
                          <a:cs typeface="Verdana"/>
                        </a:rPr>
                        <a:t>Question No.</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CO1</a:t>
                      </a:r>
                      <a:br>
                        <a:rPr lang="en-US" sz="1300" dirty="0">
                          <a:latin typeface="+mn-lt"/>
                          <a:ea typeface="Times New Roman"/>
                          <a:cs typeface="Verdana"/>
                        </a:rPr>
                      </a:br>
                      <a:r>
                        <a:rPr lang="en-US" sz="1300" dirty="0">
                          <a:latin typeface="+mn-lt"/>
                          <a:ea typeface="Times New Roman"/>
                          <a:cs typeface="Verdana"/>
                        </a:rPr>
                        <a:t>(Max Marks:10.5)</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CO2</a:t>
                      </a:r>
                      <a:br>
                        <a:rPr lang="en-US" sz="1300" dirty="0">
                          <a:latin typeface="+mn-lt"/>
                          <a:ea typeface="Times New Roman"/>
                          <a:cs typeface="Verdana"/>
                        </a:rPr>
                      </a:br>
                      <a:r>
                        <a:rPr lang="en-US" sz="1300" dirty="0">
                          <a:latin typeface="+mn-lt"/>
                          <a:ea typeface="Times New Roman"/>
                          <a:cs typeface="Verdana"/>
                        </a:rPr>
                        <a:t>(Max Marks:10.5)</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CO3</a:t>
                      </a:r>
                      <a:br>
                        <a:rPr lang="en-US" sz="1300" dirty="0">
                          <a:latin typeface="+mn-lt"/>
                          <a:ea typeface="Times New Roman"/>
                          <a:cs typeface="Verdana"/>
                        </a:rPr>
                      </a:br>
                      <a:r>
                        <a:rPr lang="en-US" sz="1300" dirty="0">
                          <a:latin typeface="+mn-lt"/>
                          <a:ea typeface="Times New Roman"/>
                          <a:cs typeface="Verdana"/>
                        </a:rPr>
                        <a:t>(Max Marks:09)</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CO4</a:t>
                      </a:r>
                      <a:br>
                        <a:rPr lang="en-US" sz="1300" dirty="0">
                          <a:latin typeface="+mn-lt"/>
                          <a:ea typeface="Times New Roman"/>
                          <a:cs typeface="Verdana"/>
                        </a:rPr>
                      </a:br>
                      <a:r>
                        <a:rPr lang="en-US" sz="1300" dirty="0">
                          <a:latin typeface="+mn-lt"/>
                          <a:ea typeface="Times New Roman"/>
                          <a:cs typeface="Verdana"/>
                        </a:rPr>
                        <a:t>(Max Marks:10.5)</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CO5</a:t>
                      </a:r>
                      <a:br>
                        <a:rPr lang="en-US" sz="1300" dirty="0">
                          <a:latin typeface="+mn-lt"/>
                          <a:ea typeface="Times New Roman"/>
                          <a:cs typeface="Verdana"/>
                        </a:rPr>
                      </a:br>
                      <a:r>
                        <a:rPr lang="en-US" sz="1300" dirty="0">
                          <a:latin typeface="+mn-lt"/>
                          <a:ea typeface="Times New Roman"/>
                          <a:cs typeface="Verdana"/>
                        </a:rPr>
                        <a:t>(Max Marks:10.5)</a:t>
                      </a:r>
                      <a:endParaRPr lang="en-US" sz="13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300"/>
                        </a:spcBef>
                        <a:spcAft>
                          <a:spcPts val="300"/>
                        </a:spcAft>
                      </a:pPr>
                      <a:r>
                        <a:rPr lang="en-US" sz="1300" dirty="0">
                          <a:latin typeface="+mn-lt"/>
                          <a:ea typeface="Times New Roman"/>
                          <a:cs typeface="Verdana"/>
                        </a:rPr>
                        <a:t>CO6</a:t>
                      </a:r>
                      <a:endParaRPr lang="en-US" sz="1300" dirty="0">
                        <a:latin typeface="+mn-lt"/>
                        <a:ea typeface="Verdana"/>
                        <a:cs typeface="Verdana"/>
                      </a:endParaRPr>
                    </a:p>
                    <a:p>
                      <a:pPr marL="0" marR="0" algn="ctr">
                        <a:spcBef>
                          <a:spcPts val="300"/>
                        </a:spcBef>
                        <a:spcAft>
                          <a:spcPts val="300"/>
                        </a:spcAft>
                      </a:pPr>
                      <a:r>
                        <a:rPr lang="en-US" sz="1300" dirty="0">
                          <a:latin typeface="+mn-lt"/>
                          <a:ea typeface="Times New Roman"/>
                          <a:cs typeface="Verdana"/>
                        </a:rPr>
                        <a:t>(Max Marks:09)</a:t>
                      </a:r>
                      <a:endParaRPr lang="en-US" sz="13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39756">
                <a:tc>
                  <a:txBody>
                    <a:bodyPr/>
                    <a:lstStyle/>
                    <a:p>
                      <a:pPr marL="0" marR="0" algn="ctr">
                        <a:spcBef>
                          <a:spcPts val="300"/>
                        </a:spcBef>
                        <a:spcAft>
                          <a:spcPts val="300"/>
                        </a:spcAft>
                      </a:pPr>
                      <a:r>
                        <a:rPr lang="en-US" sz="1300" dirty="0">
                          <a:latin typeface="+mn-lt"/>
                          <a:ea typeface="Times New Roman"/>
                          <a:cs typeface="Verdana"/>
                        </a:rPr>
                        <a:t>Q.1-Q.7</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339756">
                <a:tc>
                  <a:txBody>
                    <a:bodyPr/>
                    <a:lstStyle/>
                    <a:p>
                      <a:pPr marL="0" marR="0" algn="ctr">
                        <a:spcBef>
                          <a:spcPts val="300"/>
                        </a:spcBef>
                        <a:spcAft>
                          <a:spcPts val="300"/>
                        </a:spcAft>
                      </a:pPr>
                      <a:r>
                        <a:rPr lang="en-US" sz="1300" dirty="0">
                          <a:latin typeface="+mn-lt"/>
                          <a:ea typeface="Times New Roman"/>
                          <a:cs typeface="Verdana"/>
                        </a:rPr>
                        <a:t>Q.8-Q.14</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339756">
                <a:tc>
                  <a:txBody>
                    <a:bodyPr/>
                    <a:lstStyle/>
                    <a:p>
                      <a:pPr marL="0" marR="0" algn="ctr">
                        <a:spcBef>
                          <a:spcPts val="300"/>
                        </a:spcBef>
                        <a:spcAft>
                          <a:spcPts val="300"/>
                        </a:spcAft>
                      </a:pPr>
                      <a:r>
                        <a:rPr lang="en-US" sz="1300" dirty="0">
                          <a:latin typeface="+mn-lt"/>
                          <a:ea typeface="Times New Roman"/>
                          <a:cs typeface="Verdana"/>
                        </a:rPr>
                        <a:t>Q.15-Q.20</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339756">
                <a:tc>
                  <a:txBody>
                    <a:bodyPr/>
                    <a:lstStyle/>
                    <a:p>
                      <a:pPr marL="0" marR="0" algn="ctr">
                        <a:spcBef>
                          <a:spcPts val="300"/>
                        </a:spcBef>
                        <a:spcAft>
                          <a:spcPts val="300"/>
                        </a:spcAft>
                      </a:pPr>
                      <a:r>
                        <a:rPr lang="en-US" sz="1300" dirty="0">
                          <a:latin typeface="+mn-lt"/>
                          <a:ea typeface="Times New Roman"/>
                          <a:cs typeface="Verdana"/>
                        </a:rPr>
                        <a:t>Q.1-Q.7</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r h="339756">
                <a:tc>
                  <a:txBody>
                    <a:bodyPr/>
                    <a:lstStyle/>
                    <a:p>
                      <a:pPr marL="0" marR="0" algn="ctr">
                        <a:spcBef>
                          <a:spcPts val="300"/>
                        </a:spcBef>
                        <a:spcAft>
                          <a:spcPts val="300"/>
                        </a:spcAft>
                      </a:pPr>
                      <a:r>
                        <a:rPr lang="en-US" sz="1300" dirty="0">
                          <a:latin typeface="+mn-lt"/>
                          <a:ea typeface="Times New Roman"/>
                          <a:cs typeface="Verdana"/>
                        </a:rPr>
                        <a:t>Q.8-Q.14</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6"/>
                  </a:ext>
                </a:extLst>
              </a:tr>
              <a:tr h="339756">
                <a:tc>
                  <a:txBody>
                    <a:bodyPr/>
                    <a:lstStyle/>
                    <a:p>
                      <a:pPr marL="0" marR="0" algn="ctr">
                        <a:spcBef>
                          <a:spcPts val="300"/>
                        </a:spcBef>
                        <a:spcAft>
                          <a:spcPts val="300"/>
                        </a:spcAft>
                      </a:pPr>
                      <a:r>
                        <a:rPr lang="en-US" sz="1300" dirty="0">
                          <a:latin typeface="+mn-lt"/>
                          <a:ea typeface="Times New Roman"/>
                          <a:cs typeface="Verdana"/>
                        </a:rPr>
                        <a:t>Q.15-Q.20</a:t>
                      </a:r>
                      <a:endParaRPr lang="en-US" sz="1300" dirty="0">
                        <a:latin typeface="+mn-lt"/>
                        <a:ea typeface="Verdana"/>
                        <a:cs typeface="Verdana"/>
                      </a:endParaRPr>
                    </a:p>
                  </a:txBody>
                  <a:tcPr marL="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7"/>
                  </a:ext>
                </a:extLst>
              </a:tr>
              <a:tr h="169878">
                <a:tc>
                  <a:txBody>
                    <a:bodyPr/>
                    <a:lstStyle/>
                    <a:p>
                      <a:pPr marL="0" marR="0" algn="ctr">
                        <a:spcBef>
                          <a:spcPts val="300"/>
                        </a:spcBef>
                        <a:spcAft>
                          <a:spcPts val="300"/>
                        </a:spcAft>
                      </a:pPr>
                      <a:r>
                        <a:rPr lang="en-US" sz="1300" dirty="0">
                          <a:latin typeface="+mn-lt"/>
                          <a:ea typeface="Times New Roman"/>
                          <a:cs typeface="Verdana"/>
                        </a:rPr>
                        <a:t>Total</a:t>
                      </a:r>
                      <a:endParaRPr lang="en-US" sz="13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a:latin typeface="+mn-lt"/>
                          <a:ea typeface="Verdana"/>
                          <a:cs typeface="Verdana"/>
                        </a:rPr>
                        <a:t>10.5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300" dirty="0">
                          <a:latin typeface="+mn-lt"/>
                          <a:ea typeface="Verdana"/>
                          <a:cs typeface="Verdana"/>
                        </a:rPr>
                        <a:t>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8"/>
                  </a:ext>
                </a:extLst>
              </a:tr>
            </a:tbl>
          </a:graphicData>
        </a:graphic>
      </p:graphicFrame>
      <p:sp>
        <p:nvSpPr>
          <p:cNvPr id="6" name="Rectangle 1"/>
          <p:cNvSpPr>
            <a:spLocks noChangeArrowheads="1"/>
          </p:cNvSpPr>
          <p:nvPr/>
        </p:nvSpPr>
        <p:spPr bwMode="auto">
          <a:xfrm>
            <a:off x="2209800" y="4114800"/>
            <a:ext cx="8458200" cy="400110"/>
          </a:xfrm>
          <a:prstGeom prst="rect">
            <a:avLst/>
          </a:prstGeom>
          <a:solidFill>
            <a:schemeClr val="accent6">
              <a:lumMod val="7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buClrTx/>
            </a:pPr>
            <a:r>
              <a:rPr lang="en-US" sz="2000" b="1" dirty="0">
                <a:solidFill>
                  <a:srgbClr val="990000"/>
                </a:solidFill>
                <a:ea typeface="Times New Roman" pitchFamily="18" charset="0"/>
                <a:cs typeface="Verdana" pitchFamily="34" charset="0"/>
              </a:rPr>
              <a:t>CO wise marks obtained by students in MSE and ESE</a:t>
            </a:r>
            <a:endParaRPr lang="en-US" sz="2000" b="1" dirty="0">
              <a:solidFill>
                <a:srgbClr val="990000"/>
              </a:solidFill>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49517481"/>
              </p:ext>
            </p:extLst>
          </p:nvPr>
        </p:nvGraphicFramePr>
        <p:xfrm>
          <a:off x="1157470" y="4495800"/>
          <a:ext cx="10845476" cy="2133601"/>
        </p:xfrm>
        <a:graphic>
          <a:graphicData uri="http://schemas.openxmlformats.org/drawingml/2006/table">
            <a:tbl>
              <a:tblPr/>
              <a:tblGrid>
                <a:gridCol w="1481493">
                  <a:extLst>
                    <a:ext uri="{9D8B030D-6E8A-4147-A177-3AD203B41FA5}">
                      <a16:colId xmlns:a16="http://schemas.microsoft.com/office/drawing/2014/main" val="20000"/>
                    </a:ext>
                  </a:extLst>
                </a:gridCol>
                <a:gridCol w="1670203">
                  <a:extLst>
                    <a:ext uri="{9D8B030D-6E8A-4147-A177-3AD203B41FA5}">
                      <a16:colId xmlns:a16="http://schemas.microsoft.com/office/drawing/2014/main" val="20001"/>
                    </a:ext>
                  </a:extLst>
                </a:gridCol>
                <a:gridCol w="1275427">
                  <a:extLst>
                    <a:ext uri="{9D8B030D-6E8A-4147-A177-3AD203B41FA5}">
                      <a16:colId xmlns:a16="http://schemas.microsoft.com/office/drawing/2014/main" val="20002"/>
                    </a:ext>
                  </a:extLst>
                </a:gridCol>
                <a:gridCol w="1474985">
                  <a:extLst>
                    <a:ext uri="{9D8B030D-6E8A-4147-A177-3AD203B41FA5}">
                      <a16:colId xmlns:a16="http://schemas.microsoft.com/office/drawing/2014/main" val="20003"/>
                    </a:ext>
                  </a:extLst>
                </a:gridCol>
                <a:gridCol w="1474985">
                  <a:extLst>
                    <a:ext uri="{9D8B030D-6E8A-4147-A177-3AD203B41FA5}">
                      <a16:colId xmlns:a16="http://schemas.microsoft.com/office/drawing/2014/main" val="20004"/>
                    </a:ext>
                  </a:extLst>
                </a:gridCol>
                <a:gridCol w="1349177">
                  <a:extLst>
                    <a:ext uri="{9D8B030D-6E8A-4147-A177-3AD203B41FA5}">
                      <a16:colId xmlns:a16="http://schemas.microsoft.com/office/drawing/2014/main" val="20005"/>
                    </a:ext>
                  </a:extLst>
                </a:gridCol>
                <a:gridCol w="1349177">
                  <a:extLst>
                    <a:ext uri="{9D8B030D-6E8A-4147-A177-3AD203B41FA5}">
                      <a16:colId xmlns:a16="http://schemas.microsoft.com/office/drawing/2014/main" val="20006"/>
                    </a:ext>
                  </a:extLst>
                </a:gridCol>
                <a:gridCol w="770029">
                  <a:extLst>
                    <a:ext uri="{9D8B030D-6E8A-4147-A177-3AD203B41FA5}">
                      <a16:colId xmlns:a16="http://schemas.microsoft.com/office/drawing/2014/main" val="20007"/>
                    </a:ext>
                  </a:extLst>
                </a:gridCol>
              </a:tblGrid>
              <a:tr h="238248">
                <a:tc rowSpan="2">
                  <a:txBody>
                    <a:bodyPr/>
                    <a:lstStyle/>
                    <a:p>
                      <a:pPr marL="0" marR="0" algn="ctr">
                        <a:spcBef>
                          <a:spcPts val="300"/>
                        </a:spcBef>
                        <a:spcAft>
                          <a:spcPts val="300"/>
                        </a:spcAft>
                      </a:pPr>
                      <a:r>
                        <a:rPr lang="en-US" sz="1400" b="1" dirty="0">
                          <a:latin typeface="+mn-lt"/>
                          <a:ea typeface="Times New Roman"/>
                          <a:cs typeface="Verdana"/>
                        </a:rPr>
                        <a:t>GR No</a:t>
                      </a: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rowSpan="2">
                  <a:txBody>
                    <a:bodyPr/>
                    <a:lstStyle/>
                    <a:p>
                      <a:pPr marL="0" marR="0" algn="ctr">
                        <a:spcBef>
                          <a:spcPts val="300"/>
                        </a:spcBef>
                        <a:spcAft>
                          <a:spcPts val="300"/>
                        </a:spcAft>
                      </a:pPr>
                      <a:r>
                        <a:rPr lang="en-US" sz="1400" b="1" dirty="0">
                          <a:latin typeface="+mn-lt"/>
                          <a:ea typeface="Times New Roman"/>
                          <a:cs typeface="Verdana"/>
                        </a:rPr>
                        <a:t>MSE + ESE Theory Marks</a:t>
                      </a:r>
                      <a:endParaRPr lang="en-US" sz="1400" dirty="0">
                        <a:latin typeface="+mn-lt"/>
                        <a:ea typeface="Verdana"/>
                        <a:cs typeface="Verdana"/>
                      </a:endParaRPr>
                    </a:p>
                    <a:p>
                      <a:pPr marL="0" marR="0" algn="ctr">
                        <a:spcBef>
                          <a:spcPts val="300"/>
                        </a:spcBef>
                        <a:spcAft>
                          <a:spcPts val="300"/>
                        </a:spcAft>
                      </a:pPr>
                      <a:r>
                        <a:rPr lang="en-US" sz="1400" b="1" dirty="0">
                          <a:latin typeface="+mn-lt"/>
                          <a:ea typeface="Times New Roman"/>
                          <a:cs typeface="Verdana"/>
                        </a:rPr>
                        <a:t>60</a:t>
                      </a: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gridSpan="6">
                  <a:txBody>
                    <a:bodyPr/>
                    <a:lstStyle/>
                    <a:p>
                      <a:pPr marL="0" marR="0" algn="ctr">
                        <a:spcBef>
                          <a:spcPts val="300"/>
                        </a:spcBef>
                        <a:spcAft>
                          <a:spcPts val="300"/>
                        </a:spcAft>
                      </a:pPr>
                      <a:r>
                        <a:rPr lang="en-US" sz="1400" b="1" dirty="0">
                          <a:latin typeface="+mn-lt"/>
                          <a:ea typeface="Times New Roman"/>
                          <a:cs typeface="Verdana"/>
                        </a:rPr>
                        <a:t>CO Wise Evaluated Marks  </a:t>
                      </a:r>
                      <a:endParaRPr lang="en-US" sz="1400" dirty="0">
                        <a:latin typeface="+mn-lt"/>
                        <a:ea typeface="Verdana"/>
                        <a:cs typeface="Verdana"/>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89197">
                <a:tc vMerge="1">
                  <a:txBody>
                    <a:bodyPr/>
                    <a:lstStyle/>
                    <a:p>
                      <a:endParaRPr lang="en-US"/>
                    </a:p>
                  </a:txBody>
                  <a:tcPr/>
                </a:tc>
                <a:tc vMerge="1">
                  <a:txBody>
                    <a:bodyPr/>
                    <a:lstStyle/>
                    <a:p>
                      <a:endParaRPr lang="en-US"/>
                    </a:p>
                  </a:txBody>
                  <a:tcPr/>
                </a:tc>
                <a:tc>
                  <a:txBody>
                    <a:bodyPr/>
                    <a:lstStyle/>
                    <a:p>
                      <a:pPr marL="0" marR="0" algn="ctr">
                        <a:spcBef>
                          <a:spcPts val="300"/>
                        </a:spcBef>
                        <a:spcAft>
                          <a:spcPts val="300"/>
                        </a:spcAft>
                      </a:pPr>
                      <a:r>
                        <a:rPr lang="en-US" sz="1400" b="1" dirty="0">
                          <a:latin typeface="+mn-lt"/>
                          <a:ea typeface="Times New Roman"/>
                          <a:cs typeface="Verdana"/>
                        </a:rPr>
                        <a:t>CO1</a:t>
                      </a:r>
                      <a:endParaRPr lang="en-US" sz="1400" dirty="0">
                        <a:latin typeface="+mn-lt"/>
                        <a:ea typeface="Verdana"/>
                        <a:cs typeface="Verdana"/>
                      </a:endParaRPr>
                    </a:p>
                    <a:p>
                      <a:pPr marL="0" marR="0" algn="ctr">
                        <a:spcBef>
                          <a:spcPts val="300"/>
                        </a:spcBef>
                        <a:spcAft>
                          <a:spcPts val="300"/>
                        </a:spcAft>
                      </a:pPr>
                      <a:r>
                        <a:rPr lang="en-US" sz="1400" b="1" dirty="0">
                          <a:latin typeface="+mn-lt"/>
                          <a:ea typeface="Times New Roman"/>
                          <a:cs typeface="Verdana"/>
                        </a:rPr>
                        <a:t>(10.5)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300"/>
                        </a:spcBef>
                        <a:spcAft>
                          <a:spcPts val="300"/>
                        </a:spcAft>
                      </a:pPr>
                      <a:r>
                        <a:rPr lang="en-US" sz="1400" b="1" dirty="0">
                          <a:latin typeface="+mn-lt"/>
                          <a:ea typeface="Times New Roman"/>
                          <a:cs typeface="Verdana"/>
                        </a:rPr>
                        <a:t>CO2</a:t>
                      </a:r>
                      <a:endParaRPr lang="en-US" sz="1400" dirty="0">
                        <a:latin typeface="+mn-lt"/>
                        <a:ea typeface="Verdana"/>
                        <a:cs typeface="Verdana"/>
                      </a:endParaRPr>
                    </a:p>
                    <a:p>
                      <a:pPr marL="0" marR="0" algn="ctr">
                        <a:spcBef>
                          <a:spcPts val="300"/>
                        </a:spcBef>
                        <a:spcAft>
                          <a:spcPts val="300"/>
                        </a:spcAft>
                      </a:pPr>
                      <a:r>
                        <a:rPr lang="en-US" sz="1400" b="1" dirty="0">
                          <a:latin typeface="+mn-lt"/>
                          <a:ea typeface="Times New Roman"/>
                          <a:cs typeface="Verdana"/>
                        </a:rPr>
                        <a:t>(10.5)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300"/>
                        </a:spcBef>
                        <a:spcAft>
                          <a:spcPts val="300"/>
                        </a:spcAft>
                      </a:pPr>
                      <a:r>
                        <a:rPr lang="en-US" sz="1400" b="1" dirty="0">
                          <a:latin typeface="+mn-lt"/>
                          <a:ea typeface="Times New Roman"/>
                          <a:cs typeface="Verdana"/>
                        </a:rPr>
                        <a:t>CO3</a:t>
                      </a:r>
                      <a:endParaRPr lang="en-US" sz="1400" dirty="0">
                        <a:latin typeface="+mn-lt"/>
                        <a:ea typeface="Verdana"/>
                        <a:cs typeface="Verdana"/>
                      </a:endParaRPr>
                    </a:p>
                    <a:p>
                      <a:pPr marL="0" marR="0" algn="ctr">
                        <a:spcBef>
                          <a:spcPts val="300"/>
                        </a:spcBef>
                        <a:spcAft>
                          <a:spcPts val="300"/>
                        </a:spcAft>
                      </a:pPr>
                      <a:r>
                        <a:rPr lang="en-US" sz="1400" b="1" dirty="0">
                          <a:latin typeface="+mn-lt"/>
                          <a:ea typeface="Times New Roman"/>
                          <a:cs typeface="Verdana"/>
                        </a:rPr>
                        <a:t>(09)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300"/>
                        </a:spcBef>
                        <a:spcAft>
                          <a:spcPts val="300"/>
                        </a:spcAft>
                      </a:pPr>
                      <a:r>
                        <a:rPr lang="en-US" sz="1400" b="1">
                          <a:latin typeface="+mn-lt"/>
                          <a:ea typeface="Times New Roman"/>
                          <a:cs typeface="Verdana"/>
                        </a:rPr>
                        <a:t>CO4</a:t>
                      </a:r>
                      <a:endParaRPr lang="en-US" sz="1400">
                        <a:latin typeface="+mn-lt"/>
                        <a:ea typeface="Verdana"/>
                        <a:cs typeface="Verdana"/>
                      </a:endParaRPr>
                    </a:p>
                    <a:p>
                      <a:pPr marL="0" marR="0" algn="ctr">
                        <a:spcBef>
                          <a:spcPts val="300"/>
                        </a:spcBef>
                        <a:spcAft>
                          <a:spcPts val="300"/>
                        </a:spcAft>
                      </a:pPr>
                      <a:r>
                        <a:rPr lang="en-US" sz="1400" b="1">
                          <a:latin typeface="+mn-lt"/>
                          <a:ea typeface="Times New Roman"/>
                          <a:cs typeface="Verdana"/>
                        </a:rPr>
                        <a:t>(10.5)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300"/>
                        </a:spcBef>
                        <a:spcAft>
                          <a:spcPts val="300"/>
                        </a:spcAft>
                      </a:pPr>
                      <a:r>
                        <a:rPr lang="en-US" sz="1400" b="1">
                          <a:latin typeface="+mn-lt"/>
                          <a:ea typeface="Times New Roman"/>
                          <a:cs typeface="Verdana"/>
                        </a:rPr>
                        <a:t>CO5</a:t>
                      </a:r>
                      <a:endParaRPr lang="en-US" sz="1400">
                        <a:latin typeface="+mn-lt"/>
                        <a:ea typeface="Verdana"/>
                        <a:cs typeface="Verdana"/>
                      </a:endParaRPr>
                    </a:p>
                    <a:p>
                      <a:pPr marL="0" marR="0" algn="ctr">
                        <a:spcBef>
                          <a:spcPts val="300"/>
                        </a:spcBef>
                        <a:spcAft>
                          <a:spcPts val="300"/>
                        </a:spcAft>
                      </a:pPr>
                      <a:r>
                        <a:rPr lang="en-US" sz="1400" b="1">
                          <a:latin typeface="+mn-lt"/>
                          <a:ea typeface="Times New Roman"/>
                          <a:cs typeface="Verdana"/>
                        </a:rPr>
                        <a:t>(10.5)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300"/>
                        </a:spcBef>
                        <a:spcAft>
                          <a:spcPts val="300"/>
                        </a:spcAft>
                      </a:pPr>
                      <a:r>
                        <a:rPr lang="en-US" sz="1400" b="1">
                          <a:latin typeface="+mn-lt"/>
                          <a:ea typeface="Times New Roman"/>
                          <a:cs typeface="Verdana"/>
                        </a:rPr>
                        <a:t>CO6 (09)</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1"/>
                  </a:ext>
                </a:extLst>
              </a:tr>
              <a:tr h="276539">
                <a:tc>
                  <a:txBody>
                    <a:bodyPr/>
                    <a:lstStyle/>
                    <a:p>
                      <a:pPr marL="0" marR="0" algn="ctr">
                        <a:spcBef>
                          <a:spcPts val="0"/>
                        </a:spcBef>
                        <a:spcAft>
                          <a:spcPts val="0"/>
                        </a:spcAft>
                      </a:pPr>
                      <a:r>
                        <a:rPr lang="en-US" sz="1400">
                          <a:latin typeface="+mn-lt"/>
                          <a:ea typeface="Times New Roman"/>
                          <a:cs typeface="Verdana"/>
                        </a:rPr>
                        <a:t>11XXXX18</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6</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6</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10.5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9</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2"/>
                  </a:ext>
                </a:extLst>
              </a:tr>
              <a:tr h="276539">
                <a:tc>
                  <a:txBody>
                    <a:bodyPr/>
                    <a:lstStyle/>
                    <a:p>
                      <a:pPr marL="0" marR="0" algn="ctr">
                        <a:spcBef>
                          <a:spcPts val="0"/>
                        </a:spcBef>
                        <a:spcAft>
                          <a:spcPts val="0"/>
                        </a:spcAft>
                      </a:pPr>
                      <a:r>
                        <a:rPr lang="en-US" sz="1400">
                          <a:latin typeface="+mn-lt"/>
                          <a:ea typeface="Times New Roman"/>
                          <a:cs typeface="Verdana"/>
                        </a:rPr>
                        <a:t>11XXXX76</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33</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3</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3</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1.5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7.5</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76539">
                <a:tc>
                  <a:txBody>
                    <a:bodyPr/>
                    <a:lstStyle/>
                    <a:p>
                      <a:pPr marL="0" marR="0" algn="ctr">
                        <a:spcBef>
                          <a:spcPts val="0"/>
                        </a:spcBef>
                        <a:spcAft>
                          <a:spcPts val="0"/>
                        </a:spcAft>
                      </a:pPr>
                      <a:r>
                        <a:rPr lang="en-US" sz="1400">
                          <a:latin typeface="+mn-lt"/>
                          <a:ea typeface="Times New Roman"/>
                          <a:cs typeface="Verdana"/>
                        </a:rPr>
                        <a:t>11XXXX07</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9</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4.5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4"/>
                  </a:ext>
                </a:extLst>
              </a:tr>
              <a:tr h="276539">
                <a:tc>
                  <a:txBody>
                    <a:bodyPr/>
                    <a:lstStyle/>
                    <a:p>
                      <a:pPr marL="0" marR="0" algn="ctr">
                        <a:spcBef>
                          <a:spcPts val="0"/>
                        </a:spcBef>
                        <a:spcAft>
                          <a:spcPts val="0"/>
                        </a:spcAft>
                      </a:pPr>
                      <a:r>
                        <a:rPr lang="en-US" sz="1400">
                          <a:latin typeface="+mn-lt"/>
                          <a:ea typeface="Times New Roman"/>
                          <a:cs typeface="Verdana"/>
                        </a:rPr>
                        <a:t>11XXXX56</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46.5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9</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4.5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a:latin typeface="+mn-lt"/>
                          <a:ea typeface="Times New Roman"/>
                          <a:cs typeface="Verdana"/>
                        </a:rPr>
                        <a:t>9</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10.5</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400" dirty="0">
                          <a:latin typeface="+mn-lt"/>
                          <a:ea typeface="Times New Roman"/>
                          <a:cs typeface="Verdana"/>
                        </a:rPr>
                        <a:t>9</a:t>
                      </a: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10749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US" sz="3600" dirty="0">
                <a:solidFill>
                  <a:srgbClr val="00B0F0"/>
                </a:solidFill>
                <a:latin typeface="Verdana" pitchFamily="34" charset="0"/>
                <a:ea typeface="Verdana" pitchFamily="34" charset="0"/>
                <a:cs typeface="Verdana" pitchFamily="34" charset="0"/>
              </a:rPr>
              <a:t>CO Attainment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graphicFrame>
        <p:nvGraphicFramePr>
          <p:cNvPr id="8" name="Table 7"/>
          <p:cNvGraphicFramePr>
            <a:graphicFrameLocks noGrp="1"/>
          </p:cNvGraphicFramePr>
          <p:nvPr>
            <p:extLst>
              <p:ext uri="{D42A27DB-BD31-4B8C-83A1-F6EECF244321}">
                <p14:modId xmlns:p14="http://schemas.microsoft.com/office/powerpoint/2010/main" val="4099028912"/>
              </p:ext>
            </p:extLst>
          </p:nvPr>
        </p:nvGraphicFramePr>
        <p:xfrm>
          <a:off x="1064871" y="1524006"/>
          <a:ext cx="10857053" cy="5028192"/>
        </p:xfrm>
        <a:graphic>
          <a:graphicData uri="http://schemas.openxmlformats.org/drawingml/2006/table">
            <a:tbl>
              <a:tblPr/>
              <a:tblGrid>
                <a:gridCol w="1245478">
                  <a:extLst>
                    <a:ext uri="{9D8B030D-6E8A-4147-A177-3AD203B41FA5}">
                      <a16:colId xmlns:a16="http://schemas.microsoft.com/office/drawing/2014/main" val="20000"/>
                    </a:ext>
                  </a:extLst>
                </a:gridCol>
                <a:gridCol w="1698380">
                  <a:extLst>
                    <a:ext uri="{9D8B030D-6E8A-4147-A177-3AD203B41FA5}">
                      <a16:colId xmlns:a16="http://schemas.microsoft.com/office/drawing/2014/main" val="20001"/>
                    </a:ext>
                  </a:extLst>
                </a:gridCol>
                <a:gridCol w="1245478">
                  <a:extLst>
                    <a:ext uri="{9D8B030D-6E8A-4147-A177-3AD203B41FA5}">
                      <a16:colId xmlns:a16="http://schemas.microsoft.com/office/drawing/2014/main" val="20002"/>
                    </a:ext>
                  </a:extLst>
                </a:gridCol>
                <a:gridCol w="1247995">
                  <a:extLst>
                    <a:ext uri="{9D8B030D-6E8A-4147-A177-3AD203B41FA5}">
                      <a16:colId xmlns:a16="http://schemas.microsoft.com/office/drawing/2014/main" val="20003"/>
                    </a:ext>
                  </a:extLst>
                </a:gridCol>
                <a:gridCol w="1247995">
                  <a:extLst>
                    <a:ext uri="{9D8B030D-6E8A-4147-A177-3AD203B41FA5}">
                      <a16:colId xmlns:a16="http://schemas.microsoft.com/office/drawing/2014/main" val="20004"/>
                    </a:ext>
                  </a:extLst>
                </a:gridCol>
                <a:gridCol w="1247995">
                  <a:extLst>
                    <a:ext uri="{9D8B030D-6E8A-4147-A177-3AD203B41FA5}">
                      <a16:colId xmlns:a16="http://schemas.microsoft.com/office/drawing/2014/main" val="20005"/>
                    </a:ext>
                  </a:extLst>
                </a:gridCol>
                <a:gridCol w="1461866">
                  <a:extLst>
                    <a:ext uri="{9D8B030D-6E8A-4147-A177-3AD203B41FA5}">
                      <a16:colId xmlns:a16="http://schemas.microsoft.com/office/drawing/2014/main" val="20006"/>
                    </a:ext>
                  </a:extLst>
                </a:gridCol>
                <a:gridCol w="1461866">
                  <a:extLst>
                    <a:ext uri="{9D8B030D-6E8A-4147-A177-3AD203B41FA5}">
                      <a16:colId xmlns:a16="http://schemas.microsoft.com/office/drawing/2014/main" val="20007"/>
                    </a:ext>
                  </a:extLst>
                </a:gridCol>
              </a:tblGrid>
              <a:tr h="453596">
                <a:tc rowSpan="2">
                  <a:txBody>
                    <a:bodyPr/>
                    <a:lstStyle/>
                    <a:p>
                      <a:pPr marL="0" marR="0" algn="ctr">
                        <a:spcBef>
                          <a:spcPts val="300"/>
                        </a:spcBef>
                        <a:spcAft>
                          <a:spcPts val="300"/>
                        </a:spcAft>
                      </a:pPr>
                      <a:r>
                        <a:rPr lang="en-US" sz="1400" b="1" dirty="0">
                          <a:latin typeface="+mn-lt"/>
                          <a:ea typeface="Times New Roman"/>
                          <a:cs typeface="Verdana"/>
                        </a:rPr>
                        <a:t>Sr.  No.</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300"/>
                        </a:spcBef>
                        <a:spcAft>
                          <a:spcPts val="300"/>
                        </a:spcAft>
                      </a:pPr>
                      <a:r>
                        <a:rPr lang="en-US" sz="1400" b="1">
                          <a:latin typeface="+mn-lt"/>
                          <a:ea typeface="Times New Roman"/>
                          <a:cs typeface="Verdana"/>
                        </a:rPr>
                        <a:t>Student GR No</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marL="0" marR="0" algn="ctr">
                        <a:spcBef>
                          <a:spcPts val="300"/>
                        </a:spcBef>
                        <a:spcAft>
                          <a:spcPts val="300"/>
                        </a:spcAft>
                      </a:pPr>
                      <a:r>
                        <a:rPr lang="en-US" sz="1400" b="1" dirty="0">
                          <a:latin typeface="+mn-lt"/>
                          <a:ea typeface="Times New Roman"/>
                          <a:cs typeface="Verdana"/>
                        </a:rPr>
                        <a:t>CO Wise percentage marks scored</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3367">
                <a:tc vMerge="1">
                  <a:txBody>
                    <a:bodyPr/>
                    <a:lstStyle/>
                    <a:p>
                      <a:endParaRPr lang="en-US"/>
                    </a:p>
                  </a:txBody>
                  <a:tcPr/>
                </a:tc>
                <a:tc vMerge="1">
                  <a:txBody>
                    <a:bodyPr/>
                    <a:lstStyle/>
                    <a:p>
                      <a:endParaRPr lang="en-US"/>
                    </a:p>
                  </a:txBody>
                  <a:tcPr/>
                </a:tc>
                <a:tc>
                  <a:txBody>
                    <a:bodyPr/>
                    <a:lstStyle/>
                    <a:p>
                      <a:pPr marL="0" marR="0" algn="ctr">
                        <a:spcBef>
                          <a:spcPts val="300"/>
                        </a:spcBef>
                        <a:spcAft>
                          <a:spcPts val="300"/>
                        </a:spcAft>
                      </a:pPr>
                      <a:r>
                        <a:rPr lang="en-US" sz="1400" b="1">
                          <a:latin typeface="+mn-lt"/>
                          <a:ea typeface="Times New Roman"/>
                          <a:cs typeface="Verdana"/>
                        </a:rPr>
                        <a:t>CO1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b="1">
                          <a:latin typeface="+mn-lt"/>
                          <a:ea typeface="Times New Roman"/>
                          <a:cs typeface="Verdana"/>
                        </a:rPr>
                        <a:t>CO2</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b="1">
                          <a:latin typeface="+mn-lt"/>
                          <a:ea typeface="Times New Roman"/>
                          <a:cs typeface="Verdana"/>
                        </a:rPr>
                        <a:t>CO3</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b="1">
                          <a:latin typeface="+mn-lt"/>
                          <a:ea typeface="Times New Roman"/>
                          <a:cs typeface="Verdana"/>
                        </a:rPr>
                        <a:t>CO4</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b="1">
                          <a:latin typeface="+mn-lt"/>
                          <a:ea typeface="Times New Roman"/>
                          <a:cs typeface="Verdana"/>
                        </a:rPr>
                        <a:t>CO5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b="1">
                          <a:latin typeface="+mn-lt"/>
                          <a:ea typeface="Times New Roman"/>
                          <a:cs typeface="Verdana"/>
                        </a:rPr>
                        <a:t>CO6</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0082">
                <a:tc>
                  <a:txBody>
                    <a:bodyPr/>
                    <a:lstStyle/>
                    <a:p>
                      <a:pPr marL="0" marR="0" algn="ctr">
                        <a:spcBef>
                          <a:spcPts val="300"/>
                        </a:spcBef>
                        <a:spcAft>
                          <a:spcPts val="300"/>
                        </a:spcAft>
                      </a:pPr>
                      <a:r>
                        <a:rPr lang="en-US" sz="1400">
                          <a:latin typeface="+mn-lt"/>
                          <a:ea typeface="Times New Roman"/>
                          <a:cs typeface="Verdana"/>
                        </a:rPr>
                        <a:t>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11XXXX18</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42.85</a:t>
                      </a:r>
                      <a:endParaRPr lang="en-US" sz="1400">
                        <a:latin typeface="+mn-lt"/>
                        <a:ea typeface="Verdana"/>
                        <a:cs typeface="Verdana"/>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66.66</a:t>
                      </a:r>
                      <a:endParaRPr lang="en-US" sz="1400">
                        <a:latin typeface="+mn-lt"/>
                        <a:ea typeface="Verdana"/>
                        <a:cs typeface="Verdana"/>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57.14</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100</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100</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0082">
                <a:tc>
                  <a:txBody>
                    <a:bodyPr/>
                    <a:lstStyle/>
                    <a:p>
                      <a:pPr marL="0" marR="0" algn="ctr">
                        <a:spcBef>
                          <a:spcPts val="300"/>
                        </a:spcBef>
                        <a:spcAft>
                          <a:spcPts val="300"/>
                        </a:spcAft>
                      </a:pPr>
                      <a:r>
                        <a:rPr lang="en-US" sz="1400">
                          <a:latin typeface="+mn-lt"/>
                          <a:ea typeface="Times New Roman"/>
                          <a:cs typeface="Verdana"/>
                        </a:rPr>
                        <a:t>2</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11XXXX76</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28.57</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28.57</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16.66</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83.33</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0082">
                <a:tc>
                  <a:txBody>
                    <a:bodyPr/>
                    <a:lstStyle/>
                    <a:p>
                      <a:pPr marL="0" marR="0" algn="ctr">
                        <a:spcBef>
                          <a:spcPts val="300"/>
                        </a:spcBef>
                        <a:spcAft>
                          <a:spcPts val="300"/>
                        </a:spcAft>
                      </a:pPr>
                      <a:r>
                        <a:rPr lang="en-US" sz="1400">
                          <a:latin typeface="+mn-lt"/>
                          <a:ea typeface="Times New Roman"/>
                          <a:cs typeface="Verdana"/>
                        </a:rPr>
                        <a:t>3</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11XXXX07</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42.85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50</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100</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0082">
                <a:tc>
                  <a:txBody>
                    <a:bodyPr/>
                    <a:lstStyle/>
                    <a:p>
                      <a:pPr marL="0" marR="0" algn="ctr">
                        <a:spcBef>
                          <a:spcPts val="300"/>
                        </a:spcBef>
                        <a:spcAft>
                          <a:spcPts val="300"/>
                        </a:spcAft>
                      </a:pPr>
                      <a:r>
                        <a:rPr lang="en-US" sz="1400">
                          <a:latin typeface="+mn-lt"/>
                          <a:ea typeface="Times New Roman"/>
                          <a:cs typeface="Verdana"/>
                        </a:rPr>
                        <a:t>4</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11XXXX56</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42.85</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50</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85.71</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100</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Times New Roman"/>
                          <a:cs typeface="Verdana"/>
                        </a:rPr>
                        <a:t>100</a:t>
                      </a:r>
                      <a:endParaRPr lang="en-US" sz="140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0082">
                <a:tc>
                  <a:txBody>
                    <a:bodyPr/>
                    <a:lstStyle/>
                    <a:p>
                      <a:pPr marL="0" marR="0" algn="ctr">
                        <a:spcBef>
                          <a:spcPts val="300"/>
                        </a:spcBef>
                        <a:spcAft>
                          <a:spcPts val="300"/>
                        </a:spcAft>
                      </a:pPr>
                      <a:r>
                        <a:rPr lang="en-US" sz="1400" dirty="0">
                          <a:latin typeface="+mn-lt"/>
                          <a:ea typeface="Verdana"/>
                          <a:cs typeface="Verdan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0082">
                <a:tc>
                  <a:txBody>
                    <a:bodyPr/>
                    <a:lstStyle/>
                    <a:p>
                      <a:pPr marL="0" marR="0" algn="ctr">
                        <a:spcBef>
                          <a:spcPts val="300"/>
                        </a:spcBef>
                        <a:spcAft>
                          <a:spcPts val="300"/>
                        </a:spcAft>
                      </a:pPr>
                      <a:r>
                        <a:rPr lang="en-US" sz="1400" dirty="0">
                          <a:latin typeface="+mn-lt"/>
                          <a:ea typeface="Times New Roman"/>
                          <a:cs typeface="Verdana"/>
                        </a:rPr>
                        <a:t>.</a:t>
                      </a:r>
                      <a:endParaRPr lang="en-US" sz="1400"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0082">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0082">
                <a:tc>
                  <a:txBody>
                    <a:bodyPr/>
                    <a:lstStyle/>
                    <a:p>
                      <a:pPr marL="0" marR="0" algn="ctr">
                        <a:spcBef>
                          <a:spcPts val="300"/>
                        </a:spcBef>
                        <a:spcAft>
                          <a:spcPts val="300"/>
                        </a:spcAft>
                      </a:pPr>
                      <a:r>
                        <a:rPr lang="en-US" sz="1400">
                          <a:latin typeface="+mn-lt"/>
                          <a:ea typeface="Times New Roman"/>
                          <a:cs typeface="Verdana"/>
                        </a:rPr>
                        <a:t>N</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300"/>
                        </a:spcBef>
                        <a:spcAft>
                          <a:spcPts val="300"/>
                        </a:spcAft>
                      </a:pPr>
                      <a:r>
                        <a:rPr lang="en-US" sz="1400">
                          <a:latin typeface="+mn-lt"/>
                          <a:ea typeface="Times New Roman"/>
                          <a:cs typeface="Verdana"/>
                        </a:rPr>
                        <a:t>-</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0082">
                <a:tc gridSpan="2">
                  <a:txBody>
                    <a:bodyPr/>
                    <a:lstStyle/>
                    <a:p>
                      <a:pPr marL="0" marR="0">
                        <a:spcBef>
                          <a:spcPts val="300"/>
                        </a:spcBef>
                        <a:spcAft>
                          <a:spcPts val="300"/>
                        </a:spcAft>
                      </a:pPr>
                      <a:r>
                        <a:rPr lang="en-US" sz="1400" b="1" dirty="0">
                          <a:latin typeface="+mn-lt"/>
                          <a:ea typeface="Times New Roman"/>
                          <a:cs typeface="Verdana"/>
                        </a:rPr>
                        <a:t>CO attainment level.</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a:latin typeface="+mn-lt"/>
                          <a:ea typeface="Verdana"/>
                          <a:cs typeface="Verdana"/>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20165">
                <a:tc gridSpan="2">
                  <a:txBody>
                    <a:bodyPr/>
                    <a:lstStyle/>
                    <a:p>
                      <a:pPr marL="0" marR="0">
                        <a:spcBef>
                          <a:spcPts val="300"/>
                        </a:spcBef>
                        <a:spcAft>
                          <a:spcPts val="300"/>
                        </a:spcAft>
                      </a:pPr>
                      <a:r>
                        <a:rPr lang="en-US" sz="1400" dirty="0">
                          <a:latin typeface="+mn-lt"/>
                          <a:ea typeface="Times New Roman"/>
                          <a:cs typeface="Verdana"/>
                        </a:rPr>
                        <a:t>Number of students scoring more than 60% </a:t>
                      </a:r>
                      <a:r>
                        <a:rPr lang="en-US" sz="1400" b="1" dirty="0">
                          <a:latin typeface="+mn-lt"/>
                          <a:ea typeface="Times New Roman"/>
                          <a:cs typeface="Verdana"/>
                        </a:rPr>
                        <a:t> (n)</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a:latin typeface="+mn-lt"/>
                          <a:ea typeface="Verdana"/>
                          <a:cs typeface="Verdana"/>
                        </a:rPr>
                        <a:t>116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1400">
                        <a:latin typeface="+mn-lt"/>
                        <a:ea typeface="Verdana"/>
                        <a:cs typeface="Verdana"/>
                      </a:endParaRPr>
                    </a:p>
                    <a:p>
                      <a:pPr marL="0" marR="0" algn="ctr">
                        <a:spcBef>
                          <a:spcPts val="0"/>
                        </a:spcBef>
                        <a:spcAft>
                          <a:spcPts val="0"/>
                        </a:spcAft>
                      </a:pPr>
                      <a:r>
                        <a:rPr lang="en-US" sz="1400">
                          <a:latin typeface="+mn-lt"/>
                          <a:ea typeface="Verdana"/>
                          <a:cs typeface="Verdana"/>
                        </a:rPr>
                        <a:t>142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20165">
                <a:tc gridSpan="2">
                  <a:txBody>
                    <a:bodyPr/>
                    <a:lstStyle/>
                    <a:p>
                      <a:pPr marL="0" marR="0">
                        <a:spcBef>
                          <a:spcPts val="300"/>
                        </a:spcBef>
                        <a:spcAft>
                          <a:spcPts val="300"/>
                        </a:spcAft>
                      </a:pPr>
                      <a:r>
                        <a:rPr lang="en-US" sz="1400" dirty="0">
                          <a:latin typeface="+mn-lt"/>
                          <a:ea typeface="Times New Roman"/>
                          <a:cs typeface="Verdana"/>
                        </a:rPr>
                        <a:t>Total number of students </a:t>
                      </a:r>
                      <a:r>
                        <a:rPr lang="en-US" sz="1400" b="1" dirty="0">
                          <a:latin typeface="+mn-lt"/>
                          <a:ea typeface="Times New Roman"/>
                          <a:cs typeface="Verdana"/>
                        </a:rPr>
                        <a:t>(N)</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a:latin typeface="+mn-lt"/>
                          <a:ea typeface="Verdana"/>
                          <a:cs typeface="Verdana"/>
                        </a:rPr>
                        <a:t>148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148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1400" dirty="0">
                        <a:latin typeface="+mn-lt"/>
                        <a:ea typeface="Verdana"/>
                        <a:cs typeface="Verdana"/>
                      </a:endParaRPr>
                    </a:p>
                    <a:p>
                      <a:pPr marL="0" marR="0" algn="ctr">
                        <a:spcBef>
                          <a:spcPts val="0"/>
                        </a:spcBef>
                        <a:spcAft>
                          <a:spcPts val="0"/>
                        </a:spcAft>
                      </a:pPr>
                      <a:r>
                        <a:rPr lang="en-US" sz="1400" dirty="0">
                          <a:latin typeface="+mn-lt"/>
                          <a:ea typeface="Verdana"/>
                          <a:cs typeface="Verdana"/>
                        </a:rPr>
                        <a:t>149</a:t>
                      </a:r>
                    </a:p>
                    <a:p>
                      <a:pPr marL="0" marR="0" algn="ctr">
                        <a:spcBef>
                          <a:spcPts val="0"/>
                        </a:spcBef>
                        <a:spcAft>
                          <a:spcPts val="0"/>
                        </a:spcAft>
                      </a:pP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0082">
                <a:tc gridSpan="2">
                  <a:txBody>
                    <a:bodyPr/>
                    <a:lstStyle/>
                    <a:p>
                      <a:pPr marL="0" marR="0">
                        <a:spcBef>
                          <a:spcPts val="300"/>
                        </a:spcBef>
                        <a:spcAft>
                          <a:spcPts val="300"/>
                        </a:spcAft>
                      </a:pPr>
                      <a:r>
                        <a:rPr lang="en-US" sz="1400" dirty="0">
                          <a:latin typeface="+mn-lt"/>
                          <a:ea typeface="Times New Roman"/>
                          <a:cs typeface="Verdana"/>
                        </a:rPr>
                        <a:t>Ratio </a:t>
                      </a:r>
                      <a:r>
                        <a:rPr lang="en-US" sz="1400" b="1" dirty="0">
                          <a:latin typeface="+mn-lt"/>
                          <a:ea typeface="Times New Roman"/>
                          <a:cs typeface="Verdana"/>
                        </a:rPr>
                        <a:t>(n/N)</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a:latin typeface="+mn-lt"/>
                          <a:ea typeface="Verdana"/>
                          <a:cs typeface="Verdana"/>
                        </a:rPr>
                        <a:t>0.78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0.32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0.32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0.79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latin typeface="+mn-lt"/>
                          <a:ea typeface="Verdana"/>
                          <a:cs typeface="Verdana"/>
                        </a:rPr>
                        <a:t>0.95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0082">
                <a:tc gridSpan="2">
                  <a:txBody>
                    <a:bodyPr/>
                    <a:lstStyle/>
                    <a:p>
                      <a:pPr marL="0" marR="0">
                        <a:spcBef>
                          <a:spcPts val="300"/>
                        </a:spcBef>
                        <a:spcAft>
                          <a:spcPts val="300"/>
                        </a:spcAft>
                      </a:pPr>
                      <a:r>
                        <a:rPr lang="en-US" sz="1400" dirty="0">
                          <a:latin typeface="+mn-lt"/>
                          <a:ea typeface="Verdana"/>
                          <a:cs typeface="Verdana"/>
                        </a:rPr>
                        <a:t>Threshold Value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dirty="0">
                          <a:latin typeface="+mn-lt"/>
                          <a:ea typeface="Verdana"/>
                          <a:cs typeface="Verdana"/>
                        </a:rPr>
                        <a:t>60%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ea typeface="Verdana"/>
                          <a:cs typeface="Verdana"/>
                        </a:rPr>
                        <a:t>60%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ea typeface="Verdana"/>
                          <a:cs typeface="Verdana"/>
                        </a:rPr>
                        <a:t>60%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ea typeface="Verdana"/>
                          <a:cs typeface="Verdana"/>
                        </a:rPr>
                        <a:t>60%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ea typeface="Verdana"/>
                          <a:cs typeface="Verdana"/>
                        </a:rPr>
                        <a:t>60%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ea typeface="Verdana"/>
                          <a:cs typeface="Verdana"/>
                        </a:rPr>
                        <a:t>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0082">
                <a:tc gridSpan="2">
                  <a:txBody>
                    <a:bodyPr/>
                    <a:lstStyle/>
                    <a:p>
                      <a:pPr marL="0" marR="0">
                        <a:spcBef>
                          <a:spcPts val="300"/>
                        </a:spcBef>
                        <a:spcAft>
                          <a:spcPts val="300"/>
                        </a:spcAft>
                      </a:pPr>
                      <a:r>
                        <a:rPr lang="en-US" sz="1400">
                          <a:latin typeface="+mn-lt"/>
                          <a:ea typeface="Times New Roman"/>
                          <a:cs typeface="Verdana"/>
                        </a:rPr>
                        <a:t>Attained ((Yes/No) </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US" sz="1400" b="1">
                          <a:latin typeface="+mn-lt"/>
                          <a:ea typeface="Verdana"/>
                          <a:cs typeface="Verdana"/>
                        </a:rPr>
                        <a:t>Yes</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C00000"/>
                          </a:solidFill>
                          <a:latin typeface="+mn-lt"/>
                          <a:ea typeface="Verdana"/>
                          <a:cs typeface="Verdana"/>
                        </a:rPr>
                        <a:t>No</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solidFill>
                            <a:srgbClr val="C00000"/>
                          </a:solidFill>
                          <a:latin typeface="+mn-lt"/>
                          <a:ea typeface="Verdana"/>
                          <a:cs typeface="Verdana"/>
                        </a:rPr>
                        <a:t>No</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latin typeface="+mn-lt"/>
                          <a:ea typeface="Verdana"/>
                          <a:cs typeface="Verdana"/>
                        </a:rPr>
                        <a:t>Yes</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a:latin typeface="+mn-lt"/>
                          <a:ea typeface="Verdana"/>
                          <a:cs typeface="Verdana"/>
                        </a:rPr>
                        <a:t>Yes</a:t>
                      </a:r>
                      <a:endParaRPr lang="en-US" sz="140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b="1" dirty="0">
                          <a:latin typeface="+mn-lt"/>
                          <a:ea typeface="Verdana"/>
                          <a:cs typeface="Verdana"/>
                        </a:rPr>
                        <a:t>Yes</a:t>
                      </a:r>
                      <a:endParaRPr lang="en-US" sz="1400" dirty="0">
                        <a:latin typeface="+mn-lt"/>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7" name="Rectangle 1"/>
          <p:cNvSpPr>
            <a:spLocks noChangeArrowheads="1"/>
          </p:cNvSpPr>
          <p:nvPr/>
        </p:nvSpPr>
        <p:spPr bwMode="auto">
          <a:xfrm>
            <a:off x="2209800" y="609601"/>
            <a:ext cx="81534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IN" sz="2200" b="1" dirty="0">
                <a:solidFill>
                  <a:srgbClr val="990000"/>
                </a:solidFill>
                <a:ea typeface="Times New Roman" pitchFamily="18" charset="0"/>
                <a:cs typeface="Arial" pitchFamily="34" charset="0"/>
              </a:rPr>
              <a:t>CO Attainment  for Course CS3201: Computer Network Technology AY2020-21</a:t>
            </a:r>
          </a:p>
        </p:txBody>
      </p:sp>
    </p:spTree>
    <p:extLst>
      <p:ext uri="{BB962C8B-B14F-4D97-AF65-F5344CB8AC3E}">
        <p14:creationId xmlns:p14="http://schemas.microsoft.com/office/powerpoint/2010/main" val="125362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CustomShape 1"/>
          <p:cNvSpPr/>
          <p:nvPr/>
        </p:nvSpPr>
        <p:spPr>
          <a:xfrm>
            <a:off x="1562582" y="-76200"/>
            <a:ext cx="9257818" cy="609600"/>
          </a:xfrm>
          <a:prstGeom prst="rect">
            <a:avLst/>
          </a:prstGeom>
          <a:noFill/>
          <a:ln>
            <a:noFill/>
          </a:ln>
        </p:spPr>
        <p:txBody>
          <a:bodyPr lIns="90000" tIns="45000" rIns="90000" bIns="45000" anchor="ctr"/>
          <a:lstStyle/>
          <a:p>
            <a:r>
              <a:rPr lang="en-IN" sz="2800" dirty="0">
                <a:solidFill>
                  <a:srgbClr val="0070C0"/>
                </a:solidFill>
                <a:ea typeface="Verdana" pitchFamily="34" charset="0"/>
                <a:cs typeface="Verdana" pitchFamily="34" charset="0"/>
              </a:rPr>
              <a:t>Improvement Through CO Non-Attainment </a:t>
            </a:r>
            <a:endParaRPr sz="2800" dirty="0">
              <a:solidFill>
                <a:srgbClr val="0070C0"/>
              </a:solidFill>
              <a:ea typeface="Verdana" pitchFamily="34" charset="0"/>
              <a:cs typeface="Verdana" pitchFamily="34" charset="0"/>
            </a:endParaRPr>
          </a:p>
        </p:txBody>
      </p:sp>
      <p:sp>
        <p:nvSpPr>
          <p:cNvPr id="6" name="Rounded Rectangle 5"/>
          <p:cNvSpPr/>
          <p:nvPr/>
        </p:nvSpPr>
        <p:spPr>
          <a:xfrm>
            <a:off x="2649886" y="544069"/>
            <a:ext cx="1947041" cy="10668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Attainment in Sem 1 of Academic Year 2018-19</a:t>
            </a:r>
          </a:p>
        </p:txBody>
      </p:sp>
      <p:sp>
        <p:nvSpPr>
          <p:cNvPr id="7" name="Diamond 6"/>
          <p:cNvSpPr/>
          <p:nvPr/>
        </p:nvSpPr>
        <p:spPr>
          <a:xfrm>
            <a:off x="2596830" y="1797351"/>
            <a:ext cx="2057400" cy="114300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 Attained?</a:t>
            </a:r>
          </a:p>
        </p:txBody>
      </p:sp>
      <p:sp>
        <p:nvSpPr>
          <p:cNvPr id="8" name="Rounded Rectangle 7"/>
          <p:cNvSpPr/>
          <p:nvPr/>
        </p:nvSpPr>
        <p:spPr>
          <a:xfrm>
            <a:off x="2784764" y="3260004"/>
            <a:ext cx="1752600" cy="10668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Attainment in Sem 2 of Academic Year 2018-19</a:t>
            </a:r>
          </a:p>
        </p:txBody>
      </p:sp>
      <p:cxnSp>
        <p:nvCxnSpPr>
          <p:cNvPr id="11" name="Straight Arrow Connector 10"/>
          <p:cNvCxnSpPr/>
          <p:nvPr/>
        </p:nvCxnSpPr>
        <p:spPr>
          <a:xfrm rot="5400000">
            <a:off x="3483969" y="1587020"/>
            <a:ext cx="228600" cy="692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Diamond 12"/>
          <p:cNvSpPr/>
          <p:nvPr/>
        </p:nvSpPr>
        <p:spPr>
          <a:xfrm>
            <a:off x="2632364" y="4569258"/>
            <a:ext cx="2057400" cy="11430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 Attained?</a:t>
            </a:r>
          </a:p>
        </p:txBody>
      </p:sp>
      <p:cxnSp>
        <p:nvCxnSpPr>
          <p:cNvPr id="15" name="Straight Arrow Connector 14"/>
          <p:cNvCxnSpPr/>
          <p:nvPr/>
        </p:nvCxnSpPr>
        <p:spPr>
          <a:xfrm rot="16200000" flipH="1">
            <a:off x="3498273" y="3073360"/>
            <a:ext cx="318654" cy="692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5400000">
            <a:off x="3539837" y="4447237"/>
            <a:ext cx="242454"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3775364" y="2678669"/>
            <a:ext cx="503664" cy="307777"/>
          </a:xfrm>
          <a:prstGeom prst="rect">
            <a:avLst/>
          </a:prstGeom>
          <a:noFill/>
        </p:spPr>
        <p:txBody>
          <a:bodyPr wrap="none" rtlCol="0">
            <a:spAutoFit/>
          </a:bodyPr>
          <a:lstStyle/>
          <a:p>
            <a:r>
              <a:rPr lang="en-US" b="1" dirty="0"/>
              <a:t>Yes</a:t>
            </a:r>
          </a:p>
        </p:txBody>
      </p:sp>
      <p:sp>
        <p:nvSpPr>
          <p:cNvPr id="19" name="TextBox 18"/>
          <p:cNvSpPr txBox="1"/>
          <p:nvPr/>
        </p:nvSpPr>
        <p:spPr>
          <a:xfrm>
            <a:off x="3775364" y="5421869"/>
            <a:ext cx="503664" cy="307777"/>
          </a:xfrm>
          <a:prstGeom prst="rect">
            <a:avLst/>
          </a:prstGeom>
          <a:noFill/>
        </p:spPr>
        <p:txBody>
          <a:bodyPr wrap="none" rtlCol="0">
            <a:spAutoFit/>
          </a:bodyPr>
          <a:lstStyle/>
          <a:p>
            <a:r>
              <a:rPr lang="en-US" b="1" dirty="0"/>
              <a:t>Yes</a:t>
            </a:r>
          </a:p>
        </p:txBody>
      </p:sp>
      <p:sp>
        <p:nvSpPr>
          <p:cNvPr id="20" name="TextBox 19"/>
          <p:cNvSpPr txBox="1"/>
          <p:nvPr/>
        </p:nvSpPr>
        <p:spPr>
          <a:xfrm>
            <a:off x="2217678" y="6033425"/>
            <a:ext cx="2895600" cy="738664"/>
          </a:xfrm>
          <a:prstGeom prst="rect">
            <a:avLst/>
          </a:prstGeom>
          <a:solidFill>
            <a:srgbClr val="00B050"/>
          </a:solidFill>
        </p:spPr>
        <p:txBody>
          <a:bodyPr wrap="square" rtlCol="0">
            <a:spAutoFit/>
          </a:bodyPr>
          <a:lstStyle/>
          <a:p>
            <a:r>
              <a:rPr lang="en-US" dirty="0"/>
              <a:t>Level may increased after </a:t>
            </a:r>
          </a:p>
          <a:p>
            <a:r>
              <a:rPr lang="en-US" dirty="0"/>
              <a:t>another year of assessment</a:t>
            </a:r>
          </a:p>
          <a:p>
            <a:r>
              <a:rPr lang="en-US" dirty="0"/>
              <a:t>if  the trend persist</a:t>
            </a:r>
          </a:p>
        </p:txBody>
      </p:sp>
      <p:cxnSp>
        <p:nvCxnSpPr>
          <p:cNvPr id="22" name="Straight Arrow Connector 21"/>
          <p:cNvCxnSpPr/>
          <p:nvPr/>
        </p:nvCxnSpPr>
        <p:spPr>
          <a:xfrm rot="5400000">
            <a:off x="3504423" y="5865435"/>
            <a:ext cx="309817" cy="34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ounded Rectangle 23"/>
          <p:cNvSpPr/>
          <p:nvPr/>
        </p:nvSpPr>
        <p:spPr>
          <a:xfrm>
            <a:off x="4994564" y="1473324"/>
            <a:ext cx="1752600" cy="141316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Corrective Action taken in Sem 2 of Academic Year 2018-19</a:t>
            </a:r>
          </a:p>
        </p:txBody>
      </p:sp>
      <p:cxnSp>
        <p:nvCxnSpPr>
          <p:cNvPr id="26" name="Straight Arrow Connector 25"/>
          <p:cNvCxnSpPr/>
          <p:nvPr/>
        </p:nvCxnSpPr>
        <p:spPr>
          <a:xfrm flipV="1">
            <a:off x="4682836" y="2365389"/>
            <a:ext cx="311728" cy="34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7" name="TextBox 36"/>
          <p:cNvSpPr txBox="1"/>
          <p:nvPr/>
        </p:nvSpPr>
        <p:spPr>
          <a:xfrm>
            <a:off x="4577650" y="1921054"/>
            <a:ext cx="423514" cy="307777"/>
          </a:xfrm>
          <a:prstGeom prst="rect">
            <a:avLst/>
          </a:prstGeom>
          <a:noFill/>
        </p:spPr>
        <p:txBody>
          <a:bodyPr wrap="none" rtlCol="0">
            <a:spAutoFit/>
          </a:bodyPr>
          <a:lstStyle/>
          <a:p>
            <a:r>
              <a:rPr lang="en-US" b="1" dirty="0"/>
              <a:t>No</a:t>
            </a:r>
          </a:p>
        </p:txBody>
      </p:sp>
      <p:cxnSp>
        <p:nvCxnSpPr>
          <p:cNvPr id="39" name="Elbow Connector 38"/>
          <p:cNvCxnSpPr>
            <a:stCxn id="24" idx="2"/>
            <a:endCxn id="8" idx="3"/>
          </p:cNvCxnSpPr>
          <p:nvPr/>
        </p:nvCxnSpPr>
        <p:spPr>
          <a:xfrm rot="5400000">
            <a:off x="4843897" y="2579955"/>
            <a:ext cx="720434" cy="1333500"/>
          </a:xfrm>
          <a:prstGeom prst="bentConnector2">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4724876" y="5118156"/>
            <a:ext cx="353290" cy="103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4689764" y="4507469"/>
            <a:ext cx="423514" cy="307777"/>
          </a:xfrm>
          <a:prstGeom prst="rect">
            <a:avLst/>
          </a:prstGeom>
          <a:noFill/>
        </p:spPr>
        <p:txBody>
          <a:bodyPr wrap="none" rtlCol="0">
            <a:spAutoFit/>
          </a:bodyPr>
          <a:lstStyle/>
          <a:p>
            <a:r>
              <a:rPr lang="en-US" b="1" dirty="0"/>
              <a:t>No</a:t>
            </a:r>
          </a:p>
        </p:txBody>
      </p:sp>
      <p:sp>
        <p:nvSpPr>
          <p:cNvPr id="46" name="Rounded Rectangle 45"/>
          <p:cNvSpPr/>
          <p:nvPr/>
        </p:nvSpPr>
        <p:spPr>
          <a:xfrm>
            <a:off x="5043054" y="4237306"/>
            <a:ext cx="1752600" cy="1454728"/>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Corrective Action taken in Sem 1 of Academic Year 2019-20</a:t>
            </a:r>
          </a:p>
        </p:txBody>
      </p:sp>
      <p:cxnSp>
        <p:nvCxnSpPr>
          <p:cNvPr id="51" name="Straight Arrow Connector 50"/>
          <p:cNvCxnSpPr/>
          <p:nvPr/>
        </p:nvCxnSpPr>
        <p:spPr>
          <a:xfrm rot="5400000">
            <a:off x="5572399" y="6030177"/>
            <a:ext cx="644234" cy="103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5558890" y="6356351"/>
            <a:ext cx="720927" cy="523220"/>
          </a:xfrm>
          <a:prstGeom prst="rect">
            <a:avLst/>
          </a:prstGeom>
          <a:noFill/>
        </p:spPr>
        <p:txBody>
          <a:bodyPr wrap="square" rtlCol="0">
            <a:spAutoFit/>
          </a:bodyPr>
          <a:lstStyle/>
          <a:p>
            <a:r>
              <a:rPr lang="en-US" dirty="0"/>
              <a:t>………..</a:t>
            </a:r>
          </a:p>
        </p:txBody>
      </p:sp>
      <p:sp>
        <p:nvSpPr>
          <p:cNvPr id="56" name="Rectangle 55"/>
          <p:cNvSpPr/>
          <p:nvPr/>
        </p:nvSpPr>
        <p:spPr>
          <a:xfrm>
            <a:off x="7087498" y="1297663"/>
            <a:ext cx="4851755" cy="4708981"/>
          </a:xfrm>
          <a:prstGeom prst="rect">
            <a:avLst/>
          </a:prstGeom>
        </p:spPr>
        <p:txBody>
          <a:bodyPr wrap="square">
            <a:spAutoFit/>
          </a:bodyPr>
          <a:lstStyle/>
          <a:p>
            <a:r>
              <a:rPr lang="en-US" sz="2000" b="1" dirty="0">
                <a:solidFill>
                  <a:schemeClr val="dk1"/>
                </a:solidFill>
                <a:latin typeface="Calibri"/>
                <a:ea typeface="Calibri"/>
                <a:cs typeface="Calibri"/>
              </a:rPr>
              <a:t>Corrective Actions Taken in the areas of :</a:t>
            </a:r>
          </a:p>
          <a:p>
            <a:pPr marL="457200" indent="-457200">
              <a:buAutoNum type="arabicPeriod"/>
            </a:pPr>
            <a:r>
              <a:rPr lang="en-US" sz="2000" dirty="0">
                <a:solidFill>
                  <a:schemeClr val="dk1"/>
                </a:solidFill>
                <a:latin typeface="Calibri"/>
                <a:ea typeface="Calibri"/>
                <a:cs typeface="Calibri"/>
              </a:rPr>
              <a:t>Pedagogy/ Teaching Methodology (Reflected in Course Plan)</a:t>
            </a:r>
          </a:p>
          <a:p>
            <a:pPr marL="457200" indent="-457200">
              <a:buFontTx/>
              <a:buAutoNum type="arabicPeriod"/>
            </a:pPr>
            <a:r>
              <a:rPr lang="en-US" sz="2000" dirty="0">
                <a:solidFill>
                  <a:schemeClr val="dk1"/>
                </a:solidFill>
                <a:latin typeface="Calibri"/>
                <a:ea typeface="Calibri"/>
                <a:cs typeface="Calibri"/>
              </a:rPr>
              <a:t>Assessment Tools (Reflected in Question asked in HAs, CTs and ESEs)</a:t>
            </a:r>
          </a:p>
          <a:p>
            <a:pPr marL="457200" indent="-457200">
              <a:buFontTx/>
              <a:buAutoNum type="arabicPeriod"/>
            </a:pPr>
            <a:r>
              <a:rPr lang="en-US" sz="2000" dirty="0">
                <a:solidFill>
                  <a:schemeClr val="dk1"/>
                </a:solidFill>
                <a:latin typeface="Calibri"/>
                <a:ea typeface="Calibri"/>
                <a:cs typeface="Calibri"/>
              </a:rPr>
              <a:t>Course Topics (Will be reflected in revised curriculum in Academic year 2019-20)</a:t>
            </a:r>
          </a:p>
          <a:p>
            <a:pPr marL="457200" indent="-457200">
              <a:buFontTx/>
              <a:buAutoNum type="arabicPeriod"/>
            </a:pPr>
            <a:r>
              <a:rPr lang="en-US" sz="2000" dirty="0">
                <a:solidFill>
                  <a:schemeClr val="dk1"/>
                </a:solidFill>
                <a:latin typeface="Calibri"/>
                <a:ea typeface="Calibri"/>
                <a:cs typeface="Calibri"/>
              </a:rPr>
              <a:t>Contact Hours (Will be reflected in revised structure in Academic year 2019-20)</a:t>
            </a:r>
          </a:p>
          <a:p>
            <a:pPr marL="457200" indent="-457200">
              <a:buFontTx/>
              <a:buAutoNum type="arabicPeriod"/>
            </a:pPr>
            <a:r>
              <a:rPr lang="en-US" sz="2000" dirty="0">
                <a:solidFill>
                  <a:schemeClr val="dk1"/>
                </a:solidFill>
                <a:latin typeface="Calibri"/>
                <a:ea typeface="Calibri"/>
                <a:cs typeface="Calibri"/>
              </a:rPr>
              <a:t>Prerequisite / Bridge Courses (Will be reflected in revised structure in Academic year 2019-20)</a:t>
            </a:r>
          </a:p>
          <a:p>
            <a:endParaRPr lang="en-IN" sz="2000" dirty="0">
              <a:solidFill>
                <a:schemeClr val="dk1"/>
              </a:solidFill>
              <a:latin typeface="Calibri"/>
              <a:ea typeface="Calibri"/>
              <a:cs typeface="Calibri"/>
            </a:endParaRPr>
          </a:p>
        </p:txBody>
      </p:sp>
    </p:spTree>
    <p:extLst>
      <p:ext uri="{BB962C8B-B14F-4D97-AF65-F5344CB8AC3E}">
        <p14:creationId xmlns:p14="http://schemas.microsoft.com/office/powerpoint/2010/main" val="3234773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348" y="0"/>
            <a:ext cx="8229240" cy="609600"/>
          </a:xfrm>
        </p:spPr>
        <p:txBody>
          <a:bodyPr>
            <a:noAutofit/>
          </a:bodyPr>
          <a:lstStyle/>
          <a:p>
            <a:r>
              <a:rPr lang="en-US" sz="2500" dirty="0">
                <a:solidFill>
                  <a:srgbClr val="0070C0"/>
                </a:solidFill>
                <a:latin typeface="Verdana" pitchFamily="34" charset="0"/>
                <a:ea typeface="Verdana" pitchFamily="34" charset="0"/>
                <a:cs typeface="Verdana" pitchFamily="34" charset="0"/>
              </a:rPr>
              <a:t>Academic Audit Feedback and Corrective Actions</a:t>
            </a:r>
            <a:endParaRPr lang="en-IN" sz="2500" dirty="0">
              <a:solidFill>
                <a:srgbClr val="0070C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graphicFrame>
        <p:nvGraphicFramePr>
          <p:cNvPr id="4" name="Diagram 3"/>
          <p:cNvGraphicFramePr/>
          <p:nvPr>
            <p:extLst>
              <p:ext uri="{D42A27DB-BD31-4B8C-83A1-F6EECF244321}">
                <p14:modId xmlns:p14="http://schemas.microsoft.com/office/powerpoint/2010/main" val="470839841"/>
              </p:ext>
            </p:extLst>
          </p:nvPr>
        </p:nvGraphicFramePr>
        <p:xfrm>
          <a:off x="1041722" y="928669"/>
          <a:ext cx="11007524" cy="605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32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IN" sz="3600" b="1" dirty="0"/>
              <a:t>PO Evaluation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307777"/>
          </a:xfrm>
          <a:prstGeom prst="rect">
            <a:avLst/>
          </a:prstGeom>
          <a:noFill/>
        </p:spPr>
        <p:txBody>
          <a:bodyPr wrap="square" rtlCol="0">
            <a:spAutoFit/>
          </a:bodyPr>
          <a:lstStyle>
            <a:defPPr marR="0" lvl="0" algn="l" rtl="0">
              <a:lnSpc>
                <a:spcPct val="100000"/>
              </a:lnSpc>
              <a:spcBef>
                <a:spcPts val="0"/>
              </a:spcBef>
              <a:spcAft>
                <a:spcPts val="0"/>
              </a:spcAft>
            </a:defPPr>
            <a:lvl1pPr>
              <a:defRPr b="1"/>
            </a:lvl1pPr>
          </a:lstStyle>
          <a:p>
            <a:r>
              <a:rPr lang="en-US" dirty="0"/>
              <a:t> </a:t>
            </a:r>
          </a:p>
        </p:txBody>
      </p:sp>
      <p:sp>
        <p:nvSpPr>
          <p:cNvPr id="7" name="Rectangle 6"/>
          <p:cNvSpPr/>
          <p:nvPr/>
        </p:nvSpPr>
        <p:spPr>
          <a:xfrm>
            <a:off x="1157469" y="822201"/>
            <a:ext cx="9434331" cy="830997"/>
          </a:xfrm>
          <a:prstGeom prst="rect">
            <a:avLst/>
          </a:prstGeom>
        </p:spPr>
        <p:txBody>
          <a:bodyPr wrap="square">
            <a:spAutoFit/>
          </a:bodyPr>
          <a:lstStyle/>
          <a:p>
            <a:pPr algn="ctr" fontAlgn="base">
              <a:spcBef>
                <a:spcPct val="0"/>
              </a:spcBef>
              <a:spcAft>
                <a:spcPct val="0"/>
              </a:spcAft>
            </a:pPr>
            <a:r>
              <a:rPr lang="en-US" sz="2400" b="1" dirty="0">
                <a:solidFill>
                  <a:srgbClr val="990000"/>
                </a:solidFill>
                <a:ea typeface="Times New Roman" pitchFamily="18" charset="0"/>
                <a:cs typeface="Arial" pitchFamily="34" charset="0"/>
              </a:rPr>
              <a:t>Assessment Tools and Assessment Parameters for PO Attainment</a:t>
            </a:r>
            <a:endParaRPr lang="en-US" sz="2400" dirty="0">
              <a:ea typeface="Verdana"/>
              <a:cs typeface="Verdana"/>
            </a:endParaRPr>
          </a:p>
        </p:txBody>
      </p:sp>
      <p:sp>
        <p:nvSpPr>
          <p:cNvPr id="9" name="TextBox 8"/>
          <p:cNvSpPr txBox="1"/>
          <p:nvPr/>
        </p:nvSpPr>
        <p:spPr>
          <a:xfrm>
            <a:off x="1157469" y="2047675"/>
            <a:ext cx="10822328" cy="707886"/>
          </a:xfrm>
          <a:prstGeom prst="rect">
            <a:avLst/>
          </a:prstGeom>
          <a:noFill/>
          <a:ln>
            <a:solidFill>
              <a:srgbClr val="0000FF"/>
            </a:solidFill>
          </a:ln>
        </p:spPr>
        <p:txBody>
          <a:bodyPr wrap="square" rtlCol="0">
            <a:spAutoFit/>
          </a:bodyPr>
          <a:lstStyle/>
          <a:p>
            <a:r>
              <a:rPr lang="en-US" sz="2000" dirty="0">
                <a:solidFill>
                  <a:schemeClr val="bg2"/>
                </a:solidFill>
                <a:latin typeface="Calibri"/>
                <a:ea typeface="Calibri"/>
                <a:cs typeface="Calibri"/>
              </a:rPr>
              <a:t>Direct attainment:- </a:t>
            </a:r>
            <a:r>
              <a:rPr lang="en-US" sz="2000" dirty="0">
                <a:solidFill>
                  <a:schemeClr val="dk1"/>
                </a:solidFill>
                <a:latin typeface="Calibri"/>
                <a:ea typeface="Calibri"/>
                <a:cs typeface="Calibri"/>
              </a:rPr>
              <a:t>Through CO-PO mapping and attainment of </a:t>
            </a:r>
            <a:r>
              <a:rPr lang="en-US" sz="2000" dirty="0" err="1">
                <a:solidFill>
                  <a:schemeClr val="dk1"/>
                </a:solidFill>
                <a:latin typeface="Calibri"/>
                <a:ea typeface="Calibri"/>
                <a:cs typeface="Calibri"/>
              </a:rPr>
              <a:t>COs.</a:t>
            </a:r>
            <a:r>
              <a:rPr lang="en-US" sz="2000" dirty="0">
                <a:solidFill>
                  <a:schemeClr val="dk1"/>
                </a:solidFill>
                <a:latin typeface="Calibri"/>
                <a:ea typeface="Calibri"/>
                <a:cs typeface="Calibri"/>
              </a:rPr>
              <a:t> (Students Performance In semester and End Semester Examinations)</a:t>
            </a:r>
          </a:p>
        </p:txBody>
      </p:sp>
      <p:sp>
        <p:nvSpPr>
          <p:cNvPr id="10" name="TextBox 9"/>
          <p:cNvSpPr txBox="1"/>
          <p:nvPr/>
        </p:nvSpPr>
        <p:spPr>
          <a:xfrm>
            <a:off x="1157469" y="5257800"/>
            <a:ext cx="10602409" cy="1015663"/>
          </a:xfrm>
          <a:prstGeom prst="rect">
            <a:avLst/>
          </a:prstGeom>
          <a:noFill/>
          <a:ln>
            <a:solidFill>
              <a:srgbClr val="0000FF"/>
            </a:solidFill>
          </a:ln>
        </p:spPr>
        <p:txBody>
          <a:bodyPr wrap="square" rtlCol="0">
            <a:spAutoFit/>
          </a:bodyPr>
          <a:lstStyle/>
          <a:p>
            <a:r>
              <a:rPr lang="en-US" sz="2000" dirty="0">
                <a:solidFill>
                  <a:schemeClr val="bg2"/>
                </a:solidFill>
                <a:latin typeface="Calibri"/>
                <a:ea typeface="Calibri"/>
                <a:cs typeface="Calibri"/>
              </a:rPr>
              <a:t>In-Direct attainment:- </a:t>
            </a:r>
            <a:r>
              <a:rPr lang="en-US" sz="2000" dirty="0">
                <a:solidFill>
                  <a:schemeClr val="dk1"/>
                </a:solidFill>
                <a:latin typeface="Calibri"/>
                <a:ea typeface="Calibri"/>
                <a:cs typeface="Calibri"/>
              </a:rPr>
              <a:t>Through surveys (Alumni, Employer, Students Exit survey). (Using Questionnaires). Simple statements addressing the purpose of POs and PSOs were prepared and they were asked to express their opinion on a scale of   0 to 10. </a:t>
            </a:r>
          </a:p>
        </p:txBody>
      </p:sp>
      <p:sp>
        <p:nvSpPr>
          <p:cNvPr id="11" name="TextBox 10"/>
          <p:cNvSpPr txBox="1"/>
          <p:nvPr/>
        </p:nvSpPr>
        <p:spPr>
          <a:xfrm>
            <a:off x="2362200" y="6397823"/>
            <a:ext cx="8772645" cy="400110"/>
          </a:xfrm>
          <a:prstGeom prst="rect">
            <a:avLst/>
          </a:prstGeom>
          <a:noFill/>
        </p:spPr>
        <p:txBody>
          <a:bodyPr wrap="square" rtlCol="0">
            <a:spAutoFit/>
          </a:bodyPr>
          <a:lstStyle>
            <a:defPPr marR="0" lvl="0" algn="l" rtl="0">
              <a:lnSpc>
                <a:spcPct val="100000"/>
              </a:lnSpc>
              <a:spcBef>
                <a:spcPts val="0"/>
              </a:spcBef>
              <a:spcAft>
                <a:spcPts val="0"/>
              </a:spcAft>
            </a:defPPr>
            <a:lvl1pPr>
              <a:defRPr b="1"/>
            </a:lvl1pPr>
          </a:lstStyle>
          <a:p>
            <a:r>
              <a:rPr lang="en-US" sz="2000" b="0" dirty="0">
                <a:solidFill>
                  <a:schemeClr val="bg2"/>
                </a:solidFill>
                <a:latin typeface="Calibri"/>
                <a:ea typeface="Calibri"/>
                <a:cs typeface="Calibri"/>
              </a:rPr>
              <a:t>Overall PO attainment= 0.8 (Direct attainment)+ 0.2 (In-Direct attainment)</a:t>
            </a:r>
          </a:p>
        </p:txBody>
      </p:sp>
      <p:sp>
        <p:nvSpPr>
          <p:cNvPr id="12" name="Rectangle 11"/>
          <p:cNvSpPr/>
          <p:nvPr/>
        </p:nvSpPr>
        <p:spPr>
          <a:xfrm>
            <a:off x="1157469" y="2739604"/>
            <a:ext cx="10776030" cy="2352952"/>
          </a:xfrm>
          <a:prstGeom prst="rect">
            <a:avLst/>
          </a:prstGeom>
        </p:spPr>
        <p:txBody>
          <a:bodyPr wrap="square">
            <a:spAutoFit/>
          </a:bodyPr>
          <a:lstStyle/>
          <a:p>
            <a:pPr>
              <a:lnSpc>
                <a:spcPct val="150000"/>
              </a:lnSpc>
              <a:buFont typeface="Arial" pitchFamily="34" charset="0"/>
              <a:buChar char="•"/>
            </a:pPr>
            <a:r>
              <a:rPr lang="en-US" sz="2000" dirty="0">
                <a:solidFill>
                  <a:schemeClr val="dk1"/>
                </a:solidFill>
                <a:latin typeface="Calibri"/>
                <a:ea typeface="Calibri"/>
                <a:cs typeface="Calibri"/>
              </a:rPr>
              <a:t> Based on the attainment of the COs, the attainment of POs and PSOs is determined. </a:t>
            </a:r>
          </a:p>
          <a:p>
            <a:pPr>
              <a:lnSpc>
                <a:spcPct val="150000"/>
              </a:lnSpc>
              <a:buFont typeface="Arial" pitchFamily="34" charset="0"/>
              <a:buChar char="•"/>
            </a:pPr>
            <a:r>
              <a:rPr lang="en-US" sz="2000" dirty="0">
                <a:solidFill>
                  <a:schemeClr val="dk1"/>
                </a:solidFill>
                <a:latin typeface="Calibri"/>
                <a:ea typeface="Calibri"/>
                <a:cs typeface="Calibri"/>
              </a:rPr>
              <a:t> PO-PSO(n) - sum of weights (correlation level) of the affected (non-attained) COs (n) </a:t>
            </a:r>
          </a:p>
          <a:p>
            <a:pPr>
              <a:lnSpc>
                <a:spcPct val="150000"/>
              </a:lnSpc>
              <a:buFont typeface="Arial" pitchFamily="34" charset="0"/>
              <a:buChar char="•"/>
            </a:pPr>
            <a:r>
              <a:rPr lang="en-US" sz="2000" dirty="0">
                <a:solidFill>
                  <a:schemeClr val="dk1"/>
                </a:solidFill>
                <a:latin typeface="Calibri"/>
                <a:ea typeface="Calibri"/>
                <a:cs typeface="Calibri"/>
              </a:rPr>
              <a:t> PO-PSO(N)  - sum of weights of all COs influencing a particular PO or PSO (N). </a:t>
            </a:r>
          </a:p>
          <a:p>
            <a:pPr>
              <a:lnSpc>
                <a:spcPct val="150000"/>
              </a:lnSpc>
              <a:buFont typeface="Arial" pitchFamily="34" charset="0"/>
              <a:buChar char="•"/>
            </a:pPr>
            <a:r>
              <a:rPr lang="en-US" sz="2000" dirty="0">
                <a:solidFill>
                  <a:schemeClr val="dk1"/>
                </a:solidFill>
                <a:latin typeface="Calibri"/>
                <a:ea typeface="Calibri"/>
                <a:cs typeface="Calibri"/>
              </a:rPr>
              <a:t> The attainment for all POs and PSOs is calculated as:    % Attainment = [(N-n)/N]*100</a:t>
            </a:r>
          </a:p>
          <a:p>
            <a:pPr>
              <a:lnSpc>
                <a:spcPct val="150000"/>
              </a:lnSpc>
              <a:buFont typeface="Arial" pitchFamily="34" charset="0"/>
              <a:buChar char="•"/>
            </a:pPr>
            <a:r>
              <a:rPr lang="en-US" sz="2000" dirty="0">
                <a:solidFill>
                  <a:schemeClr val="dk1"/>
                </a:solidFill>
                <a:latin typeface="Calibri"/>
                <a:ea typeface="Calibri"/>
                <a:cs typeface="Calibri"/>
              </a:rPr>
              <a:t> The attainment threshold for all POs and PSOs is set as 75% for AY 2020-21</a:t>
            </a:r>
          </a:p>
        </p:txBody>
      </p:sp>
    </p:spTree>
    <p:extLst>
      <p:ext uri="{BB962C8B-B14F-4D97-AF65-F5344CB8AC3E}">
        <p14:creationId xmlns:p14="http://schemas.microsoft.com/office/powerpoint/2010/main" val="398164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4"/>
          <p:cNvPicPr preferRelativeResize="0"/>
          <p:nvPr/>
        </p:nvPicPr>
        <p:blipFill rotWithShape="1">
          <a:blip r:embed="rId3">
            <a:alphaModFix/>
          </a:blip>
          <a:srcRect/>
          <a:stretch/>
        </p:blipFill>
        <p:spPr>
          <a:xfrm>
            <a:off x="3736847" y="1831848"/>
            <a:ext cx="4724400" cy="3921252"/>
          </a:xfrm>
          <a:prstGeom prst="rect">
            <a:avLst/>
          </a:prstGeom>
          <a:noFill/>
          <a:ln>
            <a:noFill/>
          </a:ln>
        </p:spPr>
      </p:pic>
      <p:sp>
        <p:nvSpPr>
          <p:cNvPr id="115" name="Google Shape;115;p4"/>
          <p:cNvSpPr txBox="1"/>
          <p:nvPr/>
        </p:nvSpPr>
        <p:spPr>
          <a:xfrm>
            <a:off x="5458205" y="3669233"/>
            <a:ext cx="1360805" cy="2546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500" b="1" i="0" u="none" strike="noStrike" cap="none">
                <a:solidFill>
                  <a:srgbClr val="6F2F9F"/>
                </a:solidFill>
                <a:latin typeface="Cambria"/>
                <a:ea typeface="Cambria"/>
                <a:cs typeface="Cambria"/>
                <a:sym typeface="Cambria"/>
              </a:rPr>
              <a:t>Achievements</a:t>
            </a:r>
            <a:endParaRPr sz="1500" b="0" i="0" u="none" strike="noStrike" cap="none">
              <a:solidFill>
                <a:schemeClr val="dk1"/>
              </a:solidFill>
              <a:latin typeface="Cambria"/>
              <a:ea typeface="Cambria"/>
              <a:cs typeface="Cambria"/>
              <a:sym typeface="Cambria"/>
            </a:endParaRPr>
          </a:p>
        </p:txBody>
      </p:sp>
      <p:sp>
        <p:nvSpPr>
          <p:cNvPr id="116" name="Google Shape;116;p4"/>
          <p:cNvSpPr txBox="1">
            <a:spLocks noGrp="1"/>
          </p:cNvSpPr>
          <p:nvPr>
            <p:ph type="title"/>
          </p:nvPr>
        </p:nvSpPr>
        <p:spPr>
          <a:xfrm>
            <a:off x="1600200" y="34925"/>
            <a:ext cx="8617585"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Department Achievements/Recognitions</a:t>
            </a:r>
            <a:endParaRPr sz="4000" dirty="0"/>
          </a:p>
        </p:txBody>
      </p:sp>
      <p:sp>
        <p:nvSpPr>
          <p:cNvPr id="117" name="Google Shape;117;p4"/>
          <p:cNvSpPr txBox="1"/>
          <p:nvPr/>
        </p:nvSpPr>
        <p:spPr>
          <a:xfrm>
            <a:off x="2411729" y="5267878"/>
            <a:ext cx="1991360" cy="228268"/>
          </a:xfrm>
          <a:prstGeom prst="rect">
            <a:avLst/>
          </a:prstGeom>
          <a:noFill/>
          <a:ln>
            <a:noFill/>
          </a:ln>
        </p:spPr>
        <p:txBody>
          <a:bodyPr spcFirstLastPara="1" wrap="square" lIns="0" tIns="12700" rIns="0" bIns="0" anchor="t" anchorCtr="0">
            <a:spAutoFit/>
          </a:bodyPr>
          <a:lstStyle/>
          <a:p>
            <a:pPr marL="12700" marR="5080" lvl="0" indent="17780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Placement Percentage</a:t>
            </a:r>
            <a:endParaRPr sz="1400" b="0" i="0" u="none" strike="noStrike" cap="none" dirty="0">
              <a:solidFill>
                <a:schemeClr val="dk1"/>
              </a:solidFill>
              <a:latin typeface="Calibri"/>
              <a:ea typeface="Calibri"/>
              <a:cs typeface="Calibri"/>
              <a:sym typeface="Calibri"/>
            </a:endParaRPr>
          </a:p>
        </p:txBody>
      </p:sp>
      <p:sp>
        <p:nvSpPr>
          <p:cNvPr id="118" name="Google Shape;118;p4"/>
          <p:cNvSpPr txBox="1"/>
          <p:nvPr/>
        </p:nvSpPr>
        <p:spPr>
          <a:xfrm>
            <a:off x="2576830" y="4105955"/>
            <a:ext cx="1661159" cy="228268"/>
          </a:xfrm>
          <a:prstGeom prst="rect">
            <a:avLst/>
          </a:prstGeom>
          <a:noFill/>
          <a:ln>
            <a:noFill/>
          </a:ln>
        </p:spPr>
        <p:txBody>
          <a:bodyPr spcFirstLastPara="1" wrap="square" lIns="0" tIns="12700" rIns="0" bIns="0" anchor="t" anchorCtr="0">
            <a:spAutoFit/>
          </a:bodyPr>
          <a:lstStyle/>
          <a:p>
            <a:pPr marL="12700" marR="5080" lvl="0" indent="6858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Entrepreneurs </a:t>
            </a:r>
            <a:endParaRPr dirty="0"/>
          </a:p>
        </p:txBody>
      </p:sp>
      <p:sp>
        <p:nvSpPr>
          <p:cNvPr id="119" name="Google Shape;119;p4"/>
          <p:cNvSpPr txBox="1"/>
          <p:nvPr/>
        </p:nvSpPr>
        <p:spPr>
          <a:xfrm>
            <a:off x="8697848" y="3012439"/>
            <a:ext cx="2671192" cy="444342"/>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Total Publications(SCI, Scopus, IEEE conference ,Book  Chapters etc.)</a:t>
            </a:r>
            <a:endParaRPr sz="1400" b="0" i="0" u="none" strike="noStrike" cap="none" dirty="0">
              <a:solidFill>
                <a:schemeClr val="dk1"/>
              </a:solidFill>
              <a:latin typeface="Calibri"/>
              <a:ea typeface="Calibri"/>
              <a:cs typeface="Calibri"/>
              <a:sym typeface="Calibri"/>
            </a:endParaRPr>
          </a:p>
        </p:txBody>
      </p:sp>
      <p:sp>
        <p:nvSpPr>
          <p:cNvPr id="120" name="Google Shape;120;p4"/>
          <p:cNvSpPr txBox="1"/>
          <p:nvPr/>
        </p:nvSpPr>
        <p:spPr>
          <a:xfrm>
            <a:off x="8286750" y="2031619"/>
            <a:ext cx="3315970" cy="444342"/>
          </a:xfrm>
          <a:prstGeom prst="rect">
            <a:avLst/>
          </a:prstGeom>
          <a:noFill/>
          <a:ln>
            <a:noFill/>
          </a:ln>
        </p:spPr>
        <p:txBody>
          <a:bodyPr spcFirstLastPara="1" wrap="square" lIns="0" tIns="13325" rIns="0" bIns="0" anchor="t" anchorCtr="0">
            <a:spAutoFit/>
          </a:bodyPr>
          <a:lstStyle/>
          <a:p>
            <a:pPr marL="40005" marR="5080" lvl="0" indent="-2794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International Awards &amp; achievement (26)</a:t>
            </a:r>
          </a:p>
          <a:p>
            <a:pPr marL="40005" marR="5080" lvl="0" indent="-27940"/>
            <a:r>
              <a:rPr lang="en-US" dirty="0" err="1">
                <a:solidFill>
                  <a:schemeClr val="dk1"/>
                </a:solidFill>
                <a:latin typeface="Calibri"/>
                <a:ea typeface="Calibri"/>
                <a:cs typeface="Calibri"/>
                <a:sym typeface="Calibri"/>
              </a:rPr>
              <a:t>INational</a:t>
            </a:r>
            <a:r>
              <a:rPr lang="en-US" dirty="0">
                <a:solidFill>
                  <a:schemeClr val="dk1"/>
                </a:solidFill>
                <a:latin typeface="Calibri"/>
                <a:ea typeface="Calibri"/>
                <a:cs typeface="Calibri"/>
                <a:sym typeface="Calibri"/>
              </a:rPr>
              <a:t> Awards &amp; achievement(32) </a:t>
            </a:r>
            <a:endParaRPr sz="1400" b="0" i="0" u="none" strike="noStrike" cap="none" dirty="0">
              <a:solidFill>
                <a:schemeClr val="dk1"/>
              </a:solidFill>
              <a:latin typeface="Calibri"/>
              <a:ea typeface="Calibri"/>
              <a:cs typeface="Calibri"/>
              <a:sym typeface="Calibri"/>
            </a:endParaRPr>
          </a:p>
        </p:txBody>
      </p:sp>
      <p:sp>
        <p:nvSpPr>
          <p:cNvPr id="121" name="Google Shape;121;p4"/>
          <p:cNvSpPr txBox="1"/>
          <p:nvPr/>
        </p:nvSpPr>
        <p:spPr>
          <a:xfrm>
            <a:off x="8286750" y="4265898"/>
            <a:ext cx="2336165" cy="471278"/>
          </a:xfrm>
          <a:prstGeom prst="rect">
            <a:avLst/>
          </a:prstGeom>
          <a:noFill/>
          <a:ln>
            <a:noFill/>
          </a:ln>
        </p:spPr>
        <p:txBody>
          <a:bodyPr spcFirstLastPara="1" wrap="square" lIns="0" tIns="27300" rIns="0" bIns="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Copyrights/Patent </a:t>
            </a:r>
            <a:endParaRPr sz="14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120"/>
              </a:spcBef>
              <a:spcAft>
                <a:spcPts val="0"/>
              </a:spcAft>
              <a:buNone/>
            </a:pPr>
            <a:endParaRPr sz="1400" b="0" i="0" u="none" strike="noStrike" cap="none" dirty="0">
              <a:solidFill>
                <a:schemeClr val="dk1"/>
              </a:solidFill>
              <a:latin typeface="Calibri"/>
              <a:ea typeface="Calibri"/>
              <a:cs typeface="Calibri"/>
              <a:sym typeface="Calibri"/>
            </a:endParaRPr>
          </a:p>
        </p:txBody>
      </p:sp>
      <p:sp>
        <p:nvSpPr>
          <p:cNvPr id="122" name="Google Shape;122;p4"/>
          <p:cNvSpPr txBox="1"/>
          <p:nvPr/>
        </p:nvSpPr>
        <p:spPr>
          <a:xfrm>
            <a:off x="8405876" y="5297246"/>
            <a:ext cx="1266825" cy="228899"/>
          </a:xfrm>
          <a:prstGeom prst="rect">
            <a:avLst/>
          </a:prstGeom>
          <a:noFill/>
          <a:ln>
            <a:noFill/>
          </a:ln>
        </p:spPr>
        <p:txBody>
          <a:bodyPr spcFirstLastPara="1" wrap="square" lIns="0" tIns="13325" rIns="0" bIns="0" anchor="t" anchorCtr="0">
            <a:spAutoFit/>
          </a:bodyPr>
          <a:lstStyle/>
          <a:p>
            <a:pPr marL="36830" marR="0" lvl="0" indent="0" algn="l" rtl="0">
              <a:lnSpc>
                <a:spcPct val="100000"/>
              </a:lnSpc>
              <a:spcBef>
                <a:spcPts val="0"/>
              </a:spcBef>
              <a:spcAft>
                <a:spcPts val="0"/>
              </a:spcAft>
              <a:buNone/>
            </a:pPr>
            <a:r>
              <a:rPr lang="en-IN" sz="1400" b="0" i="0" u="none" strike="noStrike" cap="none" dirty="0">
                <a:solidFill>
                  <a:schemeClr val="dk1"/>
                </a:solidFill>
                <a:latin typeface="Calibri"/>
                <a:ea typeface="Calibri"/>
                <a:cs typeface="Calibri"/>
                <a:sym typeface="Calibri"/>
              </a:rPr>
              <a:t>Faculty Awards </a:t>
            </a:r>
            <a:endParaRPr sz="1400" b="0" i="0" u="none" strike="noStrike" cap="none" dirty="0">
              <a:solidFill>
                <a:schemeClr val="dk1"/>
              </a:solidFill>
              <a:latin typeface="Calibri"/>
              <a:ea typeface="Calibri"/>
              <a:cs typeface="Calibri"/>
              <a:sym typeface="Calibri"/>
            </a:endParaRPr>
          </a:p>
        </p:txBody>
      </p:sp>
      <p:sp>
        <p:nvSpPr>
          <p:cNvPr id="123" name="Google Shape;123;p4"/>
          <p:cNvSpPr txBox="1"/>
          <p:nvPr/>
        </p:nvSpPr>
        <p:spPr>
          <a:xfrm>
            <a:off x="4792726" y="5121021"/>
            <a:ext cx="561975"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i="0" u="none" strike="noStrike" cap="none" dirty="0">
                <a:solidFill>
                  <a:srgbClr val="FFFFFF"/>
                </a:solidFill>
                <a:latin typeface="Calibri"/>
                <a:ea typeface="Calibri"/>
                <a:cs typeface="Calibri"/>
                <a:sym typeface="Calibri"/>
              </a:rPr>
              <a:t>92%</a:t>
            </a:r>
            <a:endParaRPr sz="1400" b="0" i="0" u="none" strike="noStrike" cap="none" dirty="0">
              <a:solidFill>
                <a:schemeClr val="dk1"/>
              </a:solidFill>
              <a:latin typeface="Calibri"/>
              <a:ea typeface="Calibri"/>
              <a:cs typeface="Calibri"/>
              <a:sym typeface="Calibri"/>
            </a:endParaRPr>
          </a:p>
        </p:txBody>
      </p:sp>
      <p:sp>
        <p:nvSpPr>
          <p:cNvPr id="124" name="Google Shape;124;p4"/>
          <p:cNvSpPr txBox="1"/>
          <p:nvPr/>
        </p:nvSpPr>
        <p:spPr>
          <a:xfrm>
            <a:off x="7789290" y="3112388"/>
            <a:ext cx="409829"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134</a:t>
            </a:r>
            <a:endParaRPr sz="1600" b="0" i="0" u="none" strike="noStrike" cap="none" dirty="0">
              <a:solidFill>
                <a:schemeClr val="dk1"/>
              </a:solidFill>
              <a:latin typeface="Calibri"/>
              <a:ea typeface="Calibri"/>
              <a:cs typeface="Calibri"/>
              <a:sym typeface="Calibri"/>
            </a:endParaRPr>
          </a:p>
        </p:txBody>
      </p:sp>
      <p:sp>
        <p:nvSpPr>
          <p:cNvPr id="125" name="Google Shape;125;p4"/>
          <p:cNvSpPr txBox="1"/>
          <p:nvPr/>
        </p:nvSpPr>
        <p:spPr>
          <a:xfrm>
            <a:off x="4855336" y="2031619"/>
            <a:ext cx="950214" cy="50461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45</a:t>
            </a:r>
          </a:p>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LPA</a:t>
            </a:r>
            <a:endParaRPr sz="1600" b="0" i="0" u="none" strike="noStrike" cap="none" dirty="0">
              <a:solidFill>
                <a:schemeClr val="dk1"/>
              </a:solidFill>
              <a:latin typeface="Calibri"/>
              <a:ea typeface="Calibri"/>
              <a:cs typeface="Calibri"/>
              <a:sym typeface="Calibri"/>
            </a:endParaRPr>
          </a:p>
        </p:txBody>
      </p:sp>
      <p:sp>
        <p:nvSpPr>
          <p:cNvPr id="126" name="Google Shape;126;p4"/>
          <p:cNvSpPr txBox="1"/>
          <p:nvPr/>
        </p:nvSpPr>
        <p:spPr>
          <a:xfrm>
            <a:off x="4132834" y="4223765"/>
            <a:ext cx="229870"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08</a:t>
            </a:r>
            <a:endParaRPr sz="1600" b="0" i="0" u="none" strike="noStrike" cap="none" dirty="0">
              <a:solidFill>
                <a:schemeClr val="dk1"/>
              </a:solidFill>
              <a:latin typeface="Calibri"/>
              <a:ea typeface="Calibri"/>
              <a:cs typeface="Calibri"/>
              <a:sym typeface="Calibri"/>
            </a:endParaRPr>
          </a:p>
        </p:txBody>
      </p:sp>
      <p:sp>
        <p:nvSpPr>
          <p:cNvPr id="127" name="Google Shape;127;p4"/>
          <p:cNvSpPr txBox="1"/>
          <p:nvPr/>
        </p:nvSpPr>
        <p:spPr>
          <a:xfrm>
            <a:off x="4010497" y="3015295"/>
            <a:ext cx="663103"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78.57L</a:t>
            </a:r>
            <a:endParaRPr sz="1600" b="0" i="0" u="none" strike="noStrike" cap="none" dirty="0">
              <a:solidFill>
                <a:schemeClr val="dk1"/>
              </a:solidFill>
              <a:latin typeface="Calibri"/>
              <a:ea typeface="Calibri"/>
              <a:cs typeface="Calibri"/>
              <a:sym typeface="Calibri"/>
            </a:endParaRPr>
          </a:p>
        </p:txBody>
      </p:sp>
      <p:sp>
        <p:nvSpPr>
          <p:cNvPr id="128" name="Google Shape;128;p4"/>
          <p:cNvSpPr txBox="1"/>
          <p:nvPr/>
        </p:nvSpPr>
        <p:spPr>
          <a:xfrm>
            <a:off x="7020814" y="5108194"/>
            <a:ext cx="229870"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16</a:t>
            </a:r>
            <a:endParaRPr sz="1600" b="0" i="0" u="none" strike="noStrike" cap="none" dirty="0">
              <a:solidFill>
                <a:schemeClr val="dk1"/>
              </a:solidFill>
              <a:latin typeface="Calibri"/>
              <a:ea typeface="Calibri"/>
              <a:cs typeface="Calibri"/>
              <a:sym typeface="Calibri"/>
            </a:endParaRPr>
          </a:p>
        </p:txBody>
      </p:sp>
      <p:sp>
        <p:nvSpPr>
          <p:cNvPr id="129" name="Google Shape;129;p4"/>
          <p:cNvSpPr txBox="1"/>
          <p:nvPr/>
        </p:nvSpPr>
        <p:spPr>
          <a:xfrm>
            <a:off x="6902957" y="2183383"/>
            <a:ext cx="57594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i="0" u="none" strike="noStrike" cap="none">
                <a:solidFill>
                  <a:srgbClr val="FFFFFF"/>
                </a:solidFill>
                <a:latin typeface="Calibri"/>
                <a:ea typeface="Calibri"/>
                <a:cs typeface="Calibri"/>
                <a:sym typeface="Calibri"/>
              </a:rPr>
              <a:t>Winner</a:t>
            </a:r>
            <a:endParaRPr sz="1400" b="0" i="0" u="none" strike="noStrike" cap="none">
              <a:solidFill>
                <a:schemeClr val="dk1"/>
              </a:solidFill>
              <a:latin typeface="Calibri"/>
              <a:ea typeface="Calibri"/>
              <a:cs typeface="Calibri"/>
              <a:sym typeface="Calibri"/>
            </a:endParaRPr>
          </a:p>
        </p:txBody>
      </p:sp>
      <p:sp>
        <p:nvSpPr>
          <p:cNvPr id="130" name="Google Shape;130;p4"/>
          <p:cNvSpPr txBox="1"/>
          <p:nvPr/>
        </p:nvSpPr>
        <p:spPr>
          <a:xfrm>
            <a:off x="7828915" y="4253865"/>
            <a:ext cx="229870"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dirty="0">
                <a:solidFill>
                  <a:srgbClr val="FFFFFF"/>
                </a:solidFill>
                <a:latin typeface="Calibri"/>
                <a:ea typeface="Calibri"/>
                <a:cs typeface="Calibri"/>
                <a:sym typeface="Calibri"/>
              </a:rPr>
              <a:t>34</a:t>
            </a:r>
            <a:endParaRPr sz="1600" b="0" i="0" u="none" strike="noStrike" cap="none" dirty="0">
              <a:solidFill>
                <a:schemeClr val="dk1"/>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a:stretch/>
        </p:blipFill>
        <p:spPr>
          <a:xfrm>
            <a:off x="5187696" y="2889504"/>
            <a:ext cx="1815083" cy="1815084"/>
          </a:xfrm>
          <a:prstGeom prst="rect">
            <a:avLst/>
          </a:prstGeom>
          <a:noFill/>
          <a:ln>
            <a:noFill/>
          </a:ln>
        </p:spPr>
      </p:pic>
      <p:sp>
        <p:nvSpPr>
          <p:cNvPr id="133" name="Google Shape;133;p4"/>
          <p:cNvSpPr txBox="1"/>
          <p:nvPr/>
        </p:nvSpPr>
        <p:spPr>
          <a:xfrm>
            <a:off x="11876785" y="6586525"/>
            <a:ext cx="153670" cy="177800"/>
          </a:xfrm>
          <a:prstGeom prst="rect">
            <a:avLst/>
          </a:prstGeom>
          <a:noFill/>
          <a:ln>
            <a:noFill/>
          </a:ln>
        </p:spPr>
        <p:txBody>
          <a:bodyPr spcFirstLastPara="1" wrap="square" lIns="0" tIns="0" rIns="0" bIns="0" anchor="t" anchorCtr="0">
            <a:spAutoFit/>
          </a:bodyPr>
          <a:lstStyle/>
          <a:p>
            <a:pPr marL="38100" marR="0" lvl="0" indent="0" algn="l" rtl="0">
              <a:lnSpc>
                <a:spcPct val="103333"/>
              </a:lnSpc>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
        <p:nvSpPr>
          <p:cNvPr id="23" name="Google Shape;118;p4"/>
          <p:cNvSpPr txBox="1"/>
          <p:nvPr/>
        </p:nvSpPr>
        <p:spPr>
          <a:xfrm>
            <a:off x="2380866" y="2987913"/>
            <a:ext cx="1661159" cy="228268"/>
          </a:xfrm>
          <a:prstGeom prst="rect">
            <a:avLst/>
          </a:prstGeom>
          <a:noFill/>
          <a:ln>
            <a:noFill/>
          </a:ln>
        </p:spPr>
        <p:txBody>
          <a:bodyPr spcFirstLastPara="1" wrap="square" lIns="0" tIns="12700" rIns="0" bIns="0" anchor="t" anchorCtr="0">
            <a:spAutoFit/>
          </a:bodyPr>
          <a:lstStyle/>
          <a:p>
            <a:pPr marL="12700" marR="5080" lvl="0" indent="6858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Research Funds</a:t>
            </a:r>
            <a:endParaRPr dirty="0"/>
          </a:p>
        </p:txBody>
      </p:sp>
      <p:sp>
        <p:nvSpPr>
          <p:cNvPr id="24" name="Google Shape;117;p4"/>
          <p:cNvSpPr txBox="1"/>
          <p:nvPr/>
        </p:nvSpPr>
        <p:spPr>
          <a:xfrm>
            <a:off x="2174240" y="1886002"/>
            <a:ext cx="2321686" cy="228268"/>
          </a:xfrm>
          <a:prstGeom prst="rect">
            <a:avLst/>
          </a:prstGeom>
          <a:noFill/>
          <a:ln>
            <a:noFill/>
          </a:ln>
        </p:spPr>
        <p:txBody>
          <a:bodyPr spcFirstLastPara="1" wrap="square" lIns="0" tIns="12700" rIns="0" bIns="0" anchor="t" anchorCtr="0">
            <a:spAutoFit/>
          </a:bodyPr>
          <a:lstStyle/>
          <a:p>
            <a:pPr marL="12700" marR="5080" lvl="0" indent="17780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Highest  Placement Package</a:t>
            </a:r>
            <a:endParaRPr sz="1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307939" y="1"/>
            <a:ext cx="9360061" cy="646331"/>
          </a:xfrm>
          <a:prstGeom prst="rect">
            <a:avLst/>
          </a:prstGeom>
        </p:spPr>
        <p:txBody>
          <a:bodyPr wrap="square">
            <a:spAutoFit/>
          </a:bodyPr>
          <a:lstStyle/>
          <a:p>
            <a:pPr algn="ctr"/>
            <a:r>
              <a:rPr lang="en-IN" sz="3600" b="1" dirty="0"/>
              <a:t>PO Evaluation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7" name="Rectangle 6"/>
          <p:cNvSpPr/>
          <p:nvPr/>
        </p:nvSpPr>
        <p:spPr>
          <a:xfrm>
            <a:off x="1307939" y="609601"/>
            <a:ext cx="9283861" cy="830997"/>
          </a:xfrm>
          <a:prstGeom prst="rect">
            <a:avLst/>
          </a:prstGeom>
        </p:spPr>
        <p:txBody>
          <a:bodyPr wrap="square">
            <a:spAutoFit/>
          </a:bodyPr>
          <a:lstStyle/>
          <a:p>
            <a:pPr algn="ctr" fontAlgn="base">
              <a:spcBef>
                <a:spcPct val="0"/>
              </a:spcBef>
              <a:spcAft>
                <a:spcPct val="0"/>
              </a:spcAft>
            </a:pPr>
            <a:r>
              <a:rPr lang="en-US" sz="2400" b="1" dirty="0">
                <a:solidFill>
                  <a:srgbClr val="990000"/>
                </a:solidFill>
                <a:ea typeface="Times New Roman" pitchFamily="18" charset="0"/>
                <a:cs typeface="Arial" pitchFamily="34" charset="0"/>
              </a:rPr>
              <a:t>Assessment Tools and Assessment Parameters for PO Attainment</a:t>
            </a:r>
            <a:endParaRPr lang="en-US" sz="2400" dirty="0">
              <a:ea typeface="Verdana"/>
              <a:cs typeface="Verdana"/>
            </a:endParaRPr>
          </a:p>
        </p:txBody>
      </p:sp>
      <p:graphicFrame>
        <p:nvGraphicFramePr>
          <p:cNvPr id="8" name="Table 7"/>
          <p:cNvGraphicFramePr>
            <a:graphicFrameLocks noGrp="1"/>
          </p:cNvGraphicFramePr>
          <p:nvPr>
            <p:extLst>
              <p:ext uri="{D42A27DB-BD31-4B8C-83A1-F6EECF244321}">
                <p14:modId xmlns:p14="http://schemas.microsoft.com/office/powerpoint/2010/main" val="2105831481"/>
              </p:ext>
            </p:extLst>
          </p:nvPr>
        </p:nvGraphicFramePr>
        <p:xfrm>
          <a:off x="1111171" y="1493540"/>
          <a:ext cx="10613984" cy="5195822"/>
        </p:xfrm>
        <a:graphic>
          <a:graphicData uri="http://schemas.openxmlformats.org/drawingml/2006/table">
            <a:tbl>
              <a:tblPr/>
              <a:tblGrid>
                <a:gridCol w="1617369">
                  <a:extLst>
                    <a:ext uri="{9D8B030D-6E8A-4147-A177-3AD203B41FA5}">
                      <a16:colId xmlns:a16="http://schemas.microsoft.com/office/drawing/2014/main" val="20000"/>
                    </a:ext>
                  </a:extLst>
                </a:gridCol>
                <a:gridCol w="1663317">
                  <a:extLst>
                    <a:ext uri="{9D8B030D-6E8A-4147-A177-3AD203B41FA5}">
                      <a16:colId xmlns:a16="http://schemas.microsoft.com/office/drawing/2014/main" val="20001"/>
                    </a:ext>
                  </a:extLst>
                </a:gridCol>
                <a:gridCol w="1672506">
                  <a:extLst>
                    <a:ext uri="{9D8B030D-6E8A-4147-A177-3AD203B41FA5}">
                      <a16:colId xmlns:a16="http://schemas.microsoft.com/office/drawing/2014/main" val="20002"/>
                    </a:ext>
                  </a:extLst>
                </a:gridCol>
                <a:gridCol w="3133652">
                  <a:extLst>
                    <a:ext uri="{9D8B030D-6E8A-4147-A177-3AD203B41FA5}">
                      <a16:colId xmlns:a16="http://schemas.microsoft.com/office/drawing/2014/main" val="20003"/>
                    </a:ext>
                  </a:extLst>
                </a:gridCol>
                <a:gridCol w="2527140">
                  <a:extLst>
                    <a:ext uri="{9D8B030D-6E8A-4147-A177-3AD203B41FA5}">
                      <a16:colId xmlns:a16="http://schemas.microsoft.com/office/drawing/2014/main" val="20004"/>
                    </a:ext>
                  </a:extLst>
                </a:gridCol>
              </a:tblGrid>
              <a:tr h="1504949">
                <a:tc rowSpan="3">
                  <a:txBody>
                    <a:bodyPr/>
                    <a:lstStyle/>
                    <a:p>
                      <a:pPr marL="1905" marR="0" algn="ctr">
                        <a:lnSpc>
                          <a:spcPct val="130000"/>
                        </a:lnSpc>
                        <a:spcBef>
                          <a:spcPts val="0"/>
                        </a:spcBef>
                        <a:spcAft>
                          <a:spcPts val="0"/>
                        </a:spcAft>
                      </a:pPr>
                      <a:r>
                        <a:rPr lang="en-US" sz="1600" b="1" dirty="0">
                          <a:latin typeface="+mn-lt"/>
                          <a:ea typeface="Arial"/>
                          <a:cs typeface="Times New Roman"/>
                        </a:rPr>
                        <a:t>Assessment Tools</a:t>
                      </a:r>
                      <a:endParaRPr lang="en-US" sz="16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rowSpan="2">
                  <a:txBody>
                    <a:bodyPr/>
                    <a:lstStyle/>
                    <a:p>
                      <a:pPr marL="1270" marR="0" algn="ctr">
                        <a:lnSpc>
                          <a:spcPct val="130000"/>
                        </a:lnSpc>
                        <a:spcBef>
                          <a:spcPts val="555"/>
                        </a:spcBef>
                        <a:spcAft>
                          <a:spcPts val="0"/>
                        </a:spcAft>
                      </a:pPr>
                      <a:r>
                        <a:rPr lang="en-US" sz="1600" b="1" dirty="0">
                          <a:latin typeface="+mn-lt"/>
                          <a:ea typeface="Arial"/>
                          <a:cs typeface="Times New Roman"/>
                        </a:rPr>
                        <a:t>Direct Assessment </a:t>
                      </a:r>
                      <a:r>
                        <a:rPr lang="en-US" sz="1600" dirty="0">
                          <a:latin typeface="+mn-lt"/>
                          <a:ea typeface="Arial"/>
                          <a:cs typeface="Times New Roman"/>
                        </a:rPr>
                        <a:t>(80%)</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b="1" dirty="0">
                          <a:latin typeface="+mn-lt"/>
                          <a:ea typeface="Arial"/>
                          <a:cs typeface="Times New Roman"/>
                        </a:rPr>
                        <a:t>In-Semester Assessment</a:t>
                      </a:r>
                      <a:endParaRPr lang="en-US" sz="1600" b="1" dirty="0">
                        <a:latin typeface="+mn-lt"/>
                        <a:ea typeface="Verdana"/>
                        <a:cs typeface="Verdana"/>
                      </a:endParaRPr>
                    </a:p>
                    <a:p>
                      <a:pPr marL="1270" marR="0" algn="ctr">
                        <a:lnSpc>
                          <a:spcPct val="130000"/>
                        </a:lnSpc>
                        <a:spcBef>
                          <a:spcPts val="555"/>
                        </a:spcBef>
                        <a:spcAft>
                          <a:spcPts val="0"/>
                        </a:spcAft>
                      </a:pPr>
                      <a:r>
                        <a:rPr lang="en-US" sz="1600" dirty="0">
                          <a:latin typeface="+mn-lt"/>
                          <a:ea typeface="Arial"/>
                          <a:cs typeface="Times New Roman"/>
                        </a:rPr>
                        <a:t>(50%)</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spc="-10" dirty="0">
                          <a:latin typeface="+mn-lt"/>
                          <a:ea typeface="Arial"/>
                          <a:cs typeface="Times New Roman"/>
                        </a:rPr>
                        <a:t>Mid Semester Exam</a:t>
                      </a:r>
                    </a:p>
                    <a:p>
                      <a:pPr marL="1270" marR="0" algn="ctr">
                        <a:lnSpc>
                          <a:spcPct val="130000"/>
                        </a:lnSpc>
                        <a:spcBef>
                          <a:spcPts val="555"/>
                        </a:spcBef>
                        <a:spcAft>
                          <a:spcPts val="0"/>
                        </a:spcAft>
                      </a:pPr>
                      <a:r>
                        <a:rPr lang="en-US" sz="1600" spc="-10" dirty="0">
                          <a:latin typeface="+mn-lt"/>
                          <a:ea typeface="Arial"/>
                          <a:cs typeface="Times New Roman"/>
                        </a:rPr>
                        <a:t>Laboratory</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Seminar</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Group Discussion</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spc="-10" dirty="0">
                          <a:latin typeface="+mn-lt"/>
                          <a:ea typeface="Arial"/>
                          <a:cs typeface="Times New Roman"/>
                        </a:rPr>
                        <a:t> 10%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10%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15%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15%  Weightage</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1504949">
                <a:tc vMerge="1">
                  <a:txBody>
                    <a:bodyPr/>
                    <a:lstStyle/>
                    <a:p>
                      <a:endParaRPr lang="en-US"/>
                    </a:p>
                  </a:txBody>
                  <a:tcPr/>
                </a:tc>
                <a:tc vMerge="1">
                  <a:txBody>
                    <a:bodyPr/>
                    <a:lstStyle/>
                    <a:p>
                      <a:endParaRPr lang="en-US"/>
                    </a:p>
                  </a:txBody>
                  <a:tcPr/>
                </a:tc>
                <a:tc>
                  <a:txBody>
                    <a:bodyPr/>
                    <a:lstStyle/>
                    <a:p>
                      <a:pPr marL="1270" marR="0" algn="ctr">
                        <a:lnSpc>
                          <a:spcPct val="130000"/>
                        </a:lnSpc>
                        <a:spcBef>
                          <a:spcPts val="555"/>
                        </a:spcBef>
                        <a:spcAft>
                          <a:spcPts val="0"/>
                        </a:spcAft>
                      </a:pPr>
                      <a:r>
                        <a:rPr lang="en-US" sz="1600" b="1" dirty="0">
                          <a:latin typeface="+mn-lt"/>
                          <a:ea typeface="Arial"/>
                          <a:cs typeface="Times New Roman"/>
                        </a:rPr>
                        <a:t>End Semester Assessment</a:t>
                      </a:r>
                      <a:endParaRPr lang="en-US" sz="1600" b="1" dirty="0">
                        <a:latin typeface="+mn-lt"/>
                        <a:ea typeface="Verdana"/>
                        <a:cs typeface="Verdana"/>
                      </a:endParaRPr>
                    </a:p>
                    <a:p>
                      <a:pPr marL="1270" marR="0" algn="ctr">
                        <a:lnSpc>
                          <a:spcPct val="130000"/>
                        </a:lnSpc>
                        <a:spcBef>
                          <a:spcPts val="555"/>
                        </a:spcBef>
                        <a:spcAft>
                          <a:spcPts val="0"/>
                        </a:spcAft>
                      </a:pPr>
                      <a:r>
                        <a:rPr lang="en-US" sz="1600" dirty="0">
                          <a:latin typeface="+mn-lt"/>
                          <a:ea typeface="Arial"/>
                          <a:cs typeface="Times New Roman"/>
                        </a:rPr>
                        <a:t>(50%)</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dirty="0">
                          <a:latin typeface="+mn-lt"/>
                          <a:ea typeface="Arial"/>
                          <a:cs typeface="Times New Roman"/>
                        </a:rPr>
                        <a:t>End Semester Exam(Theory)</a:t>
                      </a:r>
                      <a:endParaRPr lang="en-US" sz="1600" dirty="0">
                        <a:latin typeface="+mn-lt"/>
                        <a:ea typeface="Verdana"/>
                        <a:cs typeface="Verdana"/>
                      </a:endParaRPr>
                    </a:p>
                    <a:p>
                      <a:pPr marL="1270" marR="0" algn="ctr">
                        <a:lnSpc>
                          <a:spcPct val="130000"/>
                        </a:lnSpc>
                        <a:spcBef>
                          <a:spcPts val="555"/>
                        </a:spcBef>
                        <a:spcAft>
                          <a:spcPts val="0"/>
                        </a:spcAft>
                      </a:pPr>
                      <a:r>
                        <a:rPr lang="en-US" sz="1600" dirty="0">
                          <a:latin typeface="+mn-lt"/>
                          <a:ea typeface="Arial"/>
                          <a:cs typeface="Times New Roman"/>
                        </a:rPr>
                        <a:t>Course Project</a:t>
                      </a:r>
                      <a:endParaRPr lang="en-US" sz="1600" dirty="0">
                        <a:latin typeface="+mn-lt"/>
                        <a:ea typeface="Verdana"/>
                        <a:cs typeface="Verdana"/>
                      </a:endParaRPr>
                    </a:p>
                    <a:p>
                      <a:pPr marL="1270" marR="0" algn="ctr">
                        <a:lnSpc>
                          <a:spcPct val="130000"/>
                        </a:lnSpc>
                        <a:spcBef>
                          <a:spcPts val="555"/>
                        </a:spcBef>
                        <a:spcAft>
                          <a:spcPts val="0"/>
                        </a:spcAft>
                      </a:pPr>
                      <a:r>
                        <a:rPr lang="en-US" sz="1600" dirty="0">
                          <a:latin typeface="+mn-lt"/>
                          <a:ea typeface="Arial"/>
                          <a:cs typeface="Times New Roman"/>
                        </a:rPr>
                        <a:t>Home Assignment</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Comprehensive </a:t>
                      </a:r>
                      <a:r>
                        <a:rPr lang="en-US" sz="1600" dirty="0">
                          <a:latin typeface="+mn-lt"/>
                          <a:ea typeface="Arial"/>
                          <a:cs typeface="Times New Roman"/>
                        </a:rPr>
                        <a:t>Viva Voce</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spc="-10" dirty="0">
                          <a:latin typeface="+mn-lt"/>
                          <a:ea typeface="Arial"/>
                          <a:cs typeface="Times New Roman"/>
                        </a:rPr>
                        <a:t> 10%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10%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10%  Weightage</a:t>
                      </a:r>
                      <a:endParaRPr lang="en-US" sz="1600" dirty="0">
                        <a:latin typeface="+mn-lt"/>
                        <a:ea typeface="Verdana"/>
                        <a:cs typeface="Verdana"/>
                      </a:endParaRPr>
                    </a:p>
                    <a:p>
                      <a:pPr marL="1270" marR="0" algn="ctr">
                        <a:lnSpc>
                          <a:spcPct val="130000"/>
                        </a:lnSpc>
                        <a:spcBef>
                          <a:spcPts val="555"/>
                        </a:spcBef>
                        <a:spcAft>
                          <a:spcPts val="0"/>
                        </a:spcAft>
                      </a:pPr>
                      <a:r>
                        <a:rPr lang="en-US" sz="1600" spc="-10" dirty="0">
                          <a:latin typeface="+mn-lt"/>
                          <a:ea typeface="Arial"/>
                          <a:cs typeface="Times New Roman"/>
                        </a:rPr>
                        <a:t> 20%  Weightage</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1998597">
                <a:tc vMerge="1">
                  <a:txBody>
                    <a:bodyPr/>
                    <a:lstStyle/>
                    <a:p>
                      <a:endParaRPr lang="en-US"/>
                    </a:p>
                  </a:txBody>
                  <a:tcPr/>
                </a:tc>
                <a:tc>
                  <a:txBody>
                    <a:bodyPr/>
                    <a:lstStyle/>
                    <a:p>
                      <a:pPr marL="1270" marR="0" algn="ctr">
                        <a:lnSpc>
                          <a:spcPct val="130000"/>
                        </a:lnSpc>
                        <a:spcBef>
                          <a:spcPts val="555"/>
                        </a:spcBef>
                        <a:spcAft>
                          <a:spcPts val="0"/>
                        </a:spcAft>
                      </a:pPr>
                      <a:r>
                        <a:rPr lang="en-US" sz="1600" b="1" dirty="0">
                          <a:latin typeface="+mn-lt"/>
                          <a:ea typeface="Arial"/>
                          <a:cs typeface="Times New Roman"/>
                        </a:rPr>
                        <a:t>Indirect Assessment </a:t>
                      </a:r>
                      <a:r>
                        <a:rPr lang="en-US" sz="1600" dirty="0">
                          <a:latin typeface="+mn-lt"/>
                          <a:ea typeface="Arial"/>
                          <a:cs typeface="Times New Roman"/>
                        </a:rPr>
                        <a:t>(20%)</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b="1" dirty="0">
                          <a:latin typeface="+mn-lt"/>
                          <a:ea typeface="Arial"/>
                          <a:cs typeface="Times New Roman"/>
                        </a:rPr>
                        <a:t>End of  each Year</a:t>
                      </a:r>
                      <a:endParaRPr lang="en-US" sz="1600" b="1"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dirty="0">
                          <a:latin typeface="+mn-lt"/>
                          <a:ea typeface="Times New Roman"/>
                          <a:cs typeface="Verdana"/>
                        </a:rPr>
                        <a:t>Students Exit feedback</a:t>
                      </a:r>
                      <a:endParaRPr lang="en-US" sz="1600" dirty="0">
                        <a:latin typeface="+mn-lt"/>
                        <a:ea typeface="Verdana"/>
                        <a:cs typeface="Verdana"/>
                      </a:endParaRPr>
                    </a:p>
                    <a:p>
                      <a:pPr marL="1270" marR="0" algn="ctr">
                        <a:lnSpc>
                          <a:spcPct val="130000"/>
                        </a:lnSpc>
                        <a:spcBef>
                          <a:spcPts val="555"/>
                        </a:spcBef>
                        <a:spcAft>
                          <a:spcPts val="0"/>
                        </a:spcAft>
                      </a:pPr>
                      <a:r>
                        <a:rPr lang="en-US" sz="1600" dirty="0">
                          <a:latin typeface="+mn-lt"/>
                          <a:ea typeface="Times New Roman"/>
                          <a:cs typeface="Verdana"/>
                        </a:rPr>
                        <a:t>Alumni Feedback</a:t>
                      </a:r>
                      <a:endParaRPr lang="en-US" sz="1600" dirty="0">
                        <a:latin typeface="+mn-lt"/>
                        <a:ea typeface="Verdana"/>
                        <a:cs typeface="Verdana"/>
                      </a:endParaRPr>
                    </a:p>
                    <a:p>
                      <a:pPr marL="1270" marR="0" algn="ctr">
                        <a:lnSpc>
                          <a:spcPct val="130000"/>
                        </a:lnSpc>
                        <a:spcBef>
                          <a:spcPts val="555"/>
                        </a:spcBef>
                        <a:spcAft>
                          <a:spcPts val="0"/>
                        </a:spcAft>
                      </a:pPr>
                      <a:r>
                        <a:rPr lang="en-US" sz="1600" dirty="0">
                          <a:latin typeface="+mn-lt"/>
                          <a:ea typeface="Times New Roman"/>
                          <a:cs typeface="Verdana"/>
                        </a:rPr>
                        <a:t>Employer feedback</a:t>
                      </a:r>
                      <a:endParaRPr lang="en-US" sz="1600" dirty="0">
                        <a:latin typeface="+mn-lt"/>
                        <a:ea typeface="Verdana"/>
                        <a:cs typeface="Verdana"/>
                      </a:endParaRPr>
                    </a:p>
                  </a:txBody>
                  <a:tcPr marL="0" marR="0"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tc>
                  <a:txBody>
                    <a:bodyPr/>
                    <a:lstStyle/>
                    <a:p>
                      <a:pPr marL="1270" marR="0" algn="ctr">
                        <a:lnSpc>
                          <a:spcPct val="130000"/>
                        </a:lnSpc>
                        <a:spcBef>
                          <a:spcPts val="555"/>
                        </a:spcBef>
                        <a:spcAft>
                          <a:spcPts val="0"/>
                        </a:spcAft>
                      </a:pPr>
                      <a:r>
                        <a:rPr lang="en-US" sz="1600" dirty="0">
                          <a:latin typeface="+mn-lt"/>
                          <a:ea typeface="Times New Roman"/>
                          <a:cs typeface="Verdana"/>
                        </a:rPr>
                        <a:t>Simple statements addressing the purpose of POs and PSOs were prepared, and they were asked to express their opinion on a scale of      0 to 10. </a:t>
                      </a:r>
                      <a:endParaRPr lang="en-US" sz="1600" dirty="0">
                        <a:latin typeface="+mn-lt"/>
                        <a:ea typeface="Verdana"/>
                        <a:cs typeface="Verdana"/>
                      </a:endParaRPr>
                    </a:p>
                  </a:txBody>
                  <a:tcPr marL="0" marR="0"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58936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646331"/>
          </a:xfrm>
          <a:prstGeom prst="rect">
            <a:avLst/>
          </a:prstGeom>
        </p:spPr>
        <p:txBody>
          <a:bodyPr wrap="square">
            <a:spAutoFit/>
          </a:bodyPr>
          <a:lstStyle/>
          <a:p>
            <a:pPr algn="ctr"/>
            <a:r>
              <a:rPr lang="en-IN" sz="3600" b="1" dirty="0"/>
              <a:t>PO-PSO Attainment Process </a:t>
            </a:r>
            <a:endParaRPr lang="en-US" sz="3600" dirty="0">
              <a:solidFill>
                <a:srgbClr val="00B0F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sp>
        <p:nvSpPr>
          <p:cNvPr id="8" name="Rectangle 7"/>
          <p:cNvSpPr/>
          <p:nvPr/>
        </p:nvSpPr>
        <p:spPr>
          <a:xfrm>
            <a:off x="2209800" y="762001"/>
            <a:ext cx="8305800" cy="461665"/>
          </a:xfrm>
          <a:prstGeom prst="rect">
            <a:avLst/>
          </a:prstGeom>
        </p:spPr>
        <p:txBody>
          <a:bodyPr wrap="square">
            <a:spAutoFit/>
          </a:bodyPr>
          <a:lstStyle/>
          <a:p>
            <a:pPr algn="ctr"/>
            <a:r>
              <a:rPr lang="en-IN" sz="2400" b="1" dirty="0">
                <a:solidFill>
                  <a:srgbClr val="990000"/>
                </a:solidFill>
              </a:rPr>
              <a:t>PO-PSO Direct Attainment Table For One Course </a:t>
            </a:r>
            <a:endParaRPr lang="en-US" sz="2400" dirty="0">
              <a:solidFill>
                <a:srgbClr val="99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010550888"/>
              </p:ext>
            </p:extLst>
          </p:nvPr>
        </p:nvGraphicFramePr>
        <p:xfrm>
          <a:off x="1226916" y="1295401"/>
          <a:ext cx="10752883" cy="5510672"/>
        </p:xfrm>
        <a:graphic>
          <a:graphicData uri="http://schemas.openxmlformats.org/drawingml/2006/table">
            <a:tbl>
              <a:tblPr/>
              <a:tblGrid>
                <a:gridCol w="2268955">
                  <a:extLst>
                    <a:ext uri="{9D8B030D-6E8A-4147-A177-3AD203B41FA5}">
                      <a16:colId xmlns:a16="http://schemas.microsoft.com/office/drawing/2014/main" val="20000"/>
                    </a:ext>
                  </a:extLst>
                </a:gridCol>
                <a:gridCol w="591902">
                  <a:extLst>
                    <a:ext uri="{9D8B030D-6E8A-4147-A177-3AD203B41FA5}">
                      <a16:colId xmlns:a16="http://schemas.microsoft.com/office/drawing/2014/main" val="20001"/>
                    </a:ext>
                  </a:extLst>
                </a:gridCol>
                <a:gridCol w="591902">
                  <a:extLst>
                    <a:ext uri="{9D8B030D-6E8A-4147-A177-3AD203B41FA5}">
                      <a16:colId xmlns:a16="http://schemas.microsoft.com/office/drawing/2014/main" val="20002"/>
                    </a:ext>
                  </a:extLst>
                </a:gridCol>
                <a:gridCol w="591902">
                  <a:extLst>
                    <a:ext uri="{9D8B030D-6E8A-4147-A177-3AD203B41FA5}">
                      <a16:colId xmlns:a16="http://schemas.microsoft.com/office/drawing/2014/main" val="20003"/>
                    </a:ext>
                  </a:extLst>
                </a:gridCol>
                <a:gridCol w="591902">
                  <a:extLst>
                    <a:ext uri="{9D8B030D-6E8A-4147-A177-3AD203B41FA5}">
                      <a16:colId xmlns:a16="http://schemas.microsoft.com/office/drawing/2014/main" val="20004"/>
                    </a:ext>
                  </a:extLst>
                </a:gridCol>
                <a:gridCol w="591902">
                  <a:extLst>
                    <a:ext uri="{9D8B030D-6E8A-4147-A177-3AD203B41FA5}">
                      <a16:colId xmlns:a16="http://schemas.microsoft.com/office/drawing/2014/main" val="20005"/>
                    </a:ext>
                  </a:extLst>
                </a:gridCol>
                <a:gridCol w="485541">
                  <a:extLst>
                    <a:ext uri="{9D8B030D-6E8A-4147-A177-3AD203B41FA5}">
                      <a16:colId xmlns:a16="http://schemas.microsoft.com/office/drawing/2014/main" val="20006"/>
                    </a:ext>
                  </a:extLst>
                </a:gridCol>
                <a:gridCol w="422264">
                  <a:extLst>
                    <a:ext uri="{9D8B030D-6E8A-4147-A177-3AD203B41FA5}">
                      <a16:colId xmlns:a16="http://schemas.microsoft.com/office/drawing/2014/main" val="20007"/>
                    </a:ext>
                  </a:extLst>
                </a:gridCol>
                <a:gridCol w="418937">
                  <a:extLst>
                    <a:ext uri="{9D8B030D-6E8A-4147-A177-3AD203B41FA5}">
                      <a16:colId xmlns:a16="http://schemas.microsoft.com/office/drawing/2014/main" val="20008"/>
                    </a:ext>
                  </a:extLst>
                </a:gridCol>
                <a:gridCol w="516649">
                  <a:extLst>
                    <a:ext uri="{9D8B030D-6E8A-4147-A177-3AD203B41FA5}">
                      <a16:colId xmlns:a16="http://schemas.microsoft.com/office/drawing/2014/main" val="20009"/>
                    </a:ext>
                  </a:extLst>
                </a:gridCol>
                <a:gridCol w="524216">
                  <a:extLst>
                    <a:ext uri="{9D8B030D-6E8A-4147-A177-3AD203B41FA5}">
                      <a16:colId xmlns:a16="http://schemas.microsoft.com/office/drawing/2014/main" val="20010"/>
                    </a:ext>
                  </a:extLst>
                </a:gridCol>
                <a:gridCol w="591902">
                  <a:extLst>
                    <a:ext uri="{9D8B030D-6E8A-4147-A177-3AD203B41FA5}">
                      <a16:colId xmlns:a16="http://schemas.microsoft.com/office/drawing/2014/main" val="20011"/>
                    </a:ext>
                  </a:extLst>
                </a:gridCol>
                <a:gridCol w="591902">
                  <a:extLst>
                    <a:ext uri="{9D8B030D-6E8A-4147-A177-3AD203B41FA5}">
                      <a16:colId xmlns:a16="http://schemas.microsoft.com/office/drawing/2014/main" val="20012"/>
                    </a:ext>
                  </a:extLst>
                </a:gridCol>
                <a:gridCol w="493251">
                  <a:extLst>
                    <a:ext uri="{9D8B030D-6E8A-4147-A177-3AD203B41FA5}">
                      <a16:colId xmlns:a16="http://schemas.microsoft.com/office/drawing/2014/main" val="20013"/>
                    </a:ext>
                  </a:extLst>
                </a:gridCol>
                <a:gridCol w="452367">
                  <a:extLst>
                    <a:ext uri="{9D8B030D-6E8A-4147-A177-3AD203B41FA5}">
                      <a16:colId xmlns:a16="http://schemas.microsoft.com/office/drawing/2014/main" val="20014"/>
                    </a:ext>
                  </a:extLst>
                </a:gridCol>
                <a:gridCol w="534136">
                  <a:extLst>
                    <a:ext uri="{9D8B030D-6E8A-4147-A177-3AD203B41FA5}">
                      <a16:colId xmlns:a16="http://schemas.microsoft.com/office/drawing/2014/main" val="20015"/>
                    </a:ext>
                  </a:extLst>
                </a:gridCol>
                <a:gridCol w="493253">
                  <a:extLst>
                    <a:ext uri="{9D8B030D-6E8A-4147-A177-3AD203B41FA5}">
                      <a16:colId xmlns:a16="http://schemas.microsoft.com/office/drawing/2014/main" val="20016"/>
                    </a:ext>
                  </a:extLst>
                </a:gridCol>
              </a:tblGrid>
              <a:tr h="1103484">
                <a:tc>
                  <a:txBody>
                    <a:bodyPr/>
                    <a:lstStyle/>
                    <a:p>
                      <a:pPr marL="6350" marR="4445" indent="0" algn="ctr" defTabSz="914400" rtl="0" eaLnBrk="1" fontAlgn="auto" latinLnBrk="0" hangingPunct="1">
                        <a:lnSpc>
                          <a:spcPct val="100000"/>
                        </a:lnSpc>
                        <a:spcBef>
                          <a:spcPts val="870"/>
                        </a:spcBef>
                        <a:spcAft>
                          <a:spcPts val="0"/>
                        </a:spcAft>
                        <a:buClrTx/>
                        <a:buSzTx/>
                        <a:buFontTx/>
                        <a:buNone/>
                        <a:tabLst/>
                        <a:defRPr/>
                      </a:pPr>
                      <a:r>
                        <a:rPr lang="en-US" sz="1200" b="1" dirty="0">
                          <a:latin typeface="+mn-lt"/>
                          <a:ea typeface="Verdana"/>
                          <a:cs typeface="Verdana"/>
                        </a:rPr>
                        <a:t>Sample Single Course</a:t>
                      </a:r>
                    </a:p>
                    <a:p>
                      <a:pPr marL="6350" marR="4445" indent="0" algn="ctr" defTabSz="914400" rtl="0" eaLnBrk="1" fontAlgn="auto" latinLnBrk="0" hangingPunct="1">
                        <a:lnSpc>
                          <a:spcPct val="100000"/>
                        </a:lnSpc>
                        <a:spcBef>
                          <a:spcPts val="870"/>
                        </a:spcBef>
                        <a:spcAft>
                          <a:spcPts val="0"/>
                        </a:spcAft>
                        <a:buClrTx/>
                        <a:buSzTx/>
                        <a:buFontTx/>
                        <a:buNone/>
                        <a:tabLst/>
                        <a:defRPr/>
                      </a:pPr>
                      <a:r>
                        <a:rPr lang="en-US" sz="1200" b="1" dirty="0">
                          <a:latin typeface="+mn-lt"/>
                          <a:ea typeface="Verdana"/>
                          <a:cs typeface="Verdana"/>
                        </a:rPr>
                        <a:t>Computer Networks</a:t>
                      </a:r>
                      <a:endParaRPr lang="en-US" sz="1200" b="1" dirty="0">
                        <a:latin typeface="+mn-lt"/>
                        <a:ea typeface="Verdana"/>
                        <a:cs typeface="Calibri"/>
                      </a:endParaRPr>
                    </a:p>
                    <a:p>
                      <a:pPr marL="6350" marR="4445" indent="0" algn="ctr" defTabSz="914400" rtl="0" eaLnBrk="1" fontAlgn="auto" latinLnBrk="0" hangingPunct="1">
                        <a:lnSpc>
                          <a:spcPct val="100000"/>
                        </a:lnSpc>
                        <a:spcBef>
                          <a:spcPts val="870"/>
                        </a:spcBef>
                        <a:spcAft>
                          <a:spcPts val="0"/>
                        </a:spcAft>
                        <a:buClrTx/>
                        <a:buSzTx/>
                        <a:buFontTx/>
                        <a:buNone/>
                        <a:tabLst/>
                        <a:defRPr/>
                      </a:pPr>
                      <a:r>
                        <a:rPr lang="en-US" sz="1200" b="1" dirty="0">
                          <a:latin typeface="+mn-lt"/>
                          <a:ea typeface="Verdana"/>
                          <a:cs typeface="Calibri"/>
                        </a:rPr>
                        <a:t> </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20"/>
                        </a:spcBef>
                        <a:spcAft>
                          <a:spcPts val="0"/>
                        </a:spcAft>
                      </a:pPr>
                      <a:endParaRPr lang="en-US" sz="1100" b="1" dirty="0">
                        <a:latin typeface="+mn-lt"/>
                        <a:ea typeface="Verdana"/>
                        <a:cs typeface="Verdana"/>
                      </a:endParaRPr>
                    </a:p>
                    <a:p>
                      <a:pPr marL="40640" marR="0" algn="ctr">
                        <a:spcBef>
                          <a:spcPts val="0"/>
                        </a:spcBef>
                        <a:spcAft>
                          <a:spcPts val="0"/>
                        </a:spcAft>
                      </a:pPr>
                      <a:r>
                        <a:rPr lang="en-US" sz="1100" b="1" dirty="0">
                          <a:latin typeface="+mn-lt"/>
                          <a:ea typeface="Verdana"/>
                          <a:cs typeface="Verdana"/>
                        </a:rPr>
                        <a:t>PO1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70485" marR="0" algn="ctr">
                        <a:spcBef>
                          <a:spcPts val="0"/>
                        </a:spcBef>
                        <a:spcAft>
                          <a:spcPts val="0"/>
                        </a:spcAft>
                      </a:pPr>
                      <a:r>
                        <a:rPr lang="en-US" sz="1100" b="1" dirty="0">
                          <a:latin typeface="+mn-lt"/>
                          <a:ea typeface="Verdana"/>
                          <a:cs typeface="Verdana"/>
                        </a:rPr>
                        <a:t>PO2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70485" marR="0" algn="ctr">
                        <a:spcBef>
                          <a:spcPts val="0"/>
                        </a:spcBef>
                        <a:spcAft>
                          <a:spcPts val="0"/>
                        </a:spcAft>
                      </a:pPr>
                      <a:r>
                        <a:rPr lang="en-US" sz="1100" b="1" dirty="0">
                          <a:latin typeface="+mn-lt"/>
                          <a:ea typeface="Verdana"/>
                          <a:cs typeface="Verdana"/>
                        </a:rPr>
                        <a:t>PO3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70485" marR="0" algn="ctr">
                        <a:spcBef>
                          <a:spcPts val="0"/>
                        </a:spcBef>
                        <a:spcAft>
                          <a:spcPts val="0"/>
                        </a:spcAft>
                      </a:pPr>
                      <a:r>
                        <a:rPr lang="en-US" sz="1100" b="1" dirty="0">
                          <a:latin typeface="+mn-lt"/>
                          <a:ea typeface="Verdana"/>
                          <a:cs typeface="Verdana"/>
                        </a:rPr>
                        <a:t>PO4</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70485" marR="0" algn="ctr">
                        <a:spcBef>
                          <a:spcPts val="0"/>
                        </a:spcBef>
                        <a:spcAft>
                          <a:spcPts val="0"/>
                        </a:spcAft>
                      </a:pPr>
                      <a:r>
                        <a:rPr lang="en-US" sz="1100" b="1" dirty="0">
                          <a:latin typeface="+mn-lt"/>
                          <a:ea typeface="Verdana"/>
                          <a:cs typeface="Verdana"/>
                        </a:rPr>
                        <a:t>PO5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70485" marR="0" algn="ctr">
                        <a:spcBef>
                          <a:spcPts val="0"/>
                        </a:spcBef>
                        <a:spcAft>
                          <a:spcPts val="0"/>
                        </a:spcAft>
                      </a:pPr>
                      <a:r>
                        <a:rPr lang="en-US" sz="1100" b="1" dirty="0">
                          <a:latin typeface="+mn-lt"/>
                          <a:ea typeface="Verdana"/>
                          <a:cs typeface="Verdana"/>
                        </a:rPr>
                        <a:t>PO6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69850" marR="0" algn="ctr">
                        <a:spcBef>
                          <a:spcPts val="0"/>
                        </a:spcBef>
                        <a:spcAft>
                          <a:spcPts val="0"/>
                        </a:spcAft>
                      </a:pPr>
                      <a:r>
                        <a:rPr lang="en-US" sz="1100" b="1" dirty="0">
                          <a:latin typeface="+mn-lt"/>
                          <a:ea typeface="Verdana"/>
                          <a:cs typeface="Verdana"/>
                        </a:rPr>
                        <a:t>PO7</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69850" marR="0" algn="ctr">
                        <a:spcBef>
                          <a:spcPts val="0"/>
                        </a:spcBef>
                        <a:spcAft>
                          <a:spcPts val="0"/>
                        </a:spcAft>
                      </a:pPr>
                      <a:r>
                        <a:rPr lang="en-US" sz="1100" b="1" dirty="0">
                          <a:latin typeface="+mn-lt"/>
                          <a:ea typeface="Verdana"/>
                          <a:cs typeface="Verdana"/>
                        </a:rPr>
                        <a:t>PO8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69850" marR="0" algn="ctr">
                        <a:spcBef>
                          <a:spcPts val="0"/>
                        </a:spcBef>
                        <a:spcAft>
                          <a:spcPts val="0"/>
                        </a:spcAft>
                      </a:pPr>
                      <a:r>
                        <a:rPr lang="en-US" sz="1100" b="1" dirty="0">
                          <a:latin typeface="+mn-lt"/>
                          <a:ea typeface="Verdana"/>
                          <a:cs typeface="Verdana"/>
                        </a:rPr>
                        <a:t>PO9</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40640" marR="0" algn="ctr">
                        <a:spcBef>
                          <a:spcPts val="0"/>
                        </a:spcBef>
                        <a:spcAft>
                          <a:spcPts val="0"/>
                        </a:spcAft>
                      </a:pPr>
                      <a:r>
                        <a:rPr lang="en-US" sz="1100" b="1" dirty="0">
                          <a:latin typeface="+mn-lt"/>
                          <a:ea typeface="Verdana"/>
                          <a:cs typeface="Verdana"/>
                        </a:rPr>
                        <a:t>PO10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PO11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2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PO12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1275" marR="0" algn="ctr">
                        <a:spcBef>
                          <a:spcPts val="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PSO  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PS0  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PSO3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1275" marR="0" algn="ctr">
                        <a:spcBef>
                          <a:spcPts val="0"/>
                        </a:spcBef>
                        <a:spcAft>
                          <a:spcPts val="0"/>
                        </a:spcAft>
                      </a:pPr>
                      <a:endParaRPr lang="en-US" sz="1100" b="1" dirty="0">
                        <a:latin typeface="+mn-lt"/>
                        <a:ea typeface="Verdana"/>
                        <a:cs typeface="Verdana"/>
                      </a:endParaRPr>
                    </a:p>
                    <a:p>
                      <a:pPr marL="41275" marR="0" algn="ctr">
                        <a:spcBef>
                          <a:spcPts val="0"/>
                        </a:spcBef>
                        <a:spcAft>
                          <a:spcPts val="0"/>
                        </a:spcAft>
                      </a:pPr>
                      <a:r>
                        <a:rPr lang="en-US" sz="1100" b="1" dirty="0">
                          <a:latin typeface="+mn-lt"/>
                          <a:ea typeface="Verdana"/>
                          <a:cs typeface="Verdana"/>
                        </a:rPr>
                        <a:t>PSO4</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314815">
                <a:tc>
                  <a:txBody>
                    <a:bodyPr/>
                    <a:lstStyle/>
                    <a:p>
                      <a:pPr marL="8255" marR="4445" algn="ctr">
                        <a:spcBef>
                          <a:spcPts val="870"/>
                        </a:spcBef>
                        <a:spcAft>
                          <a:spcPts val="0"/>
                        </a:spcAft>
                      </a:pPr>
                      <a:r>
                        <a:rPr lang="en-US" dirty="0"/>
                        <a:t> CO1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259643">
                <a:tc>
                  <a:txBody>
                    <a:bodyPr/>
                    <a:lstStyle/>
                    <a:p>
                      <a:pPr marL="8255" marR="4445" algn="ctr">
                        <a:spcBef>
                          <a:spcPts val="870"/>
                        </a:spcBef>
                        <a:spcAft>
                          <a:spcPts val="0"/>
                        </a:spcAft>
                      </a:pPr>
                      <a:r>
                        <a:rPr lang="en-US" dirty="0"/>
                        <a:t>CO2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dirty="0"/>
                        <a:t>-</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2"/>
                  </a:ext>
                </a:extLst>
              </a:tr>
              <a:tr h="314815">
                <a:tc>
                  <a:txBody>
                    <a:bodyPr/>
                    <a:lstStyle/>
                    <a:p>
                      <a:pPr marL="0" marR="0" algn="ctr">
                        <a:spcBef>
                          <a:spcPts val="0"/>
                        </a:spcBef>
                        <a:spcAft>
                          <a:spcPts val="0"/>
                        </a:spcAft>
                      </a:pPr>
                      <a:r>
                        <a:rPr lang="en-US" sz="1200" b="1" dirty="0">
                          <a:latin typeface="+mn-lt"/>
                          <a:ea typeface="Verdana"/>
                          <a:cs typeface="Verdana"/>
                        </a:rPr>
                        <a:t>CO3(affected)</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2</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259643">
                <a:tc>
                  <a:txBody>
                    <a:bodyPr/>
                    <a:lstStyle/>
                    <a:p>
                      <a:pPr marL="0" marR="0" algn="ctr">
                        <a:spcBef>
                          <a:spcPts val="0"/>
                        </a:spcBef>
                        <a:spcAft>
                          <a:spcPts val="0"/>
                        </a:spcAft>
                      </a:pPr>
                      <a:r>
                        <a:rPr lang="en-US" sz="1200" b="1" dirty="0">
                          <a:latin typeface="+mn-lt"/>
                          <a:ea typeface="Verdana"/>
                          <a:cs typeface="Verdana"/>
                        </a:rPr>
                        <a:t>CO4(affected)</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2</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4"/>
                  </a:ext>
                </a:extLst>
              </a:tr>
              <a:tr h="259643">
                <a:tc>
                  <a:txBody>
                    <a:bodyPr/>
                    <a:lstStyle/>
                    <a:p>
                      <a:pPr marL="0" marR="0" algn="ctr">
                        <a:spcBef>
                          <a:spcPts val="0"/>
                        </a:spcBef>
                        <a:spcAft>
                          <a:spcPts val="0"/>
                        </a:spcAft>
                      </a:pPr>
                      <a:r>
                        <a:rPr lang="en-US" sz="1200" b="1" dirty="0">
                          <a:latin typeface="+mn-lt"/>
                          <a:ea typeface="Verdana"/>
                          <a:cs typeface="Verdana"/>
                        </a:rPr>
                        <a:t>CO5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Verdana"/>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2</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1</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1</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1</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5"/>
                  </a:ext>
                </a:extLst>
              </a:tr>
              <a:tr h="365670">
                <a:tc>
                  <a:txBody>
                    <a:bodyPr/>
                    <a:lstStyle/>
                    <a:p>
                      <a:pPr marL="0" marR="0" algn="ctr">
                        <a:spcBef>
                          <a:spcPts val="0"/>
                        </a:spcBef>
                        <a:spcAft>
                          <a:spcPts val="0"/>
                        </a:spcAft>
                      </a:pPr>
                      <a:r>
                        <a:rPr lang="en-US" sz="1200" b="1" dirty="0">
                          <a:latin typeface="+mn-lt"/>
                          <a:ea typeface="Verdana"/>
                          <a:cs typeface="Verdana"/>
                        </a:rPr>
                        <a:t>CO6</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a:latin typeface="+mn-lt"/>
                          <a:ea typeface="Times New Roman"/>
                          <a:cs typeface="Times New Roman"/>
                        </a:rPr>
                        <a:t>-</a:t>
                      </a:r>
                      <a:endParaRPr lang="en-US" sz="120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a:spcBef>
                          <a:spcPts val="0"/>
                        </a:spcBef>
                        <a:spcAft>
                          <a:spcPts val="0"/>
                        </a:spcAft>
                      </a:pPr>
                      <a:r>
                        <a:rPr lang="en-US" sz="1200" dirty="0">
                          <a:latin typeface="+mn-lt"/>
                          <a:ea typeface="Times New Roman"/>
                          <a:cs typeface="Times New Roman"/>
                        </a:rPr>
                        <a:t>3</a:t>
                      </a:r>
                      <a:endParaRPr lang="en-US" sz="1200" dirty="0">
                        <a:latin typeface="+mn-lt"/>
                        <a:ea typeface="Verdana"/>
                        <a:cs typeface="Verdana"/>
                      </a:endParaRP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6"/>
                  </a:ext>
                </a:extLst>
              </a:tr>
              <a:tr h="365670">
                <a:tc>
                  <a:txBody>
                    <a:bodyPr/>
                    <a:lstStyle/>
                    <a:p>
                      <a:pPr marL="0" marR="0" algn="ctr">
                        <a:lnSpc>
                          <a:spcPct val="107000"/>
                        </a:lnSpc>
                        <a:spcBef>
                          <a:spcPts val="0"/>
                        </a:spcBef>
                        <a:spcAft>
                          <a:spcPts val="0"/>
                        </a:spcAft>
                      </a:pPr>
                      <a:r>
                        <a:rPr lang="en-US" sz="1400" b="1" dirty="0">
                          <a:latin typeface="+mn-lt"/>
                          <a:ea typeface="Verdana"/>
                          <a:cs typeface="Calibri"/>
                        </a:rPr>
                        <a:t>N</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7"/>
                  </a:ext>
                </a:extLst>
              </a:tr>
              <a:tr h="365670">
                <a:tc>
                  <a:txBody>
                    <a:bodyPr/>
                    <a:lstStyle/>
                    <a:p>
                      <a:pPr marL="0" marR="0" algn="ctr">
                        <a:lnSpc>
                          <a:spcPct val="107000"/>
                        </a:lnSpc>
                        <a:spcBef>
                          <a:spcPts val="0"/>
                        </a:spcBef>
                        <a:spcAft>
                          <a:spcPts val="0"/>
                        </a:spcAft>
                      </a:pPr>
                      <a:r>
                        <a:rPr lang="en-US" sz="1400" b="1" dirty="0">
                          <a:latin typeface="+mn-lt"/>
                          <a:ea typeface="Verdana"/>
                          <a:cs typeface="Calibri"/>
                        </a:rPr>
                        <a:t>n</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200" dirty="0">
                          <a:latin typeface="+mn-lt"/>
                          <a:ea typeface="Verdana"/>
                          <a:cs typeface="Verdana"/>
                        </a:rPr>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2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8"/>
                  </a:ext>
                </a:extLst>
              </a:tr>
              <a:tr h="633873">
                <a:tc>
                  <a:txBody>
                    <a:bodyPr/>
                    <a:lstStyle/>
                    <a:p>
                      <a:pPr marL="0" marR="0" algn="ctr">
                        <a:lnSpc>
                          <a:spcPct val="107000"/>
                        </a:lnSpc>
                        <a:spcBef>
                          <a:spcPts val="0"/>
                        </a:spcBef>
                        <a:spcAft>
                          <a:spcPts val="0"/>
                        </a:spcAft>
                      </a:pPr>
                      <a:r>
                        <a:rPr lang="en-US" sz="1400" b="1" dirty="0">
                          <a:latin typeface="+mn-lt"/>
                          <a:ea typeface="Verdana"/>
                          <a:cs typeface="Calibri"/>
                        </a:rPr>
                        <a:t>% Direct Attainment    </a:t>
                      </a:r>
                    </a:p>
                    <a:p>
                      <a:pPr marL="0" marR="0" algn="ctr">
                        <a:lnSpc>
                          <a:spcPct val="107000"/>
                        </a:lnSpc>
                        <a:spcBef>
                          <a:spcPts val="0"/>
                        </a:spcBef>
                        <a:spcAft>
                          <a:spcPts val="0"/>
                        </a:spcAft>
                      </a:pPr>
                      <a:r>
                        <a:rPr lang="en-US" sz="1400" b="1" dirty="0">
                          <a:latin typeface="+mn-lt"/>
                          <a:ea typeface="Verdana"/>
                          <a:cs typeface="Calibri"/>
                        </a:rPr>
                        <a:t>   [(N-n)/N]*3</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1.2</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1.8</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2.25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3</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9"/>
                  </a:ext>
                </a:extLst>
              </a:tr>
              <a:tr h="633873">
                <a:tc>
                  <a:txBody>
                    <a:bodyPr/>
                    <a:lstStyle/>
                    <a:p>
                      <a:pPr marL="0" marR="0" algn="ctr">
                        <a:lnSpc>
                          <a:spcPct val="107000"/>
                        </a:lnSpc>
                        <a:spcBef>
                          <a:spcPts val="0"/>
                        </a:spcBef>
                        <a:spcAft>
                          <a:spcPts val="0"/>
                        </a:spcAft>
                      </a:pPr>
                      <a:r>
                        <a:rPr lang="en-US" sz="1400" b="1" dirty="0">
                          <a:latin typeface="+mn-lt"/>
                          <a:ea typeface="Verdana"/>
                          <a:cs typeface="Calibri"/>
                        </a:rPr>
                        <a:t>% Direct Attainment    </a:t>
                      </a:r>
                    </a:p>
                    <a:p>
                      <a:pPr marL="0" marR="0" algn="ctr">
                        <a:lnSpc>
                          <a:spcPct val="107000"/>
                        </a:lnSpc>
                        <a:spcBef>
                          <a:spcPts val="0"/>
                        </a:spcBef>
                        <a:spcAft>
                          <a:spcPts val="0"/>
                        </a:spcAft>
                      </a:pPr>
                      <a:r>
                        <a:rPr lang="en-US" sz="1400" b="1" dirty="0">
                          <a:latin typeface="+mn-lt"/>
                          <a:ea typeface="Verdana"/>
                          <a:cs typeface="Calibri"/>
                        </a:rPr>
                        <a:t>   [(N-n)/N]*100</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40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000" dirty="0">
                          <a:latin typeface="+mn-lt"/>
                          <a:ea typeface="Verdana"/>
                          <a:cs typeface="Verdana"/>
                        </a:rPr>
                        <a:t>60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75</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ctr">
                        <a:spcBef>
                          <a:spcPts val="0"/>
                        </a:spcBef>
                        <a:spcAft>
                          <a:spcPts val="0"/>
                        </a:spcAft>
                      </a:pPr>
                      <a:r>
                        <a:rPr lang="en-US" sz="1000" dirty="0">
                          <a:latin typeface="+mn-lt"/>
                          <a:ea typeface="Verdana"/>
                          <a:cs typeface="Verdana"/>
                        </a:rPr>
                        <a:t>100</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10"/>
                  </a:ext>
                </a:extLst>
              </a:tr>
              <a:tr h="633873">
                <a:tc>
                  <a:txBody>
                    <a:bodyPr/>
                    <a:lstStyle/>
                    <a:p>
                      <a:pPr marL="0" marR="0" algn="ctr">
                        <a:lnSpc>
                          <a:spcPct val="107000"/>
                        </a:lnSpc>
                        <a:spcBef>
                          <a:spcPts val="0"/>
                        </a:spcBef>
                        <a:spcAft>
                          <a:spcPts val="0"/>
                        </a:spcAft>
                      </a:pPr>
                      <a:r>
                        <a:rPr lang="en-US" sz="1400" b="1" dirty="0">
                          <a:latin typeface="+mn-lt"/>
                          <a:ea typeface="Verdana"/>
                          <a:cs typeface="Calibri"/>
                        </a:rPr>
                        <a:t>Direct Attainment (Yes/No)</a:t>
                      </a:r>
                      <a:endParaRPr lang="en-US" sz="1400" b="1" dirty="0">
                        <a:latin typeface="+mn-lt"/>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100" b="1" dirty="0">
                          <a:solidFill>
                            <a:srgbClr val="990000"/>
                          </a:solidFill>
                          <a:latin typeface="+mn-lt"/>
                          <a:ea typeface="Verdana"/>
                          <a:cs typeface="Verdana"/>
                        </a:rPr>
                        <a:t>No</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a:spcBef>
                          <a:spcPts val="0"/>
                        </a:spcBef>
                        <a:spcAft>
                          <a:spcPts val="0"/>
                        </a:spcAft>
                      </a:pPr>
                      <a:r>
                        <a:rPr lang="en-US" sz="1100" b="1" dirty="0">
                          <a:solidFill>
                            <a:srgbClr val="990000"/>
                          </a:solidFill>
                          <a:latin typeface="+mn-lt"/>
                          <a:ea typeface="Verdana"/>
                          <a:cs typeface="Verdana"/>
                        </a:rPr>
                        <a:t>No</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NA</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mn-lt"/>
                          <a:ea typeface="Verdana"/>
                          <a:cs typeface="Verdana"/>
                        </a:rPr>
                        <a:t>Yes</a:t>
                      </a:r>
                    </a:p>
                  </a:txBody>
                  <a:tcPr marL="46594" marR="465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67244340"/>
                  </a:ext>
                </a:extLst>
              </a:tr>
            </a:tbl>
          </a:graphicData>
        </a:graphic>
      </p:graphicFrame>
    </p:spTree>
    <p:extLst>
      <p:ext uri="{BB962C8B-B14F-4D97-AF65-F5344CB8AC3E}">
        <p14:creationId xmlns:p14="http://schemas.microsoft.com/office/powerpoint/2010/main" val="3298055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0"/>
            <a:ext cx="8534400" cy="523220"/>
          </a:xfrm>
          <a:prstGeom prst="rect">
            <a:avLst/>
          </a:prstGeom>
        </p:spPr>
        <p:txBody>
          <a:bodyPr wrap="square">
            <a:spAutoFit/>
          </a:bodyPr>
          <a:lstStyle/>
          <a:p>
            <a:pPr algn="ctr"/>
            <a:r>
              <a:rPr lang="en-IN" sz="2800" b="1" dirty="0">
                <a:solidFill>
                  <a:srgbClr val="990000"/>
                </a:solidFill>
              </a:rPr>
              <a:t>PO-PSO - Direct Attainment   AY2020-21  </a:t>
            </a:r>
            <a:endParaRPr lang="en-US" sz="2800" dirty="0">
              <a:solidFill>
                <a:srgbClr val="99000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861366358"/>
              </p:ext>
            </p:extLst>
          </p:nvPr>
        </p:nvGraphicFramePr>
        <p:xfrm>
          <a:off x="1030145" y="1262121"/>
          <a:ext cx="11053824" cy="4829244"/>
        </p:xfrm>
        <a:graphic>
          <a:graphicData uri="http://schemas.openxmlformats.org/drawingml/2006/table">
            <a:tbl>
              <a:tblPr/>
              <a:tblGrid>
                <a:gridCol w="1454682">
                  <a:extLst>
                    <a:ext uri="{9D8B030D-6E8A-4147-A177-3AD203B41FA5}">
                      <a16:colId xmlns:a16="http://schemas.microsoft.com/office/drawing/2014/main" val="20000"/>
                    </a:ext>
                  </a:extLst>
                </a:gridCol>
                <a:gridCol w="610171">
                  <a:extLst>
                    <a:ext uri="{9D8B030D-6E8A-4147-A177-3AD203B41FA5}">
                      <a16:colId xmlns:a16="http://schemas.microsoft.com/office/drawing/2014/main" val="20001"/>
                    </a:ext>
                  </a:extLst>
                </a:gridCol>
                <a:gridCol w="596907">
                  <a:extLst>
                    <a:ext uri="{9D8B030D-6E8A-4147-A177-3AD203B41FA5}">
                      <a16:colId xmlns:a16="http://schemas.microsoft.com/office/drawing/2014/main" val="20002"/>
                    </a:ext>
                  </a:extLst>
                </a:gridCol>
                <a:gridCol w="656598">
                  <a:extLst>
                    <a:ext uri="{9D8B030D-6E8A-4147-A177-3AD203B41FA5}">
                      <a16:colId xmlns:a16="http://schemas.microsoft.com/office/drawing/2014/main" val="20003"/>
                    </a:ext>
                  </a:extLst>
                </a:gridCol>
                <a:gridCol w="596907">
                  <a:extLst>
                    <a:ext uri="{9D8B030D-6E8A-4147-A177-3AD203B41FA5}">
                      <a16:colId xmlns:a16="http://schemas.microsoft.com/office/drawing/2014/main" val="20004"/>
                    </a:ext>
                  </a:extLst>
                </a:gridCol>
                <a:gridCol w="563745">
                  <a:extLst>
                    <a:ext uri="{9D8B030D-6E8A-4147-A177-3AD203B41FA5}">
                      <a16:colId xmlns:a16="http://schemas.microsoft.com/office/drawing/2014/main" val="20005"/>
                    </a:ext>
                  </a:extLst>
                </a:gridCol>
                <a:gridCol w="568167">
                  <a:extLst>
                    <a:ext uri="{9D8B030D-6E8A-4147-A177-3AD203B41FA5}">
                      <a16:colId xmlns:a16="http://schemas.microsoft.com/office/drawing/2014/main" val="20006"/>
                    </a:ext>
                  </a:extLst>
                </a:gridCol>
                <a:gridCol w="563745">
                  <a:extLst>
                    <a:ext uri="{9D8B030D-6E8A-4147-A177-3AD203B41FA5}">
                      <a16:colId xmlns:a16="http://schemas.microsoft.com/office/drawing/2014/main" val="20007"/>
                    </a:ext>
                  </a:extLst>
                </a:gridCol>
                <a:gridCol w="563745">
                  <a:extLst>
                    <a:ext uri="{9D8B030D-6E8A-4147-A177-3AD203B41FA5}">
                      <a16:colId xmlns:a16="http://schemas.microsoft.com/office/drawing/2014/main" val="20008"/>
                    </a:ext>
                  </a:extLst>
                </a:gridCol>
                <a:gridCol w="563745">
                  <a:extLst>
                    <a:ext uri="{9D8B030D-6E8A-4147-A177-3AD203B41FA5}">
                      <a16:colId xmlns:a16="http://schemas.microsoft.com/office/drawing/2014/main" val="20009"/>
                    </a:ext>
                  </a:extLst>
                </a:gridCol>
                <a:gridCol w="630067">
                  <a:extLst>
                    <a:ext uri="{9D8B030D-6E8A-4147-A177-3AD203B41FA5}">
                      <a16:colId xmlns:a16="http://schemas.microsoft.com/office/drawing/2014/main" val="20010"/>
                    </a:ext>
                  </a:extLst>
                </a:gridCol>
                <a:gridCol w="574799">
                  <a:extLst>
                    <a:ext uri="{9D8B030D-6E8A-4147-A177-3AD203B41FA5}">
                      <a16:colId xmlns:a16="http://schemas.microsoft.com/office/drawing/2014/main" val="20011"/>
                    </a:ext>
                  </a:extLst>
                </a:gridCol>
                <a:gridCol w="658807">
                  <a:extLst>
                    <a:ext uri="{9D8B030D-6E8A-4147-A177-3AD203B41FA5}">
                      <a16:colId xmlns:a16="http://schemas.microsoft.com/office/drawing/2014/main" val="20012"/>
                    </a:ext>
                  </a:extLst>
                </a:gridCol>
                <a:gridCol w="581431">
                  <a:extLst>
                    <a:ext uri="{9D8B030D-6E8A-4147-A177-3AD203B41FA5}">
                      <a16:colId xmlns:a16="http://schemas.microsoft.com/office/drawing/2014/main" val="20013"/>
                    </a:ext>
                  </a:extLst>
                </a:gridCol>
                <a:gridCol w="581431">
                  <a:extLst>
                    <a:ext uri="{9D8B030D-6E8A-4147-A177-3AD203B41FA5}">
                      <a16:colId xmlns:a16="http://schemas.microsoft.com/office/drawing/2014/main" val="20014"/>
                    </a:ext>
                  </a:extLst>
                </a:gridCol>
                <a:gridCol w="581431">
                  <a:extLst>
                    <a:ext uri="{9D8B030D-6E8A-4147-A177-3AD203B41FA5}">
                      <a16:colId xmlns:a16="http://schemas.microsoft.com/office/drawing/2014/main" val="20015"/>
                    </a:ext>
                  </a:extLst>
                </a:gridCol>
                <a:gridCol w="707446">
                  <a:extLst>
                    <a:ext uri="{9D8B030D-6E8A-4147-A177-3AD203B41FA5}">
                      <a16:colId xmlns:a16="http://schemas.microsoft.com/office/drawing/2014/main" val="20016"/>
                    </a:ext>
                  </a:extLst>
                </a:gridCol>
              </a:tblGrid>
              <a:tr h="188935">
                <a:tc>
                  <a:txBody>
                    <a:bodyPr/>
                    <a:lstStyle/>
                    <a:p>
                      <a:pPr marL="0" marR="0" algn="ctr">
                        <a:lnSpc>
                          <a:spcPct val="115000"/>
                        </a:lnSpc>
                        <a:spcBef>
                          <a:spcPts val="300"/>
                        </a:spcBef>
                        <a:spcAft>
                          <a:spcPts val="300"/>
                        </a:spcAft>
                      </a:pPr>
                      <a:r>
                        <a:rPr lang="en-US" sz="1000" b="1" spc="-5" dirty="0">
                          <a:latin typeface="+mn-lt"/>
                          <a:ea typeface="Verdana"/>
                          <a:cs typeface="Verdana"/>
                        </a:rPr>
                        <a:t>C</a:t>
                      </a:r>
                      <a:r>
                        <a:rPr lang="en-US" sz="1000" b="1" dirty="0">
                          <a:latin typeface="+mn-lt"/>
                          <a:ea typeface="Verdana"/>
                          <a:cs typeface="Verdana"/>
                        </a:rPr>
                        <a:t>o</a:t>
                      </a:r>
                      <a:r>
                        <a:rPr lang="en-US" sz="1000" b="1" spc="5" dirty="0">
                          <a:latin typeface="+mn-lt"/>
                          <a:ea typeface="Verdana"/>
                          <a:cs typeface="Verdana"/>
                        </a:rPr>
                        <a:t>u</a:t>
                      </a:r>
                      <a:r>
                        <a:rPr lang="en-US" sz="1000" b="1" spc="-5" dirty="0">
                          <a:latin typeface="+mn-lt"/>
                          <a:ea typeface="Verdana"/>
                          <a:cs typeface="Verdana"/>
                        </a:rPr>
                        <a:t>r</a:t>
                      </a:r>
                      <a:r>
                        <a:rPr lang="en-US" sz="1000" b="1" dirty="0">
                          <a:latin typeface="+mn-lt"/>
                          <a:ea typeface="Verdana"/>
                          <a:cs typeface="Verdana"/>
                        </a:rPr>
                        <a:t>se</a:t>
                      </a:r>
                      <a:endParaRPr lang="en-US" sz="1000" dirty="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1</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2</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3</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4</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5</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6</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7</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8</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a:t>
                      </a:r>
                      <a:r>
                        <a:rPr lang="en-US" sz="1000" b="1">
                          <a:latin typeface="+mn-lt"/>
                          <a:ea typeface="Verdana"/>
                          <a:cs typeface="Verdana"/>
                        </a:rPr>
                        <a:t>9</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O1</a:t>
                      </a:r>
                      <a:r>
                        <a:rPr lang="en-US" sz="1000" b="1">
                          <a:latin typeface="+mn-lt"/>
                          <a:ea typeface="Verdana"/>
                          <a:cs typeface="Verdana"/>
                        </a:rPr>
                        <a:t>0</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O1</a:t>
                      </a:r>
                      <a:r>
                        <a:rPr lang="en-US" sz="1000" b="1">
                          <a:latin typeface="+mn-lt"/>
                          <a:ea typeface="Verdana"/>
                          <a:cs typeface="Verdana"/>
                        </a:rPr>
                        <a:t>1</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spc="5">
                          <a:latin typeface="+mn-lt"/>
                          <a:ea typeface="Verdana"/>
                          <a:cs typeface="Verdana"/>
                        </a:rPr>
                        <a:t>P</a:t>
                      </a:r>
                      <a:r>
                        <a:rPr lang="en-US" sz="1000" b="1" spc="-5">
                          <a:latin typeface="+mn-lt"/>
                          <a:ea typeface="Verdana"/>
                          <a:cs typeface="Verdana"/>
                        </a:rPr>
                        <a:t>O1</a:t>
                      </a:r>
                      <a:r>
                        <a:rPr lang="en-US" sz="1000" b="1">
                          <a:latin typeface="+mn-lt"/>
                          <a:ea typeface="Verdana"/>
                          <a:cs typeface="Verdana"/>
                        </a:rPr>
                        <a:t>2</a:t>
                      </a:r>
                      <a:endParaRPr lang="en-US" sz="1000">
                        <a:latin typeface="+mn-lt"/>
                        <a:ea typeface="Verdana"/>
                        <a:cs typeface="Verdana"/>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a:latin typeface="+mn-lt"/>
                          <a:ea typeface="Times New Roman"/>
                          <a:cs typeface="Verdana"/>
                        </a:rPr>
                        <a:t>PSO1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a:latin typeface="+mn-lt"/>
                          <a:ea typeface="Times New Roman"/>
                          <a:cs typeface="Verdana"/>
                        </a:rPr>
                        <a:t>PSO2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a:latin typeface="+mn-lt"/>
                          <a:ea typeface="Times New Roman"/>
                          <a:cs typeface="Verdana"/>
                        </a:rPr>
                        <a:t>PSO3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300"/>
                        </a:spcBef>
                        <a:spcAft>
                          <a:spcPts val="300"/>
                        </a:spcAft>
                      </a:pPr>
                      <a:r>
                        <a:rPr lang="en-US" sz="1000" b="1">
                          <a:latin typeface="+mn-lt"/>
                          <a:ea typeface="Times New Roman"/>
                          <a:cs typeface="Verdana"/>
                        </a:rPr>
                        <a:t>PSO4</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8935">
                <a:tc>
                  <a:txBody>
                    <a:bodyPr/>
                    <a:lstStyle/>
                    <a:p>
                      <a:pPr marL="0" marR="0">
                        <a:lnSpc>
                          <a:spcPct val="115000"/>
                        </a:lnSpc>
                        <a:spcBef>
                          <a:spcPts val="0"/>
                        </a:spcBef>
                        <a:spcAft>
                          <a:spcPts val="0"/>
                        </a:spcAft>
                      </a:pPr>
                      <a:r>
                        <a:rPr lang="en-US" sz="1000">
                          <a:latin typeface="+mn-lt"/>
                          <a:ea typeface="Verdana"/>
                          <a:cs typeface="Arial"/>
                        </a:rPr>
                        <a:t>MD2201:1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8935">
                <a:tc>
                  <a:txBody>
                    <a:bodyPr/>
                    <a:lstStyle/>
                    <a:p>
                      <a:pPr marL="0" marR="0">
                        <a:lnSpc>
                          <a:spcPct val="115000"/>
                        </a:lnSpc>
                        <a:spcBef>
                          <a:spcPts val="0"/>
                        </a:spcBef>
                        <a:spcAft>
                          <a:spcPts val="0"/>
                        </a:spcAft>
                      </a:pPr>
                      <a:r>
                        <a:rPr lang="en-US" sz="1000">
                          <a:latin typeface="+mn-lt"/>
                          <a:ea typeface="Verdana"/>
                          <a:cs typeface="Arial"/>
                        </a:rPr>
                        <a:t>MD2202:1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8935">
                <a:tc>
                  <a:txBody>
                    <a:bodyPr/>
                    <a:lstStyle/>
                    <a:p>
                      <a:pPr marL="0" marR="0">
                        <a:lnSpc>
                          <a:spcPct val="115000"/>
                        </a:lnSpc>
                        <a:spcBef>
                          <a:spcPts val="0"/>
                        </a:spcBef>
                        <a:spcAft>
                          <a:spcPts val="0"/>
                        </a:spcAft>
                      </a:pPr>
                      <a:r>
                        <a:rPr lang="en-US" sz="1000">
                          <a:highlight>
                            <a:srgbClr val="FFFF00"/>
                          </a:highlight>
                          <a:latin typeface="+mn-lt"/>
                          <a:ea typeface="Verdana"/>
                          <a:cs typeface="Arial"/>
                        </a:rPr>
                        <a:t>CS2207.6</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extLst>
                  <a:ext uri="{0D108BD9-81ED-4DB2-BD59-A6C34878D82A}">
                    <a16:rowId xmlns:a16="http://schemas.microsoft.com/office/drawing/2014/main" val="10003"/>
                  </a:ext>
                </a:extLst>
              </a:tr>
              <a:tr h="188935">
                <a:tc>
                  <a:txBody>
                    <a:bodyPr/>
                    <a:lstStyle/>
                    <a:p>
                      <a:pPr marL="0" marR="0">
                        <a:lnSpc>
                          <a:spcPct val="115000"/>
                        </a:lnSpc>
                        <a:spcBef>
                          <a:spcPts val="0"/>
                        </a:spcBef>
                        <a:spcAft>
                          <a:spcPts val="0"/>
                        </a:spcAft>
                      </a:pPr>
                      <a:r>
                        <a:rPr lang="en-US" sz="1000">
                          <a:latin typeface="+mn-lt"/>
                          <a:ea typeface="Verdana"/>
                          <a:cs typeface="Arial"/>
                        </a:rPr>
                        <a:t>CS2208.1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88935">
                <a:tc>
                  <a:txBody>
                    <a:bodyPr/>
                    <a:lstStyle/>
                    <a:p>
                      <a:pPr marL="0" marR="0">
                        <a:lnSpc>
                          <a:spcPct val="115000"/>
                        </a:lnSpc>
                        <a:spcBef>
                          <a:spcPts val="0"/>
                        </a:spcBef>
                        <a:spcAft>
                          <a:spcPts val="0"/>
                        </a:spcAft>
                      </a:pPr>
                      <a:r>
                        <a:rPr lang="en-US" sz="1000">
                          <a:latin typeface="+mn-lt"/>
                          <a:ea typeface="Verdana"/>
                          <a:cs typeface="Calibri"/>
                        </a:rPr>
                        <a:t>CS3201.1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88935">
                <a:tc>
                  <a:txBody>
                    <a:bodyPr/>
                    <a:lstStyle/>
                    <a:p>
                      <a:pPr marL="0" marR="0">
                        <a:lnSpc>
                          <a:spcPct val="115000"/>
                        </a:lnSpc>
                        <a:spcBef>
                          <a:spcPts val="0"/>
                        </a:spcBef>
                        <a:spcAft>
                          <a:spcPts val="0"/>
                        </a:spcAft>
                      </a:pPr>
                      <a:r>
                        <a:rPr lang="en-US" sz="1000">
                          <a:latin typeface="+mn-lt"/>
                          <a:ea typeface="Verdana"/>
                          <a:cs typeface="Arial"/>
                        </a:rPr>
                        <a:t>CS3209:1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88935">
                <a:tc>
                  <a:txBody>
                    <a:bodyPr/>
                    <a:lstStyle/>
                    <a:p>
                      <a:pPr marL="0" marR="0">
                        <a:lnSpc>
                          <a:spcPct val="115000"/>
                        </a:lnSpc>
                        <a:spcBef>
                          <a:spcPts val="0"/>
                        </a:spcBef>
                        <a:spcAft>
                          <a:spcPts val="0"/>
                        </a:spcAft>
                      </a:pPr>
                      <a:r>
                        <a:rPr lang="en-US" sz="1000">
                          <a:highlight>
                            <a:srgbClr val="FFFF00"/>
                          </a:highlight>
                          <a:latin typeface="+mn-lt"/>
                          <a:ea typeface="Verdana"/>
                          <a:cs typeface="Arial"/>
                        </a:rPr>
                        <a:t>CS3210:5</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extLst>
                  <a:ext uri="{0D108BD9-81ED-4DB2-BD59-A6C34878D82A}">
                    <a16:rowId xmlns:a16="http://schemas.microsoft.com/office/drawing/2014/main" val="10007"/>
                  </a:ext>
                </a:extLst>
              </a:tr>
              <a:tr h="188935">
                <a:tc>
                  <a:txBody>
                    <a:bodyPr/>
                    <a:lstStyle/>
                    <a:p>
                      <a:pPr marL="0" marR="0">
                        <a:lnSpc>
                          <a:spcPct val="115000"/>
                        </a:lnSpc>
                        <a:spcBef>
                          <a:spcPts val="0"/>
                        </a:spcBef>
                        <a:spcAft>
                          <a:spcPts val="0"/>
                        </a:spcAft>
                      </a:pPr>
                      <a:r>
                        <a:rPr lang="en-US" sz="1000">
                          <a:latin typeface="+mn-lt"/>
                          <a:ea typeface="Verdana"/>
                          <a:cs typeface="Arial"/>
                        </a:rPr>
                        <a:t>MD4203:1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8935">
                <a:tc>
                  <a:txBody>
                    <a:bodyPr/>
                    <a:lstStyle/>
                    <a:p>
                      <a:pPr marL="0" marR="0">
                        <a:lnSpc>
                          <a:spcPct val="115000"/>
                        </a:lnSpc>
                        <a:spcBef>
                          <a:spcPts val="0"/>
                        </a:spcBef>
                        <a:spcAft>
                          <a:spcPts val="0"/>
                        </a:spcAft>
                      </a:pPr>
                      <a:r>
                        <a:rPr lang="en-US" sz="1000">
                          <a:latin typeface="+mn-lt"/>
                          <a:ea typeface="Verdana"/>
                          <a:cs typeface="Arial"/>
                        </a:rPr>
                        <a:t>CS4225:2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88935">
                <a:tc>
                  <a:txBody>
                    <a:bodyPr/>
                    <a:lstStyle/>
                    <a:p>
                      <a:pPr marL="0" marR="0">
                        <a:lnSpc>
                          <a:spcPct val="115000"/>
                        </a:lnSpc>
                        <a:spcBef>
                          <a:spcPts val="0"/>
                        </a:spcBef>
                        <a:spcAft>
                          <a:spcPts val="0"/>
                        </a:spcAft>
                      </a:pPr>
                      <a:r>
                        <a:rPr lang="en-US" sz="1000">
                          <a:latin typeface="+mn-lt"/>
                          <a:ea typeface="Verdana"/>
                          <a:cs typeface="Arial"/>
                        </a:rPr>
                        <a:t>CS4232:3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2</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88935">
                <a:tc>
                  <a:txBody>
                    <a:bodyPr/>
                    <a:lstStyle/>
                    <a:p>
                      <a:pPr marL="0" marR="0">
                        <a:lnSpc>
                          <a:spcPct val="115000"/>
                        </a:lnSpc>
                        <a:spcBef>
                          <a:spcPts val="0"/>
                        </a:spcBef>
                        <a:spcAft>
                          <a:spcPts val="0"/>
                        </a:spcAft>
                      </a:pPr>
                      <a:r>
                        <a:rPr lang="en-US" sz="1000">
                          <a:latin typeface="+mn-lt"/>
                          <a:ea typeface="Verdana"/>
                          <a:cs typeface="Arial"/>
                        </a:rPr>
                        <a:t>CS4232:5</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88935">
                <a:tc>
                  <a:txBody>
                    <a:bodyPr/>
                    <a:lstStyle/>
                    <a:p>
                      <a:pPr marL="0" marR="0">
                        <a:lnSpc>
                          <a:spcPct val="115000"/>
                        </a:lnSpc>
                        <a:spcBef>
                          <a:spcPts val="0"/>
                        </a:spcBef>
                        <a:spcAft>
                          <a:spcPts val="0"/>
                        </a:spcAft>
                      </a:pPr>
                      <a:r>
                        <a:rPr lang="en-US" sz="1000">
                          <a:highlight>
                            <a:srgbClr val="FFFF00"/>
                          </a:highlight>
                          <a:latin typeface="+mn-lt"/>
                          <a:ea typeface="Verdana"/>
                          <a:cs typeface="Arial"/>
                        </a:rPr>
                        <a:t>CS4232:6</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extLst>
                  <a:ext uri="{0D108BD9-81ED-4DB2-BD59-A6C34878D82A}">
                    <a16:rowId xmlns:a16="http://schemas.microsoft.com/office/drawing/2014/main" val="10012"/>
                  </a:ext>
                </a:extLst>
              </a:tr>
              <a:tr h="188935">
                <a:tc>
                  <a:txBody>
                    <a:bodyPr/>
                    <a:lstStyle/>
                    <a:p>
                      <a:pPr marL="0" marR="0">
                        <a:lnSpc>
                          <a:spcPct val="115000"/>
                        </a:lnSpc>
                        <a:spcBef>
                          <a:spcPts val="0"/>
                        </a:spcBef>
                        <a:spcAft>
                          <a:spcPts val="0"/>
                        </a:spcAft>
                      </a:pPr>
                      <a:r>
                        <a:rPr lang="en-US" sz="1000">
                          <a:latin typeface="+mn-lt"/>
                          <a:ea typeface="Verdana"/>
                          <a:cs typeface="Arial"/>
                        </a:rPr>
                        <a:t>CS4233:1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88935">
                <a:tc>
                  <a:txBody>
                    <a:bodyPr/>
                    <a:lstStyle/>
                    <a:p>
                      <a:pPr marL="0" marR="0">
                        <a:lnSpc>
                          <a:spcPct val="115000"/>
                        </a:lnSpc>
                        <a:spcBef>
                          <a:spcPts val="0"/>
                        </a:spcBef>
                        <a:spcAft>
                          <a:spcPts val="0"/>
                        </a:spcAft>
                      </a:pPr>
                      <a:r>
                        <a:rPr lang="en-US" sz="1000">
                          <a:latin typeface="+mn-lt"/>
                          <a:ea typeface="Verdana"/>
                          <a:cs typeface="Arial"/>
                        </a:rPr>
                        <a:t>CS4233:5</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1</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b="1">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88935">
                <a:tc>
                  <a:txBody>
                    <a:bodyPr/>
                    <a:lstStyle/>
                    <a:p>
                      <a:pPr marL="0" marR="0">
                        <a:lnSpc>
                          <a:spcPct val="115000"/>
                        </a:lnSpc>
                        <a:spcBef>
                          <a:spcPts val="0"/>
                        </a:spcBef>
                        <a:spcAft>
                          <a:spcPts val="0"/>
                        </a:spcAft>
                      </a:pPr>
                      <a:r>
                        <a:rPr lang="en-US" sz="1000">
                          <a:highlight>
                            <a:srgbClr val="FFFF00"/>
                          </a:highlight>
                          <a:latin typeface="+mn-lt"/>
                          <a:ea typeface="Verdana"/>
                          <a:cs typeface="Arial"/>
                        </a:rPr>
                        <a:t>CS4233:6</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0</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highlight>
                            <a:srgbClr val="FFFF00"/>
                          </a:highlight>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marL="0" marR="0" algn="ctr">
                        <a:lnSpc>
                          <a:spcPct val="115000"/>
                        </a:lnSpc>
                        <a:spcBef>
                          <a:spcPts val="0"/>
                        </a:spcBef>
                        <a:spcAft>
                          <a:spcPts val="0"/>
                        </a:spcAft>
                      </a:pPr>
                      <a:r>
                        <a:rPr lang="en-US" sz="1000" b="1">
                          <a:latin typeface="+mn-lt"/>
                          <a:ea typeface="Verdana"/>
                          <a:cs typeface="Arial"/>
                        </a:rPr>
                        <a:t>3</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extLst>
                  <a:ext uri="{0D108BD9-81ED-4DB2-BD59-A6C34878D82A}">
                    <a16:rowId xmlns:a16="http://schemas.microsoft.com/office/drawing/2014/main" val="10015"/>
                  </a:ext>
                </a:extLst>
              </a:tr>
              <a:tr h="178417">
                <a:tc>
                  <a:txBody>
                    <a:bodyPr/>
                    <a:lstStyle/>
                    <a:p>
                      <a:pPr marL="63500" marR="0">
                        <a:lnSpc>
                          <a:spcPct val="115000"/>
                        </a:lnSpc>
                        <a:spcBef>
                          <a:spcPts val="300"/>
                        </a:spcBef>
                        <a:spcAft>
                          <a:spcPts val="300"/>
                        </a:spcAft>
                      </a:pPr>
                      <a:r>
                        <a:rPr lang="en-US" sz="1000" b="1">
                          <a:latin typeface="+mn-lt"/>
                          <a:ea typeface="Verdana"/>
                          <a:cs typeface="Verdana"/>
                        </a:rPr>
                        <a:t>Total (N)</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77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88</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82</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75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28</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39</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48</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49</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49</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303823">
                <a:tc>
                  <a:txBody>
                    <a:bodyPr/>
                    <a:lstStyle/>
                    <a:p>
                      <a:pPr marL="63500" marR="0">
                        <a:lnSpc>
                          <a:spcPct val="115000"/>
                        </a:lnSpc>
                        <a:spcBef>
                          <a:spcPts val="300"/>
                        </a:spcBef>
                        <a:spcAft>
                          <a:spcPts val="300"/>
                        </a:spcAft>
                      </a:pPr>
                      <a:r>
                        <a:rPr lang="en-US" sz="1000" b="1" dirty="0">
                          <a:latin typeface="+mn-lt"/>
                          <a:ea typeface="Verdana"/>
                          <a:cs typeface="Verdana"/>
                        </a:rPr>
                        <a:t>Threshold     (75% of N )</a:t>
                      </a:r>
                      <a:endParaRPr lang="en-US" sz="10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57.75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66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72</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61.5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56.25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21</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29.25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35.25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26.25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36.75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36.75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600">
                <a:tc>
                  <a:txBody>
                    <a:bodyPr/>
                    <a:lstStyle/>
                    <a:p>
                      <a:pPr marL="63500" marR="0">
                        <a:lnSpc>
                          <a:spcPct val="115000"/>
                        </a:lnSpc>
                        <a:spcBef>
                          <a:spcPts val="300"/>
                        </a:spcBef>
                        <a:spcAft>
                          <a:spcPts val="300"/>
                        </a:spcAft>
                      </a:pPr>
                      <a:r>
                        <a:rPr lang="en-US" sz="1000" b="1">
                          <a:latin typeface="+mn-lt"/>
                          <a:ea typeface="Verdana"/>
                          <a:cs typeface="Verdana"/>
                        </a:rPr>
                        <a:t>Affected (n)</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600">
                <a:tc>
                  <a:txBody>
                    <a:bodyPr/>
                    <a:lstStyle/>
                    <a:p>
                      <a:pPr marL="63500" marR="0">
                        <a:lnSpc>
                          <a:spcPct val="115000"/>
                        </a:lnSpc>
                        <a:spcBef>
                          <a:spcPts val="300"/>
                        </a:spcBef>
                        <a:spcAft>
                          <a:spcPts val="300"/>
                        </a:spcAft>
                      </a:pPr>
                      <a:r>
                        <a:rPr lang="en-US" sz="1000" b="1">
                          <a:latin typeface="+mn-lt"/>
                          <a:ea typeface="Verdana"/>
                          <a:cs typeface="Verdana"/>
                        </a:rPr>
                        <a:t>Not Affected</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77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88</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92</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82</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71</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41</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20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46</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33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457200">
                <a:tc>
                  <a:txBody>
                    <a:bodyPr/>
                    <a:lstStyle/>
                    <a:p>
                      <a:pPr marL="63500" marR="0">
                        <a:lnSpc>
                          <a:spcPct val="115000"/>
                        </a:lnSpc>
                        <a:spcBef>
                          <a:spcPts val="300"/>
                        </a:spcBef>
                        <a:spcAft>
                          <a:spcPts val="300"/>
                        </a:spcAft>
                      </a:pPr>
                      <a:r>
                        <a:rPr lang="en-US" sz="1000" b="1">
                          <a:latin typeface="+mn-lt"/>
                          <a:ea typeface="Verdana"/>
                          <a:cs typeface="Verdana"/>
                        </a:rPr>
                        <a:t>% Direct PO </a:t>
                      </a:r>
                      <a:endParaRPr lang="en-US" sz="1000">
                        <a:latin typeface="+mn-lt"/>
                        <a:ea typeface="Verdana"/>
                        <a:cs typeface="Verdana"/>
                      </a:endParaRPr>
                    </a:p>
                    <a:p>
                      <a:pPr marL="63500" marR="0">
                        <a:lnSpc>
                          <a:spcPct val="115000"/>
                        </a:lnSpc>
                        <a:spcBef>
                          <a:spcPts val="300"/>
                        </a:spcBef>
                        <a:spcAft>
                          <a:spcPts val="300"/>
                        </a:spcAft>
                      </a:pPr>
                      <a:r>
                        <a:rPr lang="en-US" sz="1000" b="1">
                          <a:latin typeface="+mn-lt"/>
                          <a:ea typeface="Verdana"/>
                          <a:cs typeface="Verdana"/>
                        </a:rPr>
                        <a:t>Attainment</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100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100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95.83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100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94.67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85.71</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89.74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87.23</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100</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97.14</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93.75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93.88</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92.5</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93.87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solidFill>
                            <a:srgbClr val="000000"/>
                          </a:solidFill>
                          <a:latin typeface="+mn-lt"/>
                          <a:ea typeface="Verdana"/>
                          <a:cs typeface="Verdana"/>
                        </a:rPr>
                        <a:t>91.67</a:t>
                      </a:r>
                      <a:endParaRPr lang="en-US" sz="1000">
                        <a:latin typeface="+mn-lt"/>
                        <a:ea typeface="Verdana"/>
                        <a:cs typeface="Verdana"/>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377869">
                <a:tc>
                  <a:txBody>
                    <a:bodyPr/>
                    <a:lstStyle/>
                    <a:p>
                      <a:pPr marL="63500" marR="0" algn="ctr">
                        <a:lnSpc>
                          <a:spcPct val="115000"/>
                        </a:lnSpc>
                        <a:spcBef>
                          <a:spcPts val="300"/>
                        </a:spcBef>
                        <a:spcAft>
                          <a:spcPts val="300"/>
                        </a:spcAft>
                      </a:pPr>
                      <a:r>
                        <a:rPr lang="en-US" sz="1000" b="1" dirty="0">
                          <a:latin typeface="+mn-lt"/>
                          <a:ea typeface="Verdana"/>
                          <a:cs typeface="Verdana"/>
                        </a:rPr>
                        <a:t>PO Attained</a:t>
                      </a:r>
                      <a:endParaRPr lang="en-US" sz="10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a:latin typeface="+mn-lt"/>
                          <a:ea typeface="Verdana"/>
                          <a:cs typeface="Verdana"/>
                        </a:rPr>
                        <a:t>Yes</a:t>
                      </a:r>
                      <a:endParaRPr lang="en-US" sz="10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b="1" dirty="0">
                          <a:latin typeface="+mn-lt"/>
                          <a:ea typeface="Verdana"/>
                          <a:cs typeface="Verdana"/>
                        </a:rPr>
                        <a:t>Yes</a:t>
                      </a:r>
                      <a:endParaRPr lang="en-US" sz="10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sp>
        <p:nvSpPr>
          <p:cNvPr id="8" name="Rectangle 7"/>
          <p:cNvSpPr/>
          <p:nvPr/>
        </p:nvSpPr>
        <p:spPr>
          <a:xfrm>
            <a:off x="2286000" y="685800"/>
            <a:ext cx="8534400" cy="523220"/>
          </a:xfrm>
          <a:prstGeom prst="rect">
            <a:avLst/>
          </a:prstGeom>
        </p:spPr>
        <p:txBody>
          <a:bodyPr wrap="square">
            <a:spAutoFit/>
          </a:bodyPr>
          <a:lstStyle/>
          <a:p>
            <a:pPr algn="ctr"/>
            <a:r>
              <a:rPr lang="en-IN" sz="2800" b="1" dirty="0">
                <a:solidFill>
                  <a:srgbClr val="990000"/>
                </a:solidFill>
              </a:rPr>
              <a:t>For all courses from Second Year To Fourth Year</a:t>
            </a:r>
            <a:endParaRPr lang="en-US" sz="2800" dirty="0">
              <a:solidFill>
                <a:srgbClr val="990000"/>
              </a:solidFill>
            </a:endParaRPr>
          </a:p>
        </p:txBody>
      </p:sp>
    </p:spTree>
    <p:extLst>
      <p:ext uri="{BB962C8B-B14F-4D97-AF65-F5344CB8AC3E}">
        <p14:creationId xmlns:p14="http://schemas.microsoft.com/office/powerpoint/2010/main" val="386105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507831"/>
          </a:xfrm>
          <a:prstGeom prst="rect">
            <a:avLst/>
          </a:prstGeom>
        </p:spPr>
        <p:txBody>
          <a:bodyPr wrap="square">
            <a:spAutoFit/>
          </a:bodyPr>
          <a:lstStyle/>
          <a:p>
            <a:pPr algn="ctr"/>
            <a:r>
              <a:rPr lang="en-IN" sz="2700" b="1" dirty="0">
                <a:solidFill>
                  <a:srgbClr val="990000"/>
                </a:solidFill>
              </a:rPr>
              <a:t>PO-PSO- Indirect Attainment  AY2020-21  </a:t>
            </a:r>
            <a:endParaRPr lang="en-US" sz="2700" dirty="0">
              <a:solidFill>
                <a:srgbClr val="99000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3577363394"/>
              </p:ext>
            </p:extLst>
          </p:nvPr>
        </p:nvGraphicFramePr>
        <p:xfrm>
          <a:off x="1261636" y="990600"/>
          <a:ext cx="10683436" cy="5105400"/>
        </p:xfrm>
        <a:graphic>
          <a:graphicData uri="http://schemas.openxmlformats.org/drawingml/2006/table">
            <a:tbl>
              <a:tblPr/>
              <a:tblGrid>
                <a:gridCol w="1200817">
                  <a:extLst>
                    <a:ext uri="{9D8B030D-6E8A-4147-A177-3AD203B41FA5}">
                      <a16:colId xmlns:a16="http://schemas.microsoft.com/office/drawing/2014/main" val="20000"/>
                    </a:ext>
                  </a:extLst>
                </a:gridCol>
                <a:gridCol w="493572">
                  <a:extLst>
                    <a:ext uri="{9D8B030D-6E8A-4147-A177-3AD203B41FA5}">
                      <a16:colId xmlns:a16="http://schemas.microsoft.com/office/drawing/2014/main" val="20001"/>
                    </a:ext>
                  </a:extLst>
                </a:gridCol>
                <a:gridCol w="551266">
                  <a:extLst>
                    <a:ext uri="{9D8B030D-6E8A-4147-A177-3AD203B41FA5}">
                      <a16:colId xmlns:a16="http://schemas.microsoft.com/office/drawing/2014/main" val="20002"/>
                    </a:ext>
                  </a:extLst>
                </a:gridCol>
                <a:gridCol w="551266">
                  <a:extLst>
                    <a:ext uri="{9D8B030D-6E8A-4147-A177-3AD203B41FA5}">
                      <a16:colId xmlns:a16="http://schemas.microsoft.com/office/drawing/2014/main" val="20003"/>
                    </a:ext>
                  </a:extLst>
                </a:gridCol>
                <a:gridCol w="551266">
                  <a:extLst>
                    <a:ext uri="{9D8B030D-6E8A-4147-A177-3AD203B41FA5}">
                      <a16:colId xmlns:a16="http://schemas.microsoft.com/office/drawing/2014/main" val="20004"/>
                    </a:ext>
                  </a:extLst>
                </a:gridCol>
                <a:gridCol w="551266">
                  <a:extLst>
                    <a:ext uri="{9D8B030D-6E8A-4147-A177-3AD203B41FA5}">
                      <a16:colId xmlns:a16="http://schemas.microsoft.com/office/drawing/2014/main" val="20005"/>
                    </a:ext>
                  </a:extLst>
                </a:gridCol>
                <a:gridCol w="551266">
                  <a:extLst>
                    <a:ext uri="{9D8B030D-6E8A-4147-A177-3AD203B41FA5}">
                      <a16:colId xmlns:a16="http://schemas.microsoft.com/office/drawing/2014/main" val="20006"/>
                    </a:ext>
                  </a:extLst>
                </a:gridCol>
                <a:gridCol w="551266">
                  <a:extLst>
                    <a:ext uri="{9D8B030D-6E8A-4147-A177-3AD203B41FA5}">
                      <a16:colId xmlns:a16="http://schemas.microsoft.com/office/drawing/2014/main" val="20007"/>
                    </a:ext>
                  </a:extLst>
                </a:gridCol>
                <a:gridCol w="551266">
                  <a:extLst>
                    <a:ext uri="{9D8B030D-6E8A-4147-A177-3AD203B41FA5}">
                      <a16:colId xmlns:a16="http://schemas.microsoft.com/office/drawing/2014/main" val="20008"/>
                    </a:ext>
                  </a:extLst>
                </a:gridCol>
                <a:gridCol w="551266">
                  <a:extLst>
                    <a:ext uri="{9D8B030D-6E8A-4147-A177-3AD203B41FA5}">
                      <a16:colId xmlns:a16="http://schemas.microsoft.com/office/drawing/2014/main" val="20009"/>
                    </a:ext>
                  </a:extLst>
                </a:gridCol>
                <a:gridCol w="655963">
                  <a:extLst>
                    <a:ext uri="{9D8B030D-6E8A-4147-A177-3AD203B41FA5}">
                      <a16:colId xmlns:a16="http://schemas.microsoft.com/office/drawing/2014/main" val="20010"/>
                    </a:ext>
                  </a:extLst>
                </a:gridCol>
                <a:gridCol w="655963">
                  <a:extLst>
                    <a:ext uri="{9D8B030D-6E8A-4147-A177-3AD203B41FA5}">
                      <a16:colId xmlns:a16="http://schemas.microsoft.com/office/drawing/2014/main" val="20011"/>
                    </a:ext>
                  </a:extLst>
                </a:gridCol>
                <a:gridCol w="655963">
                  <a:extLst>
                    <a:ext uri="{9D8B030D-6E8A-4147-A177-3AD203B41FA5}">
                      <a16:colId xmlns:a16="http://schemas.microsoft.com/office/drawing/2014/main" val="20012"/>
                    </a:ext>
                  </a:extLst>
                </a:gridCol>
                <a:gridCol w="655963">
                  <a:extLst>
                    <a:ext uri="{9D8B030D-6E8A-4147-A177-3AD203B41FA5}">
                      <a16:colId xmlns:a16="http://schemas.microsoft.com/office/drawing/2014/main" val="20013"/>
                    </a:ext>
                  </a:extLst>
                </a:gridCol>
                <a:gridCol w="655963">
                  <a:extLst>
                    <a:ext uri="{9D8B030D-6E8A-4147-A177-3AD203B41FA5}">
                      <a16:colId xmlns:a16="http://schemas.microsoft.com/office/drawing/2014/main" val="20014"/>
                    </a:ext>
                  </a:extLst>
                </a:gridCol>
                <a:gridCol w="655963">
                  <a:extLst>
                    <a:ext uri="{9D8B030D-6E8A-4147-A177-3AD203B41FA5}">
                      <a16:colId xmlns:a16="http://schemas.microsoft.com/office/drawing/2014/main" val="20015"/>
                    </a:ext>
                  </a:extLst>
                </a:gridCol>
                <a:gridCol w="643141">
                  <a:extLst>
                    <a:ext uri="{9D8B030D-6E8A-4147-A177-3AD203B41FA5}">
                      <a16:colId xmlns:a16="http://schemas.microsoft.com/office/drawing/2014/main" val="20016"/>
                    </a:ext>
                  </a:extLst>
                </a:gridCol>
              </a:tblGrid>
              <a:tr h="464128">
                <a:tc>
                  <a:txBody>
                    <a:bodyPr/>
                    <a:lstStyle/>
                    <a:p>
                      <a:pPr marL="36195" marR="36195" algn="ctr">
                        <a:lnSpc>
                          <a:spcPct val="107000"/>
                        </a:lnSpc>
                        <a:spcBef>
                          <a:spcPts val="0"/>
                        </a:spcBef>
                        <a:spcAft>
                          <a:spcPts val="0"/>
                        </a:spcAft>
                      </a:pPr>
                      <a:r>
                        <a:rPr lang="en-US" sz="1200" b="1" spc="5" dirty="0">
                          <a:latin typeface="+mn-lt"/>
                          <a:ea typeface="Verdana"/>
                          <a:cs typeface="Verdana"/>
                        </a:rPr>
                        <a:t>S</a:t>
                      </a:r>
                      <a:r>
                        <a:rPr lang="en-US" sz="1200" b="1" dirty="0">
                          <a:latin typeface="+mn-lt"/>
                          <a:ea typeface="Verdana"/>
                          <a:cs typeface="Verdana"/>
                        </a:rPr>
                        <a:t>u</a:t>
                      </a:r>
                      <a:r>
                        <a:rPr lang="en-US" sz="1200" b="1" spc="-15" dirty="0">
                          <a:latin typeface="+mn-lt"/>
                          <a:ea typeface="Verdana"/>
                          <a:cs typeface="Verdana"/>
                        </a:rPr>
                        <a:t>r</a:t>
                      </a:r>
                      <a:r>
                        <a:rPr lang="en-US" sz="1200" b="1" spc="5" dirty="0">
                          <a:latin typeface="+mn-lt"/>
                          <a:ea typeface="Verdana"/>
                          <a:cs typeface="Verdana"/>
                        </a:rPr>
                        <a:t>v</a:t>
                      </a:r>
                      <a:r>
                        <a:rPr lang="en-US" sz="1200" b="1" spc="-5" dirty="0">
                          <a:latin typeface="+mn-lt"/>
                          <a:ea typeface="Verdana"/>
                          <a:cs typeface="Verdana"/>
                        </a:rPr>
                        <a:t>e</a:t>
                      </a:r>
                      <a:r>
                        <a:rPr lang="en-US" sz="1200" b="1" dirty="0">
                          <a:latin typeface="+mn-lt"/>
                          <a:ea typeface="Verdana"/>
                          <a:cs typeface="Verdana"/>
                        </a:rPr>
                        <a:t>y</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1</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2</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3</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4</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5</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6</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7</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8</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a:t>
                      </a:r>
                      <a:r>
                        <a:rPr lang="en-US" sz="1200" b="1">
                          <a:latin typeface="+mn-lt"/>
                          <a:ea typeface="Verdana"/>
                          <a:cs typeface="Verdana"/>
                        </a:rPr>
                        <a:t>9</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O1</a:t>
                      </a:r>
                      <a:r>
                        <a:rPr lang="en-US" sz="1200" b="1">
                          <a:latin typeface="+mn-lt"/>
                          <a:ea typeface="Verdana"/>
                          <a:cs typeface="Verdana"/>
                        </a:rPr>
                        <a:t>0</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O1</a:t>
                      </a:r>
                      <a:r>
                        <a:rPr lang="en-US" sz="1200" b="1">
                          <a:latin typeface="+mn-lt"/>
                          <a:ea typeface="Verdana"/>
                          <a:cs typeface="Verdana"/>
                        </a:rPr>
                        <a:t>1</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spc="5">
                          <a:latin typeface="+mn-lt"/>
                          <a:ea typeface="Verdana"/>
                          <a:cs typeface="Verdana"/>
                        </a:rPr>
                        <a:t>P</a:t>
                      </a:r>
                      <a:r>
                        <a:rPr lang="en-US" sz="1200" b="1" spc="-5">
                          <a:latin typeface="+mn-lt"/>
                          <a:ea typeface="Verdana"/>
                          <a:cs typeface="Verdana"/>
                        </a:rPr>
                        <a:t>O1</a:t>
                      </a:r>
                      <a:r>
                        <a:rPr lang="en-US" sz="1200" b="1">
                          <a:latin typeface="+mn-lt"/>
                          <a:ea typeface="Verdana"/>
                          <a:cs typeface="Verdana"/>
                        </a:rPr>
                        <a:t>2</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nSpc>
                          <a:spcPct val="107000"/>
                        </a:lnSpc>
                        <a:spcBef>
                          <a:spcPts val="0"/>
                        </a:spcBef>
                        <a:spcAft>
                          <a:spcPts val="0"/>
                        </a:spcAft>
                      </a:pPr>
                      <a:r>
                        <a:rPr lang="en-US" sz="1200" b="1">
                          <a:latin typeface="+mn-lt"/>
                          <a:ea typeface="Verdana"/>
                          <a:cs typeface="Verdana"/>
                        </a:rPr>
                        <a:t>PSO1</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a:latin typeface="+mn-lt"/>
                          <a:ea typeface="Verdana"/>
                          <a:cs typeface="Verdana"/>
                        </a:rPr>
                        <a:t>PSO2</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a:latin typeface="+mn-lt"/>
                          <a:ea typeface="Verdana"/>
                          <a:cs typeface="Verdana"/>
                        </a:rPr>
                        <a:t>PSO3</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195" marR="36195" algn="ctr">
                        <a:lnSpc>
                          <a:spcPct val="107000"/>
                        </a:lnSpc>
                        <a:spcBef>
                          <a:spcPts val="0"/>
                        </a:spcBef>
                        <a:spcAft>
                          <a:spcPts val="0"/>
                        </a:spcAft>
                      </a:pPr>
                      <a:r>
                        <a:rPr lang="en-US" sz="1200" b="1">
                          <a:latin typeface="+mn-lt"/>
                          <a:ea typeface="Verdana"/>
                          <a:cs typeface="Verdana"/>
                        </a:rPr>
                        <a:t>PSO4</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8254">
                <a:tc>
                  <a:txBody>
                    <a:bodyPr/>
                    <a:lstStyle/>
                    <a:p>
                      <a:pPr marL="36195" marR="36195" algn="ctr">
                        <a:lnSpc>
                          <a:spcPct val="107000"/>
                        </a:lnSpc>
                        <a:spcBef>
                          <a:spcPts val="0"/>
                        </a:spcBef>
                        <a:spcAft>
                          <a:spcPts val="0"/>
                        </a:spcAft>
                      </a:pPr>
                      <a:r>
                        <a:rPr lang="en-US" sz="1200" b="1" dirty="0">
                          <a:latin typeface="+mn-lt"/>
                          <a:ea typeface="Verdana"/>
                          <a:cs typeface="Verdana"/>
                        </a:rPr>
                        <a:t>S</a:t>
                      </a:r>
                      <a:r>
                        <a:rPr lang="en-US" sz="1200" b="1" spc="-5" dirty="0">
                          <a:latin typeface="+mn-lt"/>
                          <a:ea typeface="Verdana"/>
                          <a:cs typeface="Verdana"/>
                        </a:rPr>
                        <a:t>tudent Exit Feedback </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8.585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8.551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7.827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8.172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7.81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7.505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5.635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6.93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5.662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8.561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8.673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7.585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6191">
                <a:tc>
                  <a:txBody>
                    <a:bodyPr/>
                    <a:lstStyle/>
                    <a:p>
                      <a:pPr marL="36195" marR="36195" algn="ctr">
                        <a:lnSpc>
                          <a:spcPct val="107000"/>
                        </a:lnSpc>
                        <a:spcBef>
                          <a:spcPts val="0"/>
                        </a:spcBef>
                        <a:spcAft>
                          <a:spcPts val="0"/>
                        </a:spcAft>
                      </a:pPr>
                      <a:r>
                        <a:rPr lang="en-US" sz="1200" b="1">
                          <a:latin typeface="+mn-lt"/>
                          <a:ea typeface="Verdana"/>
                          <a:cs typeface="Verdana"/>
                        </a:rPr>
                        <a:t>Alumni </a:t>
                      </a:r>
                      <a:endParaRPr lang="en-US" sz="1200">
                        <a:latin typeface="+mn-lt"/>
                        <a:ea typeface="Verdana"/>
                        <a:cs typeface="Verdana"/>
                      </a:endParaRPr>
                    </a:p>
                    <a:p>
                      <a:pPr marL="36195" marR="36195" algn="ctr">
                        <a:lnSpc>
                          <a:spcPct val="107000"/>
                        </a:lnSpc>
                        <a:spcBef>
                          <a:spcPts val="0"/>
                        </a:spcBef>
                        <a:spcAft>
                          <a:spcPts val="0"/>
                        </a:spcAft>
                      </a:pPr>
                      <a:r>
                        <a:rPr lang="en-US" sz="1200" b="1">
                          <a:latin typeface="+mn-lt"/>
                          <a:ea typeface="Verdana"/>
                          <a:cs typeface="Verdana"/>
                        </a:rPr>
                        <a:t>Feedback</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8.79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8.96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9.43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9.21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8.98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9.26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8254">
                <a:tc>
                  <a:txBody>
                    <a:bodyPr/>
                    <a:lstStyle/>
                    <a:p>
                      <a:pPr marL="36195" marR="36195" algn="ctr">
                        <a:lnSpc>
                          <a:spcPct val="107000"/>
                        </a:lnSpc>
                        <a:spcBef>
                          <a:spcPts val="0"/>
                        </a:spcBef>
                        <a:spcAft>
                          <a:spcPts val="0"/>
                        </a:spcAft>
                      </a:pPr>
                      <a:r>
                        <a:rPr lang="en-US" sz="1200" b="1" dirty="0">
                          <a:latin typeface="+mn-lt"/>
                          <a:ea typeface="Verdana"/>
                          <a:cs typeface="Verdana"/>
                        </a:rPr>
                        <a:t>Employer Feedback</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8.69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8.46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8.54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9.08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8.77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8.38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8.92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8.69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4128">
                <a:tc>
                  <a:txBody>
                    <a:bodyPr/>
                    <a:lstStyle/>
                    <a:p>
                      <a:pPr marL="36195" marR="36195" algn="ctr">
                        <a:lnSpc>
                          <a:spcPct val="107000"/>
                        </a:lnSpc>
                        <a:spcBef>
                          <a:spcPts val="0"/>
                        </a:spcBef>
                        <a:spcAft>
                          <a:spcPts val="0"/>
                        </a:spcAft>
                      </a:pPr>
                      <a:r>
                        <a:rPr lang="en-US" sz="1200" b="1">
                          <a:latin typeface="+mn-lt"/>
                          <a:ea typeface="Verdana"/>
                          <a:cs typeface="Verdana"/>
                        </a:rPr>
                        <a:t>Average Score</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8.359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8.362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7.702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8.323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8.057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8.678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8.615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9.033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8.957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28254">
                <a:tc>
                  <a:txBody>
                    <a:bodyPr/>
                    <a:lstStyle/>
                    <a:p>
                      <a:pPr marL="36195" marR="36195" algn="ctr">
                        <a:lnSpc>
                          <a:spcPct val="107000"/>
                        </a:lnSpc>
                        <a:spcBef>
                          <a:spcPts val="0"/>
                        </a:spcBef>
                        <a:spcAft>
                          <a:spcPts val="0"/>
                        </a:spcAft>
                      </a:pPr>
                      <a:r>
                        <a:rPr lang="en-US" sz="1200" b="1">
                          <a:latin typeface="+mn-lt"/>
                          <a:ea typeface="Verdana"/>
                          <a:cs typeface="Verdana"/>
                        </a:rPr>
                        <a:t>%  Indirect Attainment</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87.05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83.59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83.62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77.02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83.23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80.57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88.47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86.78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latin typeface="+mn-lt"/>
                          <a:ea typeface="Verdana"/>
                          <a:cs typeface="Verdana"/>
                        </a:rPr>
                        <a:t>86.15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90.33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88.03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87.7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latin typeface="+mn-lt"/>
                          <a:ea typeface="Verdana"/>
                          <a:cs typeface="Verdana"/>
                        </a:rPr>
                        <a:t>89.57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6191">
                <a:tc>
                  <a:txBody>
                    <a:bodyPr/>
                    <a:lstStyle/>
                    <a:p>
                      <a:pPr marL="36195" marR="36195" algn="ctr">
                        <a:lnSpc>
                          <a:spcPct val="107000"/>
                        </a:lnSpc>
                        <a:spcBef>
                          <a:spcPts val="0"/>
                        </a:spcBef>
                        <a:spcAft>
                          <a:spcPts val="0"/>
                        </a:spcAft>
                      </a:pPr>
                      <a:r>
                        <a:rPr lang="en-US" sz="1200" b="1">
                          <a:latin typeface="+mn-lt"/>
                          <a:ea typeface="Verdana"/>
                          <a:cs typeface="Verdana"/>
                        </a:rPr>
                        <a:t>Indirect Attainment</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89560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133600" y="1"/>
            <a:ext cx="8534400" cy="507831"/>
          </a:xfrm>
          <a:prstGeom prst="rect">
            <a:avLst/>
          </a:prstGeom>
        </p:spPr>
        <p:txBody>
          <a:bodyPr wrap="square">
            <a:spAutoFit/>
          </a:bodyPr>
          <a:lstStyle/>
          <a:p>
            <a:pPr algn="ctr"/>
            <a:r>
              <a:rPr lang="en-IN" sz="2700" b="1" dirty="0">
                <a:solidFill>
                  <a:srgbClr val="990000"/>
                </a:solidFill>
              </a:rPr>
              <a:t>Final PO-PSO Attainment  AY2020-21  </a:t>
            </a:r>
            <a:endParaRPr lang="en-US" sz="2700" dirty="0">
              <a:solidFill>
                <a:srgbClr val="990000"/>
              </a:solidFill>
            </a:endParaRPr>
          </a:p>
        </p:txBody>
      </p:sp>
      <p:sp>
        <p:nvSpPr>
          <p:cNvPr id="6" name="Rounded Rectangle 4"/>
          <p:cNvSpPr/>
          <p:nvPr/>
        </p:nvSpPr>
        <p:spPr>
          <a:xfrm>
            <a:off x="2362201" y="5257800"/>
            <a:ext cx="8229599" cy="1447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just" defTabSz="800100">
              <a:lnSpc>
                <a:spcPct val="90000"/>
              </a:lnSpc>
              <a:spcBef>
                <a:spcPct val="0"/>
              </a:spcBef>
              <a:spcAft>
                <a:spcPct val="35000"/>
              </a:spcAft>
            </a:pPr>
            <a:r>
              <a:rPr lang="en-US" sz="2000" dirty="0">
                <a:solidFill>
                  <a:schemeClr val="tx1"/>
                </a:solidFill>
              </a:rPr>
              <a:t> </a:t>
            </a:r>
            <a:endParaRPr lang="en-US" sz="2000" kern="1200" dirty="0">
              <a:solidFill>
                <a:schemeClr val="tx1"/>
              </a:solidFill>
            </a:endParaRPr>
          </a:p>
        </p:txBody>
      </p:sp>
      <p:sp>
        <p:nvSpPr>
          <p:cNvPr id="5" name="TextBox 4"/>
          <p:cNvSpPr txBox="1"/>
          <p:nvPr/>
        </p:nvSpPr>
        <p:spPr>
          <a:xfrm>
            <a:off x="2133600" y="609601"/>
            <a:ext cx="8534400" cy="461665"/>
          </a:xfrm>
          <a:prstGeom prst="rect">
            <a:avLst/>
          </a:prstGeom>
          <a:noFill/>
        </p:spPr>
        <p:txBody>
          <a:bodyPr wrap="square" rtlCol="0">
            <a:spAutoFit/>
          </a:bodyPr>
          <a:lstStyle/>
          <a:p>
            <a:r>
              <a:rPr lang="en-US" sz="2400" b="1" dirty="0">
                <a:solidFill>
                  <a:srgbClr val="990000"/>
                </a:solidFill>
              </a:rPr>
              <a:t> </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1781091908"/>
              </p:ext>
            </p:extLst>
          </p:nvPr>
        </p:nvGraphicFramePr>
        <p:xfrm>
          <a:off x="1145887" y="838201"/>
          <a:ext cx="10857059" cy="2689165"/>
        </p:xfrm>
        <a:graphic>
          <a:graphicData uri="http://schemas.openxmlformats.org/drawingml/2006/table">
            <a:tbl>
              <a:tblPr/>
              <a:tblGrid>
                <a:gridCol w="1306869">
                  <a:extLst>
                    <a:ext uri="{9D8B030D-6E8A-4147-A177-3AD203B41FA5}">
                      <a16:colId xmlns:a16="http://schemas.microsoft.com/office/drawing/2014/main" val="20000"/>
                    </a:ext>
                  </a:extLst>
                </a:gridCol>
                <a:gridCol w="440840">
                  <a:extLst>
                    <a:ext uri="{9D8B030D-6E8A-4147-A177-3AD203B41FA5}">
                      <a16:colId xmlns:a16="http://schemas.microsoft.com/office/drawing/2014/main" val="20001"/>
                    </a:ext>
                  </a:extLst>
                </a:gridCol>
                <a:gridCol w="607290">
                  <a:extLst>
                    <a:ext uri="{9D8B030D-6E8A-4147-A177-3AD203B41FA5}">
                      <a16:colId xmlns:a16="http://schemas.microsoft.com/office/drawing/2014/main" val="20002"/>
                    </a:ext>
                  </a:extLst>
                </a:gridCol>
                <a:gridCol w="607290">
                  <a:extLst>
                    <a:ext uri="{9D8B030D-6E8A-4147-A177-3AD203B41FA5}">
                      <a16:colId xmlns:a16="http://schemas.microsoft.com/office/drawing/2014/main" val="20003"/>
                    </a:ext>
                  </a:extLst>
                </a:gridCol>
                <a:gridCol w="607290">
                  <a:extLst>
                    <a:ext uri="{9D8B030D-6E8A-4147-A177-3AD203B41FA5}">
                      <a16:colId xmlns:a16="http://schemas.microsoft.com/office/drawing/2014/main" val="20004"/>
                    </a:ext>
                  </a:extLst>
                </a:gridCol>
                <a:gridCol w="607290">
                  <a:extLst>
                    <a:ext uri="{9D8B030D-6E8A-4147-A177-3AD203B41FA5}">
                      <a16:colId xmlns:a16="http://schemas.microsoft.com/office/drawing/2014/main" val="20005"/>
                    </a:ext>
                  </a:extLst>
                </a:gridCol>
                <a:gridCol w="607290">
                  <a:extLst>
                    <a:ext uri="{9D8B030D-6E8A-4147-A177-3AD203B41FA5}">
                      <a16:colId xmlns:a16="http://schemas.microsoft.com/office/drawing/2014/main" val="20006"/>
                    </a:ext>
                  </a:extLst>
                </a:gridCol>
                <a:gridCol w="607290">
                  <a:extLst>
                    <a:ext uri="{9D8B030D-6E8A-4147-A177-3AD203B41FA5}">
                      <a16:colId xmlns:a16="http://schemas.microsoft.com/office/drawing/2014/main" val="20007"/>
                    </a:ext>
                  </a:extLst>
                </a:gridCol>
                <a:gridCol w="607290">
                  <a:extLst>
                    <a:ext uri="{9D8B030D-6E8A-4147-A177-3AD203B41FA5}">
                      <a16:colId xmlns:a16="http://schemas.microsoft.com/office/drawing/2014/main" val="20008"/>
                    </a:ext>
                  </a:extLst>
                </a:gridCol>
                <a:gridCol w="607290">
                  <a:extLst>
                    <a:ext uri="{9D8B030D-6E8A-4147-A177-3AD203B41FA5}">
                      <a16:colId xmlns:a16="http://schemas.microsoft.com/office/drawing/2014/main" val="20009"/>
                    </a:ext>
                  </a:extLst>
                </a:gridCol>
                <a:gridCol w="607290">
                  <a:extLst>
                    <a:ext uri="{9D8B030D-6E8A-4147-A177-3AD203B41FA5}">
                      <a16:colId xmlns:a16="http://schemas.microsoft.com/office/drawing/2014/main" val="20010"/>
                    </a:ext>
                  </a:extLst>
                </a:gridCol>
                <a:gridCol w="607290">
                  <a:extLst>
                    <a:ext uri="{9D8B030D-6E8A-4147-A177-3AD203B41FA5}">
                      <a16:colId xmlns:a16="http://schemas.microsoft.com/office/drawing/2014/main" val="20011"/>
                    </a:ext>
                  </a:extLst>
                </a:gridCol>
                <a:gridCol w="607290">
                  <a:extLst>
                    <a:ext uri="{9D8B030D-6E8A-4147-A177-3AD203B41FA5}">
                      <a16:colId xmlns:a16="http://schemas.microsoft.com/office/drawing/2014/main" val="20012"/>
                    </a:ext>
                  </a:extLst>
                </a:gridCol>
                <a:gridCol w="607290">
                  <a:extLst>
                    <a:ext uri="{9D8B030D-6E8A-4147-A177-3AD203B41FA5}">
                      <a16:colId xmlns:a16="http://schemas.microsoft.com/office/drawing/2014/main" val="20013"/>
                    </a:ext>
                  </a:extLst>
                </a:gridCol>
                <a:gridCol w="607290">
                  <a:extLst>
                    <a:ext uri="{9D8B030D-6E8A-4147-A177-3AD203B41FA5}">
                      <a16:colId xmlns:a16="http://schemas.microsoft.com/office/drawing/2014/main" val="20014"/>
                    </a:ext>
                  </a:extLst>
                </a:gridCol>
                <a:gridCol w="607290">
                  <a:extLst>
                    <a:ext uri="{9D8B030D-6E8A-4147-A177-3AD203B41FA5}">
                      <a16:colId xmlns:a16="http://schemas.microsoft.com/office/drawing/2014/main" val="20015"/>
                    </a:ext>
                  </a:extLst>
                </a:gridCol>
                <a:gridCol w="607290">
                  <a:extLst>
                    <a:ext uri="{9D8B030D-6E8A-4147-A177-3AD203B41FA5}">
                      <a16:colId xmlns:a16="http://schemas.microsoft.com/office/drawing/2014/main" val="20016"/>
                    </a:ext>
                  </a:extLst>
                </a:gridCol>
              </a:tblGrid>
              <a:tr h="520765">
                <a:tc>
                  <a:txBody>
                    <a:bodyPr/>
                    <a:lstStyle/>
                    <a:p>
                      <a:pPr marL="0" marR="0" algn="ctr">
                        <a:lnSpc>
                          <a:spcPct val="107000"/>
                        </a:lnSpc>
                        <a:spcBef>
                          <a:spcPts val="300"/>
                        </a:spcBef>
                        <a:spcAft>
                          <a:spcPts val="300"/>
                        </a:spcAft>
                      </a:pPr>
                      <a:r>
                        <a:rPr lang="en-US" sz="1400" b="1" dirty="0">
                          <a:latin typeface="+mn-lt"/>
                          <a:ea typeface="Times New Roman"/>
                          <a:cs typeface="Verdana"/>
                        </a:rPr>
                        <a:t>PO/PSO</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1</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2</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3</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4</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5</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6</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7</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8</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9</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10</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11</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PO</a:t>
                      </a:r>
                      <a:endParaRPr lang="en-US" sz="1400" b="1" dirty="0">
                        <a:latin typeface="+mn-lt"/>
                        <a:ea typeface="Verdana"/>
                        <a:cs typeface="Verdana"/>
                      </a:endParaRPr>
                    </a:p>
                    <a:p>
                      <a:pPr marL="0" marR="0" algn="ctr">
                        <a:lnSpc>
                          <a:spcPct val="107000"/>
                        </a:lnSpc>
                        <a:spcBef>
                          <a:spcPts val="300"/>
                        </a:spcBef>
                        <a:spcAft>
                          <a:spcPts val="300"/>
                        </a:spcAft>
                      </a:pPr>
                      <a:r>
                        <a:rPr lang="en-US" sz="1400" b="1" dirty="0">
                          <a:latin typeface="+mn-lt"/>
                          <a:ea typeface="Times New Roman"/>
                          <a:cs typeface="Verdana"/>
                        </a:rPr>
                        <a:t>12</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PSO1</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PSO2</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PSO3</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400" b="1" dirty="0">
                          <a:latin typeface="+mn-lt"/>
                          <a:ea typeface="Times New Roman"/>
                          <a:cs typeface="Verdana"/>
                        </a:rPr>
                        <a:t>PSO4</a:t>
                      </a:r>
                      <a:endParaRPr lang="en-US" sz="1400" b="1"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3428">
                <a:tc>
                  <a:txBody>
                    <a:bodyPr/>
                    <a:lstStyle/>
                    <a:p>
                      <a:pPr marL="0" marR="0" algn="ctr">
                        <a:lnSpc>
                          <a:spcPct val="107000"/>
                        </a:lnSpc>
                        <a:spcBef>
                          <a:spcPts val="300"/>
                        </a:spcBef>
                        <a:spcAft>
                          <a:spcPts val="300"/>
                        </a:spcAft>
                      </a:pPr>
                      <a:r>
                        <a:rPr lang="en-US" sz="1400" b="1" dirty="0">
                          <a:latin typeface="+mn-lt"/>
                          <a:ea typeface="Times New Roman"/>
                          <a:cs typeface="Verdana"/>
                        </a:rPr>
                        <a:t>0.8* Direct attainment</a:t>
                      </a:r>
                      <a:endParaRPr lang="en-US" sz="14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80</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80</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76.66</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80</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75.74</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72</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68.57</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71.79</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69.78</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80</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77.71</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75</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75.1</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74</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75.08</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73.34</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0142">
                <a:tc>
                  <a:txBody>
                    <a:bodyPr/>
                    <a:lstStyle/>
                    <a:p>
                      <a:pPr marL="0" marR="0" algn="ctr">
                        <a:lnSpc>
                          <a:spcPct val="107000"/>
                        </a:lnSpc>
                        <a:spcBef>
                          <a:spcPts val="300"/>
                        </a:spcBef>
                        <a:spcAft>
                          <a:spcPts val="300"/>
                        </a:spcAft>
                      </a:pPr>
                      <a:r>
                        <a:rPr lang="en-US" sz="1400" b="1" dirty="0">
                          <a:latin typeface="+mn-lt"/>
                          <a:ea typeface="Times New Roman"/>
                          <a:cs typeface="Verdana"/>
                        </a:rPr>
                        <a:t>0.2* Indirect attainment</a:t>
                      </a:r>
                      <a:endParaRPr lang="en-US" sz="14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17.41</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17.16</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16.72</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17.11</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17.14</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16.72</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15.4</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16.65</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16.11</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17.69</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17.36</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17.23</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18.07</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17.61</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17.54</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17.91</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3428">
                <a:tc>
                  <a:txBody>
                    <a:bodyPr/>
                    <a:lstStyle/>
                    <a:p>
                      <a:pPr marL="0" marR="0" algn="ctr">
                        <a:lnSpc>
                          <a:spcPct val="107000"/>
                        </a:lnSpc>
                        <a:spcBef>
                          <a:spcPts val="300"/>
                        </a:spcBef>
                        <a:spcAft>
                          <a:spcPts val="300"/>
                        </a:spcAft>
                      </a:pPr>
                      <a:r>
                        <a:rPr lang="en-US" sz="1400" b="1">
                          <a:latin typeface="+mn-lt"/>
                          <a:ea typeface="Times New Roman"/>
                          <a:cs typeface="Verdana"/>
                        </a:rPr>
                        <a:t>Final % attainment</a:t>
                      </a:r>
                      <a:endParaRPr lang="en-US" sz="14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97.41</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97.16</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93.38</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97.11</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92.88</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88.72</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83.97</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latin typeface="+mn-lt"/>
                          <a:ea typeface="Verdana"/>
                          <a:cs typeface="Verdana"/>
                        </a:rPr>
                        <a:t>88.44</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85.9</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97.69</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95.07</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92.23</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93.17</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91.61</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92.62</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latin typeface="+mn-lt"/>
                          <a:ea typeface="Verdana"/>
                          <a:cs typeface="Verdana"/>
                        </a:rPr>
                        <a:t>91.25</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0142">
                <a:tc>
                  <a:txBody>
                    <a:bodyPr/>
                    <a:lstStyle/>
                    <a:p>
                      <a:pPr marL="0" marR="0" algn="ctr">
                        <a:lnSpc>
                          <a:spcPct val="107000"/>
                        </a:lnSpc>
                        <a:spcBef>
                          <a:spcPts val="300"/>
                        </a:spcBef>
                        <a:spcAft>
                          <a:spcPts val="300"/>
                        </a:spcAft>
                      </a:pPr>
                      <a:r>
                        <a:rPr lang="en-US" sz="1400" b="1" dirty="0">
                          <a:latin typeface="+mn-lt"/>
                          <a:ea typeface="Times New Roman"/>
                          <a:cs typeface="Verdana"/>
                        </a:rPr>
                        <a:t>PO/PSO Attained (Yes/No)</a:t>
                      </a:r>
                      <a:endParaRPr lang="en-US" sz="14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a:latin typeface="+mn-lt"/>
                          <a:ea typeface="Verdana"/>
                          <a:cs typeface="Verdana"/>
                        </a:rPr>
                        <a:t>Yes</a:t>
                      </a:r>
                      <a:endParaRPr lang="en-US" sz="120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lnSpc>
                          <a:spcPct val="107000"/>
                        </a:lnSpc>
                        <a:spcBef>
                          <a:spcPts val="0"/>
                        </a:spcBef>
                        <a:spcAft>
                          <a:spcPts val="0"/>
                        </a:spcAft>
                      </a:pPr>
                      <a:r>
                        <a:rPr lang="en-US" sz="1200" b="1" dirty="0">
                          <a:latin typeface="+mn-lt"/>
                          <a:ea typeface="Verdana"/>
                          <a:cs typeface="Verdana"/>
                        </a:rPr>
                        <a:t>Yes</a:t>
                      </a:r>
                      <a:endParaRPr lang="en-US" sz="1200" dirty="0">
                        <a:latin typeface="+mn-lt"/>
                        <a:ea typeface="Verdana"/>
                        <a:cs typeface="Verdana"/>
                      </a:endParaRPr>
                    </a:p>
                  </a:txBody>
                  <a:tcPr marL="49967" marR="499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DDF69D77-9F17-C431-A8BA-ED00B73CA600}"/>
              </a:ext>
            </a:extLst>
          </p:cNvPr>
          <p:cNvPicPr>
            <a:picLocks noChangeAspect="1"/>
          </p:cNvPicPr>
          <p:nvPr/>
        </p:nvPicPr>
        <p:blipFill>
          <a:blip r:embed="rId2"/>
          <a:stretch>
            <a:fillRect/>
          </a:stretch>
        </p:blipFill>
        <p:spPr>
          <a:xfrm>
            <a:off x="1145894" y="3755966"/>
            <a:ext cx="11046106" cy="2949634"/>
          </a:xfrm>
          <a:prstGeom prst="rect">
            <a:avLst/>
          </a:prstGeom>
        </p:spPr>
      </p:pic>
    </p:spTree>
    <p:extLst>
      <p:ext uri="{BB962C8B-B14F-4D97-AF65-F5344CB8AC3E}">
        <p14:creationId xmlns:p14="http://schemas.microsoft.com/office/powerpoint/2010/main" val="420173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4800"/>
              <a:buFont typeface="Calibri"/>
              <a:buNone/>
            </a:pPr>
            <a:r>
              <a:rPr lang="en-US" sz="4800">
                <a:solidFill>
                  <a:srgbClr val="0070C0"/>
                </a:solidFill>
              </a:rPr>
              <a:t>Student Performance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1521358" y="-50800"/>
            <a:ext cx="3578860"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a:solidFill>
                  <a:srgbClr val="000000"/>
                </a:solidFill>
              </a:rPr>
              <a:t>Enrollment Ratio</a:t>
            </a:r>
            <a:endParaRPr sz="4000"/>
          </a:p>
        </p:txBody>
      </p:sp>
      <p:sp>
        <p:nvSpPr>
          <p:cNvPr id="698" name="Google Shape;698;p43"/>
          <p:cNvSpPr txBox="1">
            <a:spLocks noGrp="1"/>
          </p:cNvSpPr>
          <p:nvPr>
            <p:ph type="sldNum" idx="4294967295"/>
          </p:nvPr>
        </p:nvSpPr>
        <p:spPr>
          <a:xfrm>
            <a:off x="11799061" y="6586525"/>
            <a:ext cx="231775" cy="177800"/>
          </a:xfrm>
          <a:prstGeom prst="rect">
            <a:avLst/>
          </a:prstGeom>
          <a:noFill/>
          <a:ln>
            <a:noFill/>
          </a:ln>
        </p:spPr>
        <p:txBody>
          <a:bodyPr spcFirstLastPara="1" wrap="square" lIns="0" tIns="0" rIns="0" bIns="0" anchor="ctr" anchorCtr="0">
            <a:spAutoFit/>
          </a:bodyPr>
          <a:lstStyle/>
          <a:p>
            <a:pPr marL="38100" lvl="0" indent="0" algn="r" rtl="0">
              <a:lnSpc>
                <a:spcPct val="103333"/>
              </a:lnSpc>
              <a:spcBef>
                <a:spcPts val="0"/>
              </a:spcBef>
              <a:spcAft>
                <a:spcPts val="0"/>
              </a:spcAft>
              <a:buNone/>
            </a:pPr>
            <a:fld id="{00000000-1234-1234-1234-123412341234}" type="slidenum">
              <a:rPr lang="en-US"/>
              <a:t>46</a:t>
            </a:fld>
            <a:endParaRPr/>
          </a:p>
        </p:txBody>
      </p:sp>
      <p:graphicFrame>
        <p:nvGraphicFramePr>
          <p:cNvPr id="699" name="Google Shape;699;p43"/>
          <p:cNvGraphicFramePr/>
          <p:nvPr>
            <p:extLst>
              <p:ext uri="{D42A27DB-BD31-4B8C-83A1-F6EECF244321}">
                <p14:modId xmlns:p14="http://schemas.microsoft.com/office/powerpoint/2010/main" val="2714228817"/>
              </p:ext>
            </p:extLst>
          </p:nvPr>
        </p:nvGraphicFramePr>
        <p:xfrm>
          <a:off x="1824101" y="1203325"/>
          <a:ext cx="8537550" cy="3827300"/>
        </p:xfrm>
        <a:graphic>
          <a:graphicData uri="http://schemas.openxmlformats.org/drawingml/2006/table">
            <a:tbl>
              <a:tblPr firstRow="1" bandRow="1">
                <a:noFill/>
                <a:tableStyleId>{E702449A-9DFA-49F2-A3CB-AD962EAF6DFA}</a:tableStyleId>
              </a:tblPr>
              <a:tblGrid>
                <a:gridCol w="4178925">
                  <a:extLst>
                    <a:ext uri="{9D8B030D-6E8A-4147-A177-3AD203B41FA5}">
                      <a16:colId xmlns:a16="http://schemas.microsoft.com/office/drawing/2014/main" val="20000"/>
                    </a:ext>
                  </a:extLst>
                </a:gridCol>
                <a:gridCol w="1416050">
                  <a:extLst>
                    <a:ext uri="{9D8B030D-6E8A-4147-A177-3AD203B41FA5}">
                      <a16:colId xmlns:a16="http://schemas.microsoft.com/office/drawing/2014/main" val="20001"/>
                    </a:ext>
                  </a:extLst>
                </a:gridCol>
                <a:gridCol w="1518275">
                  <a:extLst>
                    <a:ext uri="{9D8B030D-6E8A-4147-A177-3AD203B41FA5}">
                      <a16:colId xmlns:a16="http://schemas.microsoft.com/office/drawing/2014/main" val="20002"/>
                    </a:ext>
                  </a:extLst>
                </a:gridCol>
                <a:gridCol w="1424300">
                  <a:extLst>
                    <a:ext uri="{9D8B030D-6E8A-4147-A177-3AD203B41FA5}">
                      <a16:colId xmlns:a16="http://schemas.microsoft.com/office/drawing/2014/main" val="20003"/>
                    </a:ext>
                  </a:extLst>
                </a:gridCol>
              </a:tblGrid>
              <a:tr h="624850">
                <a:tc>
                  <a:txBody>
                    <a:bodyPr/>
                    <a:lstStyle/>
                    <a:p>
                      <a:pPr marL="135890" marR="0" lvl="0" indent="0" algn="l" rtl="0">
                        <a:lnSpc>
                          <a:spcPct val="100000"/>
                        </a:lnSpc>
                        <a:spcBef>
                          <a:spcPts val="0"/>
                        </a:spcBef>
                        <a:spcAft>
                          <a:spcPts val="0"/>
                        </a:spcAft>
                        <a:buNone/>
                      </a:pPr>
                      <a:r>
                        <a:rPr lang="en-US" sz="1800" b="1" u="none" strike="noStrike" cap="none">
                          <a:latin typeface="Calibri"/>
                          <a:ea typeface="Calibri"/>
                          <a:cs typeface="Calibri"/>
                          <a:sym typeface="Calibri"/>
                        </a:rPr>
                        <a:t>Year of Entry</a:t>
                      </a:r>
                      <a:endParaRPr sz="1800" u="none" strike="noStrike" cap="none">
                        <a:latin typeface="Calibri"/>
                        <a:ea typeface="Calibri"/>
                        <a:cs typeface="Calibri"/>
                        <a:sym typeface="Calibri"/>
                      </a:endParaRPr>
                    </a:p>
                  </a:txBody>
                  <a:tcPr marL="0" marR="0" marT="1600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a:txBody>
                    <a:bodyPr/>
                    <a:lstStyle/>
                    <a:p>
                      <a:pPr marL="103504"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CAY</a:t>
                      </a:r>
                      <a:endParaRPr sz="1800" u="none" strike="noStrike" cap="none">
                        <a:latin typeface="Calibri"/>
                        <a:ea typeface="Calibri"/>
                        <a:cs typeface="Calibri"/>
                        <a:sym typeface="Calibri"/>
                      </a:endParaRPr>
                    </a:p>
                    <a:p>
                      <a:pPr marL="102870"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(2021-22)</a:t>
                      </a:r>
                      <a:endParaRPr sz="1800" u="none" strike="noStrike" cap="none">
                        <a:latin typeface="Calibri"/>
                        <a:ea typeface="Calibri"/>
                        <a:cs typeface="Calibri"/>
                        <a:sym typeface="Calibri"/>
                      </a:endParaRPr>
                    </a:p>
                  </a:txBody>
                  <a:tcPr marL="0" marR="0" marT="22850"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a:txBody>
                    <a:bodyPr/>
                    <a:lstStyle/>
                    <a:p>
                      <a:pPr marL="69215"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CAYm1</a:t>
                      </a:r>
                      <a:endParaRPr sz="1800" u="none" strike="noStrike" cap="none">
                        <a:latin typeface="Calibri"/>
                        <a:ea typeface="Calibri"/>
                        <a:cs typeface="Calibri"/>
                        <a:sym typeface="Calibri"/>
                      </a:endParaRPr>
                    </a:p>
                    <a:p>
                      <a:pPr marL="70485"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(2020-21)</a:t>
                      </a:r>
                      <a:endParaRPr sz="1800" u="none" strike="noStrike" cap="none">
                        <a:latin typeface="Calibri"/>
                        <a:ea typeface="Calibri"/>
                        <a:cs typeface="Calibri"/>
                        <a:sym typeface="Calibri"/>
                      </a:endParaRPr>
                    </a:p>
                  </a:txBody>
                  <a:tcPr marL="0" marR="0" marT="22850"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a:txBody>
                    <a:bodyPr/>
                    <a:lstStyle/>
                    <a:p>
                      <a:pPr marL="40005"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CAYm2</a:t>
                      </a:r>
                      <a:endParaRPr sz="1800" u="none" strike="noStrike" cap="none">
                        <a:latin typeface="Calibri"/>
                        <a:ea typeface="Calibri"/>
                        <a:cs typeface="Calibri"/>
                        <a:sym typeface="Calibri"/>
                      </a:endParaRPr>
                    </a:p>
                    <a:p>
                      <a:pPr marL="38100" marR="0" lvl="0" indent="0" algn="ctr" rtl="0">
                        <a:lnSpc>
                          <a:spcPct val="100000"/>
                        </a:lnSpc>
                        <a:spcBef>
                          <a:spcPts val="0"/>
                        </a:spcBef>
                        <a:spcAft>
                          <a:spcPts val="0"/>
                        </a:spcAft>
                        <a:buNone/>
                      </a:pPr>
                      <a:r>
                        <a:rPr lang="en-US" sz="1800" b="1" u="none" strike="noStrike" cap="none">
                          <a:latin typeface="Calibri"/>
                          <a:ea typeface="Calibri"/>
                          <a:cs typeface="Calibri"/>
                          <a:sym typeface="Calibri"/>
                        </a:rPr>
                        <a:t>(2019-20)</a:t>
                      </a:r>
                      <a:endParaRPr sz="1800" u="none" strike="noStrike" cap="none">
                        <a:latin typeface="Calibri"/>
                        <a:ea typeface="Calibri"/>
                        <a:cs typeface="Calibri"/>
                        <a:sym typeface="Calibri"/>
                      </a:endParaRPr>
                    </a:p>
                  </a:txBody>
                  <a:tcPr marL="0" marR="0" marT="22850"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extLst>
                  <a:ext uri="{0D108BD9-81ED-4DB2-BD59-A6C34878D82A}">
                    <a16:rowId xmlns:a16="http://schemas.microsoft.com/office/drawing/2014/main" val="10000"/>
                  </a:ext>
                </a:extLst>
              </a:tr>
              <a:tr h="575950">
                <a:tc>
                  <a:txBody>
                    <a:bodyPr/>
                    <a:lstStyle/>
                    <a:p>
                      <a:pPr marL="135890" marR="0" lvl="0" indent="0" algn="l" rtl="0">
                        <a:lnSpc>
                          <a:spcPct val="100000"/>
                        </a:lnSpc>
                        <a:spcBef>
                          <a:spcPts val="0"/>
                        </a:spcBef>
                        <a:spcAft>
                          <a:spcPts val="0"/>
                        </a:spcAft>
                        <a:buNone/>
                      </a:pPr>
                      <a:r>
                        <a:rPr lang="en-US" sz="1800" u="none" strike="noStrike" cap="none">
                          <a:latin typeface="Calibri"/>
                          <a:ea typeface="Calibri"/>
                          <a:cs typeface="Calibri"/>
                          <a:sym typeface="Calibri"/>
                        </a:rPr>
                        <a:t>Sanctioned intake of the program (N)</a:t>
                      </a:r>
                      <a:endParaRPr sz="1800" u="none" strike="noStrike" cap="none">
                        <a:latin typeface="Calibri"/>
                        <a:ea typeface="Calibri"/>
                        <a:cs typeface="Calibri"/>
                        <a:sym typeface="Calibri"/>
                      </a:endParaRPr>
                    </a:p>
                  </a:txBody>
                  <a:tcPr marL="0" marR="0" marT="135900"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97155" marR="0" lvl="0" indent="0" algn="ctr" rtl="0">
                        <a:lnSpc>
                          <a:spcPct val="100000"/>
                        </a:lnSpc>
                        <a:spcBef>
                          <a:spcPts val="0"/>
                        </a:spcBef>
                        <a:spcAft>
                          <a:spcPts val="0"/>
                        </a:spcAft>
                        <a:buNone/>
                      </a:pPr>
                      <a:r>
                        <a:rPr lang="en-US" sz="1600" u="none" strike="noStrike" cap="none" dirty="0">
                          <a:latin typeface="Calibri"/>
                          <a:ea typeface="Calibri"/>
                          <a:cs typeface="Calibri"/>
                          <a:sym typeface="Calibri"/>
                        </a:rPr>
                        <a:t>240</a:t>
                      </a:r>
                      <a:endParaRPr sz="1600" u="none" strike="noStrike" cap="none" dirty="0">
                        <a:latin typeface="Calibri"/>
                        <a:ea typeface="Calibri"/>
                        <a:cs typeface="Calibri"/>
                        <a:sym typeface="Calibri"/>
                      </a:endParaRPr>
                    </a:p>
                  </a:txBody>
                  <a:tcPr marL="0" marR="0" marT="153675"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69215" marR="0" lvl="0" indent="0" algn="ctr" rtl="0">
                        <a:lnSpc>
                          <a:spcPct val="100000"/>
                        </a:lnSpc>
                        <a:spcBef>
                          <a:spcPts val="0"/>
                        </a:spcBef>
                        <a:spcAft>
                          <a:spcPts val="0"/>
                        </a:spcAft>
                        <a:buNone/>
                      </a:pPr>
                      <a:r>
                        <a:rPr lang="en-US" sz="1600" u="none" strike="noStrike" cap="none" dirty="0">
                          <a:latin typeface="Calibri"/>
                          <a:ea typeface="Calibri"/>
                          <a:cs typeface="Calibri"/>
                          <a:sym typeface="Calibri"/>
                        </a:rPr>
                        <a:t>240</a:t>
                      </a:r>
                      <a:endParaRPr sz="1600" u="none" strike="noStrike" cap="none" dirty="0">
                        <a:latin typeface="Calibri"/>
                        <a:ea typeface="Calibri"/>
                        <a:cs typeface="Calibri"/>
                        <a:sym typeface="Calibri"/>
                      </a:endParaRPr>
                    </a:p>
                  </a:txBody>
                  <a:tcPr marL="0" marR="0" marT="153675"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32384" marR="0" lvl="0" indent="0" algn="ctr" rtl="0">
                        <a:lnSpc>
                          <a:spcPct val="100000"/>
                        </a:lnSpc>
                        <a:spcBef>
                          <a:spcPts val="0"/>
                        </a:spcBef>
                        <a:spcAft>
                          <a:spcPts val="0"/>
                        </a:spcAft>
                        <a:buNone/>
                      </a:pPr>
                      <a:r>
                        <a:rPr lang="en-US" sz="1600" u="none" strike="noStrike" cap="none" dirty="0">
                          <a:latin typeface="Calibri"/>
                          <a:ea typeface="Calibri"/>
                          <a:cs typeface="Calibri"/>
                          <a:sym typeface="Calibri"/>
                        </a:rPr>
                        <a:t>240</a:t>
                      </a:r>
                      <a:endParaRPr sz="1600" u="none" strike="noStrike" cap="none" dirty="0">
                        <a:latin typeface="Calibri"/>
                        <a:ea typeface="Calibri"/>
                        <a:cs typeface="Calibri"/>
                        <a:sym typeface="Calibri"/>
                      </a:endParaRPr>
                    </a:p>
                  </a:txBody>
                  <a:tcPr marL="0" marR="0" marT="153675"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extLst>
                  <a:ext uri="{0D108BD9-81ED-4DB2-BD59-A6C34878D82A}">
                    <a16:rowId xmlns:a16="http://schemas.microsoft.com/office/drawing/2014/main" val="10001"/>
                  </a:ext>
                </a:extLst>
              </a:tr>
              <a:tr h="1331850">
                <a:tc>
                  <a:txBody>
                    <a:bodyPr/>
                    <a:lstStyle/>
                    <a:p>
                      <a:pPr marL="135890" marR="165735" lvl="0" indent="0" algn="l" rtl="0">
                        <a:lnSpc>
                          <a:spcPct val="100000"/>
                        </a:lnSpc>
                        <a:spcBef>
                          <a:spcPts val="0"/>
                        </a:spcBef>
                        <a:spcAft>
                          <a:spcPts val="0"/>
                        </a:spcAft>
                        <a:buNone/>
                      </a:pPr>
                      <a:r>
                        <a:rPr lang="en-US" sz="1800" u="none" strike="noStrike" cap="none" dirty="0">
                          <a:latin typeface="Calibri"/>
                          <a:ea typeface="Calibri"/>
                          <a:cs typeface="Calibri"/>
                          <a:sym typeface="Calibri"/>
                        </a:rPr>
                        <a:t>Total number of students admitted in first  year minus number of students migrated  to other programs/institutions plus no. of  students migrated to this program (N1)</a:t>
                      </a:r>
                      <a:endParaRPr sz="1800" u="none" strike="noStrike" cap="none" dirty="0">
                        <a:latin typeface="Calibri"/>
                        <a:ea typeface="Calibri"/>
                        <a:cs typeface="Calibri"/>
                        <a:sym typeface="Calibri"/>
                      </a:endParaRPr>
                    </a:p>
                  </a:txBody>
                  <a:tcPr marL="0" marR="0" marT="10287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dirty="0">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45"/>
                        </a:spcBef>
                        <a:spcAft>
                          <a:spcPts val="0"/>
                        </a:spcAft>
                        <a:buNone/>
                      </a:pPr>
                      <a:endParaRPr sz="1800" u="none" strike="noStrike" cap="none" dirty="0">
                        <a:latin typeface="Calibri" panose="020F0502020204030204" pitchFamily="34" charset="0"/>
                        <a:ea typeface="Times New Roman"/>
                        <a:cs typeface="Calibri" panose="020F0502020204030204" pitchFamily="34" charset="0"/>
                        <a:sym typeface="Times New Roman"/>
                      </a:endParaRPr>
                    </a:p>
                    <a:p>
                      <a:pPr marL="96520" marR="0" lvl="0" indent="0" algn="ctr" rtl="0">
                        <a:lnSpc>
                          <a:spcPct val="100000"/>
                        </a:lnSpc>
                        <a:spcBef>
                          <a:spcPts val="5"/>
                        </a:spcBef>
                        <a:spcAft>
                          <a:spcPts val="0"/>
                        </a:spcAft>
                        <a:buNone/>
                      </a:pPr>
                      <a:r>
                        <a:rPr lang="en-US" sz="1800" u="none" strike="noStrike" cap="none" dirty="0">
                          <a:latin typeface="Calibri" panose="020F0502020204030204" pitchFamily="34" charset="0"/>
                          <a:ea typeface="Calibri"/>
                          <a:cs typeface="Calibri" panose="020F0502020204030204" pitchFamily="34" charset="0"/>
                          <a:sym typeface="Calibri"/>
                        </a:rPr>
                        <a:t>275</a:t>
                      </a:r>
                      <a:endParaRPr sz="1800" u="none" strike="noStrike" cap="none" dirty="0">
                        <a:latin typeface="Calibri" panose="020F0502020204030204" pitchFamily="34" charset="0"/>
                        <a:ea typeface="Calibri"/>
                        <a:cs typeface="Calibri" panose="020F0502020204030204" pitchFamily="34" charset="0"/>
                        <a:sym typeface="Calibri"/>
                      </a:endParaRPr>
                    </a:p>
                  </a:txBody>
                  <a:tcPr marL="0" marR="0" marT="0"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en-US" sz="1800" u="none" strike="noStrike" cap="none" dirty="0">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0"/>
                        </a:spcBef>
                        <a:spcAft>
                          <a:spcPts val="0"/>
                        </a:spcAft>
                        <a:buNone/>
                      </a:pPr>
                      <a:endParaRPr lang="en-US" sz="1800" u="none" strike="noStrike" cap="none" dirty="0">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0"/>
                        </a:spcBef>
                        <a:spcAft>
                          <a:spcPts val="0"/>
                        </a:spcAft>
                        <a:buNone/>
                      </a:pPr>
                      <a:r>
                        <a:rPr lang="en-US" sz="1800" u="none" strike="noStrike" cap="none" dirty="0">
                          <a:latin typeface="Calibri" panose="020F0502020204030204" pitchFamily="34" charset="0"/>
                          <a:ea typeface="Times New Roman"/>
                          <a:cs typeface="Calibri" panose="020F0502020204030204" pitchFamily="34" charset="0"/>
                          <a:sym typeface="Times New Roman"/>
                        </a:rPr>
                        <a:t>             291</a:t>
                      </a:r>
                      <a:endParaRPr sz="1800" u="none" strike="noStrike" cap="none" dirty="0">
                        <a:latin typeface="Calibri" panose="020F0502020204030204" pitchFamily="34" charset="0"/>
                        <a:ea typeface="Calibri"/>
                        <a:cs typeface="Calibri" panose="020F0502020204030204" pitchFamily="34" charset="0"/>
                        <a:sym typeface="Calibri"/>
                      </a:endParaRPr>
                    </a:p>
                  </a:txBody>
                  <a:tcPr marL="0" marR="0" marT="0"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800" u="none" strike="noStrike" cap="none" dirty="0">
                        <a:latin typeface="Calibri" panose="020F0502020204030204" pitchFamily="34" charset="0"/>
                        <a:ea typeface="Times New Roman"/>
                        <a:cs typeface="Calibri" panose="020F0502020204030204" pitchFamily="34" charset="0"/>
                        <a:sym typeface="Times New Roman"/>
                      </a:endParaRPr>
                    </a:p>
                    <a:p>
                      <a:pPr marL="0" marR="0" lvl="0" indent="0" algn="l" rtl="0">
                        <a:lnSpc>
                          <a:spcPct val="100000"/>
                        </a:lnSpc>
                        <a:spcBef>
                          <a:spcPts val="45"/>
                        </a:spcBef>
                        <a:spcAft>
                          <a:spcPts val="0"/>
                        </a:spcAft>
                        <a:buNone/>
                      </a:pPr>
                      <a:endParaRPr sz="1800" u="none" strike="noStrike" cap="none" dirty="0">
                        <a:latin typeface="Calibri" panose="020F0502020204030204" pitchFamily="34" charset="0"/>
                        <a:ea typeface="Times New Roman"/>
                        <a:cs typeface="Calibri" panose="020F0502020204030204" pitchFamily="34" charset="0"/>
                        <a:sym typeface="Times New Roman"/>
                      </a:endParaRPr>
                    </a:p>
                    <a:p>
                      <a:pPr marL="30480" marR="0" lvl="0" indent="0" algn="ctr" rtl="0">
                        <a:lnSpc>
                          <a:spcPct val="100000"/>
                        </a:lnSpc>
                        <a:spcBef>
                          <a:spcPts val="5"/>
                        </a:spcBef>
                        <a:spcAft>
                          <a:spcPts val="0"/>
                        </a:spcAft>
                        <a:buNone/>
                      </a:pPr>
                      <a:r>
                        <a:rPr lang="en-US" sz="1800" u="none" strike="noStrike" cap="none" dirty="0">
                          <a:latin typeface="Calibri" panose="020F0502020204030204" pitchFamily="34" charset="0"/>
                          <a:ea typeface="Calibri"/>
                          <a:cs typeface="Calibri" panose="020F0502020204030204" pitchFamily="34" charset="0"/>
                          <a:sym typeface="Calibri"/>
                        </a:rPr>
                        <a:t>296</a:t>
                      </a:r>
                      <a:endParaRPr sz="1800" u="none" strike="noStrike" cap="none" dirty="0">
                        <a:latin typeface="Calibri" panose="020F0502020204030204" pitchFamily="34" charset="0"/>
                        <a:ea typeface="Calibri"/>
                        <a:cs typeface="Calibri" panose="020F0502020204030204" pitchFamily="34" charset="0"/>
                        <a:sym typeface="Calibri"/>
                      </a:endParaRPr>
                    </a:p>
                  </a:txBody>
                  <a:tcPr marL="0" marR="0" marT="0"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extLst>
                  <a:ext uri="{0D108BD9-81ED-4DB2-BD59-A6C34878D82A}">
                    <a16:rowId xmlns:a16="http://schemas.microsoft.com/office/drawing/2014/main" val="10002"/>
                  </a:ext>
                </a:extLst>
              </a:tr>
              <a:tr h="575950">
                <a:tc>
                  <a:txBody>
                    <a:bodyPr/>
                    <a:lstStyle/>
                    <a:p>
                      <a:pPr marL="135890" marR="0" lvl="0" indent="0" algn="l" rtl="0">
                        <a:lnSpc>
                          <a:spcPct val="100000"/>
                        </a:lnSpc>
                        <a:spcBef>
                          <a:spcPts val="0"/>
                        </a:spcBef>
                        <a:spcAft>
                          <a:spcPts val="0"/>
                        </a:spcAft>
                        <a:buNone/>
                      </a:pPr>
                      <a:r>
                        <a:rPr lang="en-US" sz="1800" u="none" strike="noStrike" cap="none" dirty="0">
                          <a:latin typeface="Calibri"/>
                          <a:ea typeface="Calibri"/>
                          <a:cs typeface="Calibri"/>
                          <a:sym typeface="Calibri"/>
                        </a:rPr>
                        <a:t>Enrollment Ratio %</a:t>
                      </a:r>
                      <a:endParaRPr sz="1800" u="none" strike="noStrike" cap="none" dirty="0">
                        <a:latin typeface="Calibri"/>
                        <a:ea typeface="Calibri"/>
                        <a:cs typeface="Calibri"/>
                        <a:sym typeface="Calibri"/>
                      </a:endParaRPr>
                    </a:p>
                  </a:txBody>
                  <a:tcPr marL="0" marR="0" marT="1365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431165" marR="0" lvl="0" indent="0" algn="l" rtl="0">
                        <a:lnSpc>
                          <a:spcPct val="100000"/>
                        </a:lnSpc>
                        <a:spcBef>
                          <a:spcPts val="0"/>
                        </a:spcBef>
                        <a:spcAft>
                          <a:spcPts val="0"/>
                        </a:spcAft>
                        <a:buNone/>
                      </a:pPr>
                      <a:r>
                        <a:rPr lang="en-US" sz="1600" u="none" strike="noStrike" cap="none" dirty="0">
                          <a:latin typeface="Calibri"/>
                          <a:ea typeface="Calibri"/>
                          <a:cs typeface="Calibri"/>
                          <a:sym typeface="Calibri"/>
                        </a:rPr>
                        <a:t>114.58</a:t>
                      </a:r>
                      <a:endParaRPr sz="1600" u="none" strike="noStrike" cap="none" dirty="0">
                        <a:latin typeface="Calibri"/>
                        <a:ea typeface="Calibri"/>
                        <a:cs typeface="Calibri"/>
                        <a:sym typeface="Calibri"/>
                      </a:endParaRPr>
                    </a:p>
                  </a:txBody>
                  <a:tcPr marL="0" marR="0" marT="153675"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69850" marR="0" lvl="0" indent="0" algn="ctr" rtl="0">
                        <a:lnSpc>
                          <a:spcPct val="100000"/>
                        </a:lnSpc>
                        <a:spcBef>
                          <a:spcPts val="0"/>
                        </a:spcBef>
                        <a:spcAft>
                          <a:spcPts val="0"/>
                        </a:spcAft>
                        <a:buNone/>
                      </a:pPr>
                      <a:r>
                        <a:rPr lang="en-US" sz="1600" u="none" strike="noStrike" cap="none" dirty="0">
                          <a:latin typeface="Calibri"/>
                          <a:ea typeface="Calibri"/>
                          <a:cs typeface="Calibri"/>
                          <a:sym typeface="Calibri"/>
                        </a:rPr>
                        <a:t>121.25</a:t>
                      </a:r>
                      <a:endParaRPr sz="1600" u="none" strike="noStrike" cap="none" dirty="0">
                        <a:latin typeface="Calibri"/>
                        <a:ea typeface="Calibri"/>
                        <a:cs typeface="Calibri"/>
                        <a:sym typeface="Calibri"/>
                      </a:endParaRPr>
                    </a:p>
                  </a:txBody>
                  <a:tcPr marL="0" marR="0" marT="153675" marB="0">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36830" marR="0" lvl="0" indent="0" algn="ctr" rtl="0">
                        <a:lnSpc>
                          <a:spcPct val="100000"/>
                        </a:lnSpc>
                        <a:spcBef>
                          <a:spcPts val="0"/>
                        </a:spcBef>
                        <a:spcAft>
                          <a:spcPts val="0"/>
                        </a:spcAft>
                        <a:buNone/>
                      </a:pPr>
                      <a:r>
                        <a:rPr lang="en-US" sz="1600" u="none" strike="noStrike" cap="none" dirty="0">
                          <a:latin typeface="Calibri"/>
                          <a:ea typeface="Calibri"/>
                          <a:cs typeface="Calibri"/>
                          <a:sym typeface="Calibri"/>
                        </a:rPr>
                        <a:t>123.33</a:t>
                      </a:r>
                      <a:endParaRPr sz="1600" u="none" strike="noStrike" cap="none" dirty="0">
                        <a:latin typeface="Calibri"/>
                        <a:ea typeface="Calibri"/>
                        <a:cs typeface="Calibri"/>
                        <a:sym typeface="Calibri"/>
                      </a:endParaRPr>
                    </a:p>
                  </a:txBody>
                  <a:tcPr marL="0" marR="0" marT="153675"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extLst>
                  <a:ext uri="{0D108BD9-81ED-4DB2-BD59-A6C34878D82A}">
                    <a16:rowId xmlns:a16="http://schemas.microsoft.com/office/drawing/2014/main" val="10003"/>
                  </a:ext>
                </a:extLst>
              </a:tr>
              <a:tr h="576075">
                <a:tc>
                  <a:txBody>
                    <a:bodyPr/>
                    <a:lstStyle/>
                    <a:p>
                      <a:pPr marL="135890" marR="0" lvl="0" indent="0" algn="l" rtl="0">
                        <a:lnSpc>
                          <a:spcPct val="100000"/>
                        </a:lnSpc>
                        <a:spcBef>
                          <a:spcPts val="0"/>
                        </a:spcBef>
                        <a:spcAft>
                          <a:spcPts val="0"/>
                        </a:spcAft>
                        <a:buNone/>
                      </a:pPr>
                      <a:r>
                        <a:rPr lang="en-US" sz="1800" u="none" strike="noStrike" cap="none" dirty="0">
                          <a:latin typeface="Calibri"/>
                          <a:ea typeface="Calibri"/>
                          <a:cs typeface="Calibri"/>
                          <a:sym typeface="Calibri"/>
                        </a:rPr>
                        <a:t>Average %</a:t>
                      </a:r>
                      <a:endParaRPr sz="1800" u="none" strike="noStrike" cap="none" dirty="0">
                        <a:latin typeface="Calibri"/>
                        <a:ea typeface="Calibri"/>
                        <a:cs typeface="Calibri"/>
                        <a:sym typeface="Calibri"/>
                      </a:endParaRPr>
                    </a:p>
                  </a:txBody>
                  <a:tcPr marL="0" marR="0" marT="1365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gridSpan="3">
                  <a:txBody>
                    <a:bodyPr/>
                    <a:lstStyle/>
                    <a:p>
                      <a:pPr marL="1242060" marR="0" lvl="0" indent="0" algn="l" rtl="0">
                        <a:lnSpc>
                          <a:spcPct val="100000"/>
                        </a:lnSpc>
                        <a:spcBef>
                          <a:spcPts val="0"/>
                        </a:spcBef>
                        <a:spcAft>
                          <a:spcPts val="0"/>
                        </a:spcAft>
                        <a:buNone/>
                      </a:pPr>
                      <a:r>
                        <a:rPr lang="en-US" sz="1600" b="1" u="none" strike="noStrike" cap="none" dirty="0">
                          <a:latin typeface="Calibri"/>
                          <a:ea typeface="Calibri"/>
                          <a:cs typeface="Calibri"/>
                          <a:sym typeface="Calibri"/>
                        </a:rPr>
                        <a:t>119.72</a:t>
                      </a:r>
                      <a:endParaRPr sz="1600" u="none" strike="noStrike" cap="none" dirty="0">
                        <a:latin typeface="Calibri"/>
                        <a:ea typeface="Calibri"/>
                        <a:cs typeface="Calibri"/>
                        <a:sym typeface="Calibri"/>
                      </a:endParaRPr>
                    </a:p>
                  </a:txBody>
                  <a:tcPr marL="0" marR="0" marT="179700"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20A520-0488-68F0-67C9-5868525CC6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15" name="TextBox 14">
            <a:extLst>
              <a:ext uri="{FF2B5EF4-FFF2-40B4-BE49-F238E27FC236}">
                <a16:creationId xmlns:a16="http://schemas.microsoft.com/office/drawing/2014/main" id="{C80560E0-A3DA-57CC-22B9-0AB1B1FD7E02}"/>
              </a:ext>
            </a:extLst>
          </p:cNvPr>
          <p:cNvSpPr txBox="1"/>
          <p:nvPr/>
        </p:nvSpPr>
        <p:spPr>
          <a:xfrm flipH="1">
            <a:off x="2778758" y="4588498"/>
            <a:ext cx="1871982" cy="338554"/>
          </a:xfrm>
          <a:prstGeom prst="rect">
            <a:avLst/>
          </a:prstGeom>
          <a:noFill/>
        </p:spPr>
        <p:txBody>
          <a:bodyPr wrap="square" rtlCol="0">
            <a:spAutoFit/>
          </a:bodyPr>
          <a:lstStyle/>
          <a:p>
            <a:r>
              <a:rPr lang="en-IN" sz="1600" b="1" dirty="0">
                <a:latin typeface="Calibri" panose="020F0502020204030204" pitchFamily="34" charset="0"/>
                <a:cs typeface="Calibri" panose="020F0502020204030204" pitchFamily="34" charset="0"/>
              </a:rPr>
              <a:t>Year of Graduate </a:t>
            </a:r>
          </a:p>
        </p:txBody>
      </p:sp>
      <p:sp>
        <p:nvSpPr>
          <p:cNvPr id="16" name="Text Placeholder 15">
            <a:extLst>
              <a:ext uri="{FF2B5EF4-FFF2-40B4-BE49-F238E27FC236}">
                <a16:creationId xmlns:a16="http://schemas.microsoft.com/office/drawing/2014/main" id="{3600044A-844F-C667-FDE0-7A1DD242A475}"/>
              </a:ext>
            </a:extLst>
          </p:cNvPr>
          <p:cNvSpPr txBox="1">
            <a:spLocks noGrp="1"/>
          </p:cNvSpPr>
          <p:nvPr>
            <p:ph type="body" idx="1"/>
          </p:nvPr>
        </p:nvSpPr>
        <p:spPr>
          <a:xfrm flipH="1">
            <a:off x="7852411" y="4433811"/>
            <a:ext cx="2076450" cy="389810"/>
          </a:xfrm>
          <a:prstGeom prst="rect">
            <a:avLst/>
          </a:prstGeom>
          <a:noFill/>
        </p:spPr>
        <p:txBody>
          <a:bodyPr wrap="square" rtlCol="0">
            <a:spAutoFit/>
          </a:bodyPr>
          <a:lstStyle/>
          <a:p>
            <a:pPr marL="114300" indent="0">
              <a:buNone/>
            </a:pPr>
            <a:r>
              <a:rPr lang="en-IN" sz="1600" b="1" dirty="0">
                <a:latin typeface="Calibri" panose="020F0502020204030204" pitchFamily="34" charset="0"/>
                <a:cs typeface="Calibri" panose="020F0502020204030204" pitchFamily="34" charset="0"/>
              </a:rPr>
              <a:t>Year of Graduate </a:t>
            </a:r>
          </a:p>
        </p:txBody>
      </p:sp>
      <p:sp>
        <p:nvSpPr>
          <p:cNvPr id="17" name="Google Shape;705;p44">
            <a:extLst>
              <a:ext uri="{FF2B5EF4-FFF2-40B4-BE49-F238E27FC236}">
                <a16:creationId xmlns:a16="http://schemas.microsoft.com/office/drawing/2014/main" id="{E6580807-429D-038D-D951-4FC7E4749AF3}"/>
              </a:ext>
            </a:extLst>
          </p:cNvPr>
          <p:cNvSpPr txBox="1"/>
          <p:nvPr/>
        </p:nvSpPr>
        <p:spPr>
          <a:xfrm>
            <a:off x="2263139" y="5241723"/>
            <a:ext cx="2903220" cy="753110"/>
          </a:xfrm>
          <a:prstGeom prst="rect">
            <a:avLst/>
          </a:prstGeom>
          <a:noFill/>
          <a:ln>
            <a:noFill/>
          </a:ln>
        </p:spPr>
        <p:txBody>
          <a:bodyPr spcFirstLastPara="1" wrap="square" lIns="0" tIns="101600" rIns="0" bIns="0" anchor="t" anchorCtr="0">
            <a:spAutoFit/>
          </a:bodyPr>
          <a:lstStyle/>
          <a:p>
            <a:pPr marL="62420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Average SI =0.58</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2700" marR="0" lvl="0" indent="0" algn="l" defTabSz="914400" rtl="0" eaLnBrk="1" fontAlgn="auto" latinLnBrk="0" hangingPunct="1">
              <a:lnSpc>
                <a:spcPct val="100000"/>
              </a:lnSpc>
              <a:spcBef>
                <a:spcPts val="705"/>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Success Index without Backlog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706;p44">
            <a:extLst>
              <a:ext uri="{FF2B5EF4-FFF2-40B4-BE49-F238E27FC236}">
                <a16:creationId xmlns:a16="http://schemas.microsoft.com/office/drawing/2014/main" id="{5AC5AF78-5D21-05EA-5BAE-9661487159C4}"/>
              </a:ext>
            </a:extLst>
          </p:cNvPr>
          <p:cNvSpPr txBox="1"/>
          <p:nvPr/>
        </p:nvSpPr>
        <p:spPr>
          <a:xfrm>
            <a:off x="7348856" y="5213431"/>
            <a:ext cx="2580005" cy="753110"/>
          </a:xfrm>
          <a:prstGeom prst="rect">
            <a:avLst/>
          </a:prstGeom>
          <a:noFill/>
          <a:ln>
            <a:noFill/>
          </a:ln>
        </p:spPr>
        <p:txBody>
          <a:bodyPr spcFirstLastPara="1" wrap="square" lIns="0" tIns="101600" rIns="0" bIns="0" anchor="t" anchorCtr="0">
            <a:spAutoFit/>
          </a:bodyPr>
          <a:lstStyle/>
          <a:p>
            <a:pPr marL="39052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Average SI =0.93</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2700" marR="0" lvl="0" indent="0" algn="l" defTabSz="914400" rtl="0" eaLnBrk="1" fontAlgn="auto" latinLnBrk="0" hangingPunct="1">
              <a:lnSpc>
                <a:spcPct val="100000"/>
              </a:lnSpc>
              <a:spcBef>
                <a:spcPts val="705"/>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Success Index with Backlog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aphicFrame>
        <p:nvGraphicFramePr>
          <p:cNvPr id="20" name="Chart 19">
            <a:extLst>
              <a:ext uri="{FF2B5EF4-FFF2-40B4-BE49-F238E27FC236}">
                <a16:creationId xmlns:a16="http://schemas.microsoft.com/office/drawing/2014/main" id="{8B4BE558-0C42-1B7F-CC5C-4C625336B02B}"/>
              </a:ext>
            </a:extLst>
          </p:cNvPr>
          <p:cNvGraphicFramePr>
            <a:graphicFrameLocks/>
          </p:cNvGraphicFramePr>
          <p:nvPr>
            <p:extLst>
              <p:ext uri="{D42A27DB-BD31-4B8C-83A1-F6EECF244321}">
                <p14:modId xmlns:p14="http://schemas.microsoft.com/office/powerpoint/2010/main" val="895976782"/>
              </p:ext>
            </p:extLst>
          </p:nvPr>
        </p:nvGraphicFramePr>
        <p:xfrm>
          <a:off x="1244600" y="1317171"/>
          <a:ext cx="4756150" cy="3210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97402934-B021-AA2C-7730-5405601FFA9A}"/>
              </a:ext>
            </a:extLst>
          </p:cNvPr>
          <p:cNvGraphicFramePr>
            <a:graphicFrameLocks/>
          </p:cNvGraphicFramePr>
          <p:nvPr/>
        </p:nvGraphicFramePr>
        <p:xfrm>
          <a:off x="6467475" y="1417639"/>
          <a:ext cx="5000626" cy="2954336"/>
        </p:xfrm>
        <a:graphic>
          <a:graphicData uri="http://schemas.openxmlformats.org/drawingml/2006/chart">
            <c:chart xmlns:c="http://schemas.openxmlformats.org/drawingml/2006/chart" xmlns:r="http://schemas.openxmlformats.org/officeDocument/2006/relationships" r:id="rId3"/>
          </a:graphicData>
        </a:graphic>
      </p:graphicFrame>
      <p:sp>
        <p:nvSpPr>
          <p:cNvPr id="23" name="Google Shape;704;p44">
            <a:extLst>
              <a:ext uri="{FF2B5EF4-FFF2-40B4-BE49-F238E27FC236}">
                <a16:creationId xmlns:a16="http://schemas.microsoft.com/office/drawing/2014/main" id="{A6F101EB-9CBB-AFF5-9E52-E72C7E3003E8}"/>
              </a:ext>
            </a:extLst>
          </p:cNvPr>
          <p:cNvSpPr txBox="1">
            <a:spLocks noGrp="1"/>
          </p:cNvSpPr>
          <p:nvPr>
            <p:ph type="title"/>
          </p:nvPr>
        </p:nvSpPr>
        <p:spPr>
          <a:xfrm>
            <a:off x="609600" y="47387"/>
            <a:ext cx="10384221" cy="627721"/>
          </a:xfrm>
          <a:prstGeom prst="rect">
            <a:avLst/>
          </a:prstGeom>
          <a:noFill/>
          <a:ln>
            <a:noFill/>
          </a:ln>
        </p:spPr>
        <p:txBody>
          <a:bodyPr spcFirstLastPara="1" wrap="square" lIns="0" tIns="12050" rIns="0" bIns="0" anchor="ctr" anchorCtr="0">
            <a:spAutoFit/>
          </a:bodyPr>
          <a:lstStyle/>
          <a:p>
            <a:pPr marL="12700" lvl="0" indent="0" rtl="0">
              <a:lnSpc>
                <a:spcPct val="100000"/>
              </a:lnSpc>
              <a:spcBef>
                <a:spcPts val="0"/>
              </a:spcBef>
              <a:spcAft>
                <a:spcPts val="0"/>
              </a:spcAft>
              <a:buClr>
                <a:srgbClr val="000000"/>
              </a:buClr>
              <a:buSzPts val="4000"/>
              <a:buFont typeface="Calibri"/>
              <a:buNone/>
            </a:pPr>
            <a:r>
              <a:rPr lang="en-US" sz="4000" dirty="0">
                <a:solidFill>
                  <a:srgbClr val="000000"/>
                </a:solidFill>
              </a:rPr>
              <a:t>Success Index</a:t>
            </a:r>
            <a:endParaRPr sz="4000" dirty="0"/>
          </a:p>
        </p:txBody>
      </p:sp>
    </p:spTree>
    <p:extLst>
      <p:ext uri="{BB962C8B-B14F-4D97-AF65-F5344CB8AC3E}">
        <p14:creationId xmlns:p14="http://schemas.microsoft.com/office/powerpoint/2010/main" val="245745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0DD4F7-35F5-B81B-1E3A-FD3C34C86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graphicFrame>
        <p:nvGraphicFramePr>
          <p:cNvPr id="7" name="Chart 6">
            <a:extLst>
              <a:ext uri="{FF2B5EF4-FFF2-40B4-BE49-F238E27FC236}">
                <a16:creationId xmlns:a16="http://schemas.microsoft.com/office/drawing/2014/main" id="{DE4ACA65-F3EA-0114-30EC-4DE42677EB81}"/>
              </a:ext>
            </a:extLst>
          </p:cNvPr>
          <p:cNvGraphicFramePr>
            <a:graphicFrameLocks/>
          </p:cNvGraphicFramePr>
          <p:nvPr/>
        </p:nvGraphicFramePr>
        <p:xfrm>
          <a:off x="2554014" y="924910"/>
          <a:ext cx="6028011" cy="3494689"/>
        </p:xfrm>
        <a:graphic>
          <a:graphicData uri="http://schemas.openxmlformats.org/drawingml/2006/chart">
            <c:chart xmlns:c="http://schemas.openxmlformats.org/drawingml/2006/chart" xmlns:r="http://schemas.openxmlformats.org/officeDocument/2006/relationships" r:id="rId2"/>
          </a:graphicData>
        </a:graphic>
      </p:graphicFrame>
      <p:sp>
        <p:nvSpPr>
          <p:cNvPr id="8" name="Google Shape;735;p45">
            <a:extLst>
              <a:ext uri="{FF2B5EF4-FFF2-40B4-BE49-F238E27FC236}">
                <a16:creationId xmlns:a16="http://schemas.microsoft.com/office/drawing/2014/main" id="{3B968BC0-E273-5C51-6112-74C929A47B2F}"/>
              </a:ext>
            </a:extLst>
          </p:cNvPr>
          <p:cNvSpPr txBox="1">
            <a:spLocks noGrp="1"/>
          </p:cNvSpPr>
          <p:nvPr>
            <p:ph type="title"/>
          </p:nvPr>
        </p:nvSpPr>
        <p:spPr>
          <a:xfrm>
            <a:off x="609600" y="25619"/>
            <a:ext cx="9122979" cy="627721"/>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Academic Performance Index</a:t>
            </a:r>
            <a:endParaRPr sz="4000" dirty="0"/>
          </a:p>
        </p:txBody>
      </p:sp>
      <p:sp>
        <p:nvSpPr>
          <p:cNvPr id="10" name="Text Placeholder 9">
            <a:extLst>
              <a:ext uri="{FF2B5EF4-FFF2-40B4-BE49-F238E27FC236}">
                <a16:creationId xmlns:a16="http://schemas.microsoft.com/office/drawing/2014/main" id="{42E7986D-FB49-4B37-7A69-AE7C0512B438}"/>
              </a:ext>
            </a:extLst>
          </p:cNvPr>
          <p:cNvSpPr txBox="1">
            <a:spLocks noGrp="1"/>
          </p:cNvSpPr>
          <p:nvPr>
            <p:ph type="body" idx="1"/>
          </p:nvPr>
        </p:nvSpPr>
        <p:spPr>
          <a:xfrm flipH="1">
            <a:off x="4652962" y="4438649"/>
            <a:ext cx="2266950" cy="389810"/>
          </a:xfrm>
          <a:prstGeom prst="rect">
            <a:avLst/>
          </a:prstGeom>
          <a:noFill/>
        </p:spPr>
        <p:txBody>
          <a:bodyPr wrap="square" rtlCol="0">
            <a:spAutoFit/>
          </a:bodyPr>
          <a:lstStyle/>
          <a:p>
            <a:pPr marL="114300" indent="0">
              <a:buNone/>
            </a:pPr>
            <a:r>
              <a:rPr lang="en-IN" sz="1600" b="1" dirty="0">
                <a:latin typeface="Calibri" panose="020F0502020204030204" pitchFamily="34" charset="0"/>
                <a:cs typeface="Calibri" panose="020F0502020204030204" pitchFamily="34" charset="0"/>
              </a:rPr>
              <a:t>Year of Graduate </a:t>
            </a:r>
          </a:p>
        </p:txBody>
      </p:sp>
      <p:sp>
        <p:nvSpPr>
          <p:cNvPr id="11" name="Google Shape;739;p45">
            <a:extLst>
              <a:ext uri="{FF2B5EF4-FFF2-40B4-BE49-F238E27FC236}">
                <a16:creationId xmlns:a16="http://schemas.microsoft.com/office/drawing/2014/main" id="{86DBF098-3709-A140-7E6B-1C8912CBD08E}"/>
              </a:ext>
            </a:extLst>
          </p:cNvPr>
          <p:cNvSpPr txBox="1"/>
          <p:nvPr/>
        </p:nvSpPr>
        <p:spPr>
          <a:xfrm>
            <a:off x="3732783" y="5177993"/>
            <a:ext cx="3696717" cy="289823"/>
          </a:xfrm>
          <a:prstGeom prst="rect">
            <a:avLst/>
          </a:prstGeom>
          <a:noFill/>
          <a:ln>
            <a:noFill/>
          </a:ln>
        </p:spPr>
        <p:txBody>
          <a:bodyPr spcFirstLastPara="1" wrap="square" lIns="0" tIns="12700"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Average API Second Year = 8.34</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32457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6"/>
          <p:cNvSpPr txBox="1">
            <a:spLocks noGrp="1"/>
          </p:cNvSpPr>
          <p:nvPr>
            <p:ph type="title"/>
          </p:nvPr>
        </p:nvSpPr>
        <p:spPr>
          <a:xfrm>
            <a:off x="1066800" y="-50104"/>
            <a:ext cx="10258425"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a:solidFill>
                  <a:srgbClr val="000000"/>
                </a:solidFill>
              </a:rPr>
              <a:t>Placement, Higher Studies and Entrepreneurship</a:t>
            </a:r>
            <a:endParaRPr sz="4000"/>
          </a:p>
        </p:txBody>
      </p:sp>
      <p:sp>
        <p:nvSpPr>
          <p:cNvPr id="745" name="Google Shape;745;p46"/>
          <p:cNvSpPr txBox="1">
            <a:spLocks noGrp="1"/>
          </p:cNvSpPr>
          <p:nvPr>
            <p:ph type="sldNum" idx="4294967295"/>
          </p:nvPr>
        </p:nvSpPr>
        <p:spPr>
          <a:xfrm>
            <a:off x="11799061" y="6586525"/>
            <a:ext cx="231775" cy="177800"/>
          </a:xfrm>
          <a:prstGeom prst="rect">
            <a:avLst/>
          </a:prstGeom>
          <a:noFill/>
          <a:ln>
            <a:noFill/>
          </a:ln>
        </p:spPr>
        <p:txBody>
          <a:bodyPr spcFirstLastPara="1" wrap="square" lIns="0" tIns="0" rIns="0" bIns="0" anchor="ctr" anchorCtr="0">
            <a:spAutoFit/>
          </a:bodyPr>
          <a:lstStyle/>
          <a:p>
            <a:pPr marL="38100" marR="0" lvl="0" indent="0" algn="r" defTabSz="914400" rtl="0" eaLnBrk="1" fontAlgn="auto" latinLnBrk="0" hangingPunct="1">
              <a:lnSpc>
                <a:spcPct val="103333"/>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38100" marR="0" lvl="0" indent="0" algn="r" defTabSz="914400" rtl="0" eaLnBrk="1" fontAlgn="auto" latinLnBrk="0" hangingPunct="1">
                <a:lnSpc>
                  <a:spcPct val="103333"/>
                </a:lnSpc>
                <a:spcBef>
                  <a:spcPts val="0"/>
                </a:spcBef>
                <a:spcAft>
                  <a:spcPts val="0"/>
                </a:spcAft>
                <a:buClr>
                  <a:srgbClr val="000000"/>
                </a:buClr>
                <a:buSzTx/>
                <a:buFont typeface="Arial"/>
                <a:buNone/>
                <a:tabLst/>
                <a:defRPr/>
              </a:pPr>
              <a:t>49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aphicFrame>
        <p:nvGraphicFramePr>
          <p:cNvPr id="746" name="Google Shape;746;p46"/>
          <p:cNvGraphicFramePr/>
          <p:nvPr/>
        </p:nvGraphicFramePr>
        <p:xfrm>
          <a:off x="1697101" y="1203325"/>
          <a:ext cx="8816975" cy="4818920"/>
        </p:xfrm>
        <a:graphic>
          <a:graphicData uri="http://schemas.openxmlformats.org/drawingml/2006/table">
            <a:tbl>
              <a:tblPr firstRow="1" bandRow="1">
                <a:noFill/>
              </a:tblPr>
              <a:tblGrid>
                <a:gridCol w="5969625">
                  <a:extLst>
                    <a:ext uri="{9D8B030D-6E8A-4147-A177-3AD203B41FA5}">
                      <a16:colId xmlns:a16="http://schemas.microsoft.com/office/drawing/2014/main" val="20000"/>
                    </a:ext>
                  </a:extLst>
                </a:gridCol>
                <a:gridCol w="951875">
                  <a:extLst>
                    <a:ext uri="{9D8B030D-6E8A-4147-A177-3AD203B41FA5}">
                      <a16:colId xmlns:a16="http://schemas.microsoft.com/office/drawing/2014/main" val="20001"/>
                    </a:ext>
                  </a:extLst>
                </a:gridCol>
                <a:gridCol w="948050">
                  <a:extLst>
                    <a:ext uri="{9D8B030D-6E8A-4147-A177-3AD203B41FA5}">
                      <a16:colId xmlns:a16="http://schemas.microsoft.com/office/drawing/2014/main" val="20002"/>
                    </a:ext>
                  </a:extLst>
                </a:gridCol>
                <a:gridCol w="947425">
                  <a:extLst>
                    <a:ext uri="{9D8B030D-6E8A-4147-A177-3AD203B41FA5}">
                      <a16:colId xmlns:a16="http://schemas.microsoft.com/office/drawing/2014/main" val="20003"/>
                    </a:ext>
                  </a:extLst>
                </a:gridCol>
              </a:tblGrid>
              <a:tr h="342775">
                <a:tc gridSpan="4">
                  <a:txBody>
                    <a:bodyPr/>
                    <a:lstStyle/>
                    <a:p>
                      <a:pPr marL="67310" marR="0" lvl="0" indent="0" algn="ctr" rtl="0">
                        <a:lnSpc>
                          <a:spcPct val="100000"/>
                        </a:lnSpc>
                        <a:spcBef>
                          <a:spcPts val="0"/>
                        </a:spcBef>
                        <a:spcAft>
                          <a:spcPts val="0"/>
                        </a:spcAft>
                        <a:buNone/>
                      </a:pPr>
                      <a:r>
                        <a:rPr lang="en-US" sz="1800" b="1" u="none" strike="noStrike" cap="none">
                          <a:solidFill>
                            <a:srgbClr val="001F5F"/>
                          </a:solidFill>
                          <a:latin typeface="Calibri"/>
                          <a:ea typeface="Calibri"/>
                          <a:cs typeface="Calibri"/>
                          <a:sym typeface="Calibri"/>
                        </a:rPr>
                        <a:t>Placement, Higher Studies and Entrepreneurship</a:t>
                      </a:r>
                      <a:endParaRPr sz="1800" u="none" strike="noStrike" cap="none">
                        <a:latin typeface="Calibri"/>
                        <a:ea typeface="Calibri"/>
                        <a:cs typeface="Calibri"/>
                        <a:sym typeface="Calibri"/>
                      </a:endParaRPr>
                    </a:p>
                  </a:txBody>
                  <a:tcPr marL="0" marR="0" marT="19050" marB="0">
                    <a:lnL w="9525" cap="flat" cmpd="sng">
                      <a:solidFill>
                        <a:srgbClr val="6FAC46"/>
                      </a:solidFill>
                      <a:prstDash val="solid"/>
                      <a:round/>
                      <a:headEnd type="none" w="sm" len="sm"/>
                      <a:tailEnd type="none" w="sm" len="sm"/>
                    </a:lnL>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128270"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Item</a:t>
                      </a:r>
                      <a:endParaRPr sz="1600" u="none" strike="noStrike" cap="none">
                        <a:latin typeface="Calibri"/>
                        <a:ea typeface="Calibri"/>
                        <a:cs typeface="Calibri"/>
                        <a:sym typeface="Calibri"/>
                      </a:endParaRPr>
                    </a:p>
                  </a:txBody>
                  <a:tcPr marL="0" marR="0" marT="21600"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a:txBody>
                    <a:bodyPr/>
                    <a:lstStyle/>
                    <a:p>
                      <a:pPr marL="101600" marR="89535" lvl="0" indent="104775" algn="l" rtl="0">
                        <a:lnSpc>
                          <a:spcPct val="100000"/>
                        </a:lnSpc>
                        <a:spcBef>
                          <a:spcPts val="0"/>
                        </a:spcBef>
                        <a:spcAft>
                          <a:spcPts val="0"/>
                        </a:spcAft>
                        <a:buNone/>
                      </a:pPr>
                      <a:r>
                        <a:rPr lang="en-US" sz="1500" b="1" u="none" strike="noStrike" cap="none">
                          <a:latin typeface="Calibri"/>
                          <a:ea typeface="Calibri"/>
                          <a:cs typeface="Calibri"/>
                          <a:sym typeface="Calibri"/>
                        </a:rPr>
                        <a:t>CAYm1  (2020-21)</a:t>
                      </a:r>
                      <a:endParaRPr sz="1500" u="none" strike="noStrike" cap="none">
                        <a:latin typeface="Calibri"/>
                        <a:ea typeface="Calibri"/>
                        <a:cs typeface="Calibri"/>
                        <a:sym typeface="Calibri"/>
                      </a:endParaRPr>
                    </a:p>
                  </a:txBody>
                  <a:tcPr marL="0" marR="0" marT="35550" marB="0">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solidFill>
                      <a:srgbClr val="E1EFD9"/>
                    </a:solidFill>
                  </a:tcPr>
                </a:tc>
                <a:tc>
                  <a:txBody>
                    <a:bodyPr/>
                    <a:lstStyle/>
                    <a:p>
                      <a:pPr marL="97155" marR="89535" lvl="0" indent="104775" algn="l" rtl="0">
                        <a:lnSpc>
                          <a:spcPct val="100000"/>
                        </a:lnSpc>
                        <a:spcBef>
                          <a:spcPts val="0"/>
                        </a:spcBef>
                        <a:spcAft>
                          <a:spcPts val="0"/>
                        </a:spcAft>
                        <a:buNone/>
                      </a:pPr>
                      <a:r>
                        <a:rPr lang="en-US" sz="1500" b="1" u="none" strike="noStrike" cap="none">
                          <a:latin typeface="Calibri"/>
                          <a:ea typeface="Calibri"/>
                          <a:cs typeface="Calibri"/>
                          <a:sym typeface="Calibri"/>
                        </a:rPr>
                        <a:t>CAYm2  (2019-20)</a:t>
                      </a:r>
                      <a:endParaRPr sz="1500" u="none" strike="noStrike" cap="none">
                        <a:latin typeface="Calibri"/>
                        <a:ea typeface="Calibri"/>
                        <a:cs typeface="Calibri"/>
                        <a:sym typeface="Calibri"/>
                      </a:endParaRPr>
                    </a:p>
                  </a:txBody>
                  <a:tcPr marL="0" marR="0" marT="35550" marB="0">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solidFill>
                      <a:srgbClr val="E1EFD9"/>
                    </a:solidFill>
                  </a:tcPr>
                </a:tc>
                <a:tc>
                  <a:txBody>
                    <a:bodyPr/>
                    <a:lstStyle/>
                    <a:p>
                      <a:pPr marL="97155" marR="88900" lvl="0" indent="104775" algn="l" rtl="0">
                        <a:lnSpc>
                          <a:spcPct val="100000"/>
                        </a:lnSpc>
                        <a:spcBef>
                          <a:spcPts val="0"/>
                        </a:spcBef>
                        <a:spcAft>
                          <a:spcPts val="0"/>
                        </a:spcAft>
                        <a:buNone/>
                      </a:pPr>
                      <a:r>
                        <a:rPr lang="en-US" sz="1500" b="1" u="none" strike="noStrike" cap="none">
                          <a:latin typeface="Calibri"/>
                          <a:ea typeface="Calibri"/>
                          <a:cs typeface="Calibri"/>
                          <a:sym typeface="Calibri"/>
                        </a:rPr>
                        <a:t>CAYm3  (2018-19)</a:t>
                      </a:r>
                      <a:endParaRPr sz="1500" u="none" strike="noStrike" cap="none">
                        <a:latin typeface="Calibri"/>
                        <a:ea typeface="Calibri"/>
                        <a:cs typeface="Calibri"/>
                        <a:sym typeface="Calibri"/>
                      </a:endParaRPr>
                    </a:p>
                  </a:txBody>
                  <a:tcPr marL="0" marR="0" marT="35550" marB="0">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solidFill>
                      <a:srgbClr val="E1EFD9"/>
                    </a:solidFill>
                  </a:tcPr>
                </a:tc>
                <a:extLst>
                  <a:ext uri="{0D108BD9-81ED-4DB2-BD59-A6C34878D82A}">
                    <a16:rowId xmlns:a16="http://schemas.microsoft.com/office/drawing/2014/main" val="10001"/>
                  </a:ext>
                </a:extLst>
              </a:tr>
              <a:tr h="532375">
                <a:tc>
                  <a:txBody>
                    <a:bodyPr/>
                    <a:lstStyle/>
                    <a:p>
                      <a:pPr marL="128270" marR="0" lvl="0" indent="0" algn="l" rtl="0">
                        <a:lnSpc>
                          <a:spcPct val="100000"/>
                        </a:lnSpc>
                        <a:spcBef>
                          <a:spcPts val="0"/>
                        </a:spcBef>
                        <a:spcAft>
                          <a:spcPts val="0"/>
                        </a:spcAft>
                        <a:buNone/>
                      </a:pPr>
                      <a:r>
                        <a:rPr lang="en-US" sz="1600" u="none" strike="noStrike" cap="none">
                          <a:latin typeface="Calibri"/>
                          <a:ea typeface="Calibri"/>
                          <a:cs typeface="Calibri"/>
                          <a:sym typeface="Calibri"/>
                        </a:rPr>
                        <a:t>Total No. of Final Year Students (N)</a:t>
                      </a:r>
                      <a:endParaRPr sz="1600" u="none" strike="noStrike" cap="none">
                        <a:latin typeface="Calibri"/>
                        <a:ea typeface="Calibri"/>
                        <a:cs typeface="Calibri"/>
                        <a:sym typeface="Calibri"/>
                      </a:endParaRPr>
                    </a:p>
                  </a:txBody>
                  <a:tcPr marL="0" marR="0" marT="13207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221</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188</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170</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extLst>
                  <a:ext uri="{0D108BD9-81ED-4DB2-BD59-A6C34878D82A}">
                    <a16:rowId xmlns:a16="http://schemas.microsoft.com/office/drawing/2014/main" val="10002"/>
                  </a:ext>
                </a:extLst>
              </a:tr>
              <a:tr h="479550">
                <a:tc>
                  <a:txBody>
                    <a:bodyPr/>
                    <a:lstStyle/>
                    <a:p>
                      <a:pPr marL="128270" marR="0" lvl="0" indent="0" algn="l" rtl="0">
                        <a:lnSpc>
                          <a:spcPct val="100000"/>
                        </a:lnSpc>
                        <a:spcBef>
                          <a:spcPts val="0"/>
                        </a:spcBef>
                        <a:spcAft>
                          <a:spcPts val="0"/>
                        </a:spcAft>
                        <a:buNone/>
                      </a:pPr>
                      <a:r>
                        <a:rPr lang="en-US" sz="1600" u="none" strike="noStrike" cap="none">
                          <a:latin typeface="Calibri"/>
                          <a:ea typeface="Calibri"/>
                          <a:cs typeface="Calibri"/>
                          <a:sym typeface="Calibri"/>
                        </a:rPr>
                        <a:t>No. of Students Placed in Companies or Government Sector (x)</a:t>
                      </a:r>
                      <a:endParaRPr sz="1600" u="none" strike="noStrike" cap="none">
                        <a:latin typeface="Calibri"/>
                        <a:ea typeface="Calibri"/>
                        <a:cs typeface="Calibri"/>
                        <a:sym typeface="Calibri"/>
                      </a:endParaRPr>
                    </a:p>
                  </a:txBody>
                  <a:tcPr marL="0" marR="0" marT="105400"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194</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149</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127</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extLst>
                  <a:ext uri="{0D108BD9-81ED-4DB2-BD59-A6C34878D82A}">
                    <a16:rowId xmlns:a16="http://schemas.microsoft.com/office/drawing/2014/main" val="10003"/>
                  </a:ext>
                </a:extLst>
              </a:tr>
              <a:tr h="556000">
                <a:tc>
                  <a:txBody>
                    <a:bodyPr/>
                    <a:lstStyle/>
                    <a:p>
                      <a:pPr marL="128270" marR="93980" lvl="0" indent="0" algn="l" rtl="0">
                        <a:lnSpc>
                          <a:spcPct val="100000"/>
                        </a:lnSpc>
                        <a:spcBef>
                          <a:spcPts val="0"/>
                        </a:spcBef>
                        <a:spcAft>
                          <a:spcPts val="0"/>
                        </a:spcAft>
                        <a:buNone/>
                      </a:pPr>
                      <a:r>
                        <a:rPr lang="en-US" sz="1600" u="none" strike="noStrike" cap="none">
                          <a:latin typeface="Calibri"/>
                          <a:ea typeface="Calibri"/>
                          <a:cs typeface="Calibri"/>
                          <a:sym typeface="Calibri"/>
                        </a:rPr>
                        <a:t>No. of students admitted to higher studies with valid qualifying scores  (GATE or Equivalent State or national Level Tests, GRE, GMAT etc.) (y)</a:t>
                      </a:r>
                      <a:endParaRPr sz="1600" u="none" strike="noStrike" cap="none">
                        <a:latin typeface="Calibri"/>
                        <a:ea typeface="Calibri"/>
                        <a:cs typeface="Calibri"/>
                        <a:sym typeface="Calibri"/>
                      </a:endParaRPr>
                    </a:p>
                  </a:txBody>
                  <a:tcPr marL="0" marR="0" marT="222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15</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19</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28</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extLst>
                  <a:ext uri="{0D108BD9-81ED-4DB2-BD59-A6C34878D82A}">
                    <a16:rowId xmlns:a16="http://schemas.microsoft.com/office/drawing/2014/main" val="10004"/>
                  </a:ext>
                </a:extLst>
              </a:tr>
              <a:tr h="532375">
                <a:tc>
                  <a:txBody>
                    <a:bodyPr/>
                    <a:lstStyle/>
                    <a:p>
                      <a:pPr marL="128270" marR="0" lvl="0" indent="0" algn="l" rtl="0">
                        <a:lnSpc>
                          <a:spcPct val="100000"/>
                        </a:lnSpc>
                        <a:spcBef>
                          <a:spcPts val="0"/>
                        </a:spcBef>
                        <a:spcAft>
                          <a:spcPts val="0"/>
                        </a:spcAft>
                        <a:buNone/>
                      </a:pPr>
                      <a:r>
                        <a:rPr lang="en-US" sz="1600" u="none" strike="noStrike" cap="none">
                          <a:latin typeface="Calibri"/>
                          <a:ea typeface="Calibri"/>
                          <a:cs typeface="Calibri"/>
                          <a:sym typeface="Calibri"/>
                        </a:rPr>
                        <a:t>No. of students turned entrepreneur in Engineering /Technology (z)</a:t>
                      </a:r>
                      <a:endParaRPr sz="1600" u="none" strike="noStrike" cap="none">
                        <a:latin typeface="Calibri"/>
                        <a:ea typeface="Calibri"/>
                        <a:cs typeface="Calibri"/>
                        <a:sym typeface="Calibri"/>
                      </a:endParaRPr>
                    </a:p>
                  </a:txBody>
                  <a:tcPr marL="0" marR="0" marT="13207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3</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0</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extLst>
                  <a:ext uri="{0D108BD9-81ED-4DB2-BD59-A6C34878D82A}">
                    <a16:rowId xmlns:a16="http://schemas.microsoft.com/office/drawing/2014/main" val="10005"/>
                  </a:ext>
                </a:extLst>
              </a:tr>
              <a:tr h="532250">
                <a:tc>
                  <a:txBody>
                    <a:bodyPr/>
                    <a:lstStyle/>
                    <a:p>
                      <a:pPr marL="128270" marR="0" lvl="0" indent="0" algn="l" rtl="0">
                        <a:lnSpc>
                          <a:spcPct val="100000"/>
                        </a:lnSpc>
                        <a:spcBef>
                          <a:spcPts val="0"/>
                        </a:spcBef>
                        <a:spcAft>
                          <a:spcPts val="0"/>
                        </a:spcAft>
                        <a:buNone/>
                      </a:pPr>
                      <a:r>
                        <a:rPr lang="en-US" sz="1600" u="none" strike="noStrike" cap="none">
                          <a:latin typeface="Calibri"/>
                          <a:ea typeface="Calibri"/>
                          <a:cs typeface="Calibri"/>
                          <a:sym typeface="Calibri"/>
                        </a:rPr>
                        <a:t>X + Y + Z =</a:t>
                      </a:r>
                      <a:endParaRPr sz="1600" u="none" strike="noStrike" cap="none">
                        <a:latin typeface="Calibri"/>
                        <a:ea typeface="Calibri"/>
                        <a:cs typeface="Calibri"/>
                        <a:sym typeface="Calibri"/>
                      </a:endParaRPr>
                    </a:p>
                  </a:txBody>
                  <a:tcPr marL="0" marR="0" marT="1327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212</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168</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Calibri" panose="020F0502020204030204" pitchFamily="34" charset="0"/>
                          <a:cs typeface="Calibri"/>
                          <a:sym typeface="Arial"/>
                        </a:rPr>
                        <a:t>156</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lgn="ctr">
                      <a:solidFill>
                        <a:srgbClr val="6FAC46"/>
                      </a:solidFill>
                      <a:prstDash val="solid"/>
                      <a:round/>
                      <a:headEnd type="none" w="sm" len="sm"/>
                      <a:tailEnd type="none" w="sm" len="sm"/>
                    </a:lnB>
                  </a:tcPr>
                </a:tc>
                <a:extLst>
                  <a:ext uri="{0D108BD9-81ED-4DB2-BD59-A6C34878D82A}">
                    <a16:rowId xmlns:a16="http://schemas.microsoft.com/office/drawing/2014/main" val="10006"/>
                  </a:ext>
                </a:extLst>
              </a:tr>
              <a:tr h="532375">
                <a:tc>
                  <a:txBody>
                    <a:bodyPr/>
                    <a:lstStyle/>
                    <a:p>
                      <a:pPr marL="128270" marR="0" lvl="0" indent="0" algn="l" rtl="0">
                        <a:lnSpc>
                          <a:spcPct val="100000"/>
                        </a:lnSpc>
                        <a:spcBef>
                          <a:spcPts val="0"/>
                        </a:spcBef>
                        <a:spcAft>
                          <a:spcPts val="0"/>
                        </a:spcAft>
                        <a:buNone/>
                      </a:pPr>
                      <a:r>
                        <a:rPr lang="en-US" sz="1600" u="none" strike="noStrike" cap="none">
                          <a:latin typeface="Calibri"/>
                          <a:ea typeface="Calibri"/>
                          <a:cs typeface="Calibri"/>
                          <a:sym typeface="Calibri"/>
                        </a:rPr>
                        <a:t>Placement Index= ( X + Y + Z ) / N</a:t>
                      </a:r>
                      <a:endParaRPr sz="1600" u="none" strike="noStrike" cap="none">
                        <a:latin typeface="Calibri"/>
                        <a:ea typeface="Calibri"/>
                        <a:cs typeface="Calibri"/>
                        <a:sym typeface="Calibri"/>
                      </a:endParaRPr>
                    </a:p>
                  </a:txBody>
                  <a:tcPr marL="0" marR="0" marT="13207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0.96</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0.89</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Times New Roman" panose="02020603050405020304" pitchFamily="18" charset="0"/>
                          <a:cs typeface="Calibri"/>
                          <a:sym typeface="Arial"/>
                        </a:rPr>
                        <a:t>0.92</a:t>
                      </a:r>
                      <a:endParaRPr lang="en-IN" sz="1600" b="1" i="0" u="none" strike="noStrike" cap="none" dirty="0">
                        <a:solidFill>
                          <a:schemeClr val="tx1"/>
                        </a:solidFill>
                        <a:latin typeface="Calibri"/>
                        <a:ea typeface="Verdana" panose="020B0604030504040204" pitchFamily="34" charset="0"/>
                        <a:cs typeface="Calibri"/>
                        <a:sym typeface="Arial"/>
                      </a:endParaRPr>
                    </a:p>
                  </a:txBody>
                  <a:tcPr marL="63500" marR="63500" marT="63500" marB="63500" anchor="b">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tcPr>
                </a:tc>
                <a:extLst>
                  <a:ext uri="{0D108BD9-81ED-4DB2-BD59-A6C34878D82A}">
                    <a16:rowId xmlns:a16="http://schemas.microsoft.com/office/drawing/2014/main" val="10007"/>
                  </a:ext>
                </a:extLst>
              </a:tr>
              <a:tr h="532325">
                <a:tc>
                  <a:txBody>
                    <a:bodyPr/>
                    <a:lstStyle/>
                    <a:p>
                      <a:pPr marL="68580" marR="0" lvl="0" indent="0" algn="l" rtl="0">
                        <a:lnSpc>
                          <a:spcPct val="100000"/>
                        </a:lnSpc>
                        <a:spcBef>
                          <a:spcPts val="0"/>
                        </a:spcBef>
                        <a:spcAft>
                          <a:spcPts val="0"/>
                        </a:spcAft>
                        <a:buNone/>
                      </a:pPr>
                      <a:r>
                        <a:rPr lang="en-US" sz="1600" b="1" u="none" strike="noStrike" cap="none">
                          <a:latin typeface="Calibri"/>
                          <a:ea typeface="Calibri"/>
                          <a:cs typeface="Calibri"/>
                          <a:sym typeface="Calibri"/>
                        </a:rPr>
                        <a:t>Average Placement = (P1+P2+P3) / 3</a:t>
                      </a:r>
                      <a:endParaRPr sz="1600" u="none" strike="noStrike" cap="none">
                        <a:latin typeface="Calibri"/>
                        <a:ea typeface="Calibri"/>
                        <a:cs typeface="Calibri"/>
                        <a:sym typeface="Calibri"/>
                      </a:endParaRPr>
                    </a:p>
                  </a:txBody>
                  <a:tcPr marL="0" marR="0" marT="132725" marB="0">
                    <a:lnL w="9525" cap="flat" cmpd="sng">
                      <a:solidFill>
                        <a:srgbClr val="6FAC46"/>
                      </a:solidFill>
                      <a:prstDash val="solid"/>
                      <a:round/>
                      <a:headEnd type="none" w="sm" len="sm"/>
                      <a:tailEnd type="none" w="sm" len="sm"/>
                    </a:lnL>
                    <a:lnT w="9525" cap="flat" cmpd="sng">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gridSpan="3">
                  <a:txBody>
                    <a:bodyPr/>
                    <a:lstStyle/>
                    <a:p>
                      <a:pPr marL="5715" marR="0" lvl="0" indent="0" algn="ctr" rtl="0">
                        <a:lnSpc>
                          <a:spcPct val="100000"/>
                        </a:lnSpc>
                        <a:spcBef>
                          <a:spcPts val="0"/>
                        </a:spcBef>
                        <a:spcAft>
                          <a:spcPts val="0"/>
                        </a:spcAft>
                        <a:buClr>
                          <a:srgbClr val="000000"/>
                        </a:buClr>
                        <a:buFont typeface="Arial"/>
                        <a:buNone/>
                      </a:pPr>
                      <a:endParaRPr lang="en-US" sz="1600" b="1" i="0" u="none" strike="noStrike" cap="none" dirty="0">
                        <a:solidFill>
                          <a:schemeClr val="tx1"/>
                        </a:solidFill>
                        <a:latin typeface="Calibri"/>
                        <a:ea typeface="+mn-ea"/>
                        <a:cs typeface="Calibri"/>
                        <a:sym typeface="Arial"/>
                      </a:endParaRPr>
                    </a:p>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mn-ea"/>
                          <a:cs typeface="Calibri"/>
                          <a:sym typeface="Arial"/>
                        </a:rPr>
                        <a:t>0.92</a:t>
                      </a:r>
                      <a:endParaRPr sz="1600" b="1" i="0" u="none" strike="noStrike" cap="none" dirty="0">
                        <a:solidFill>
                          <a:schemeClr val="tx1"/>
                        </a:solidFill>
                        <a:latin typeface="Calibri"/>
                        <a:cs typeface="Calibri"/>
                        <a:sym typeface="Calibri"/>
                      </a:endParaRPr>
                    </a:p>
                  </a:txBody>
                  <a:tcPr marL="0" marR="0" marT="0" marB="0">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hMerge="1">
                  <a:txBody>
                    <a:bodyPr/>
                    <a:lstStyle/>
                    <a:p>
                      <a:pPr marL="5715" marR="0" lvl="0" indent="0" algn="ctr" rtl="0">
                        <a:lnSpc>
                          <a:spcPct val="100000"/>
                        </a:lnSpc>
                        <a:spcBef>
                          <a:spcPts val="0"/>
                        </a:spcBef>
                        <a:spcAft>
                          <a:spcPts val="0"/>
                        </a:spcAft>
                        <a:buClr>
                          <a:srgbClr val="000000"/>
                        </a:buClr>
                        <a:buFont typeface="Arial"/>
                        <a:buNone/>
                      </a:pPr>
                      <a:r>
                        <a:rPr lang="en-US" sz="1600" b="1" i="0" u="none" strike="noStrike" cap="none" dirty="0">
                          <a:solidFill>
                            <a:schemeClr val="tx1"/>
                          </a:solidFill>
                          <a:latin typeface="Calibri"/>
                          <a:ea typeface="+mn-ea"/>
                          <a:cs typeface="Calibri"/>
                          <a:sym typeface="Arial"/>
                        </a:rPr>
                        <a:t>0.92</a:t>
                      </a:r>
                      <a:endParaRPr sz="1600" b="1" i="0" u="none" strike="noStrike" cap="none" dirty="0">
                        <a:solidFill>
                          <a:schemeClr val="tx1"/>
                        </a:solidFill>
                        <a:latin typeface="Calibri"/>
                        <a:ea typeface="Calibri"/>
                        <a:cs typeface="Calibri"/>
                        <a:sym typeface="Calibri"/>
                      </a:endParaRPr>
                    </a:p>
                  </a:txBody>
                  <a:tcPr marL="0" marR="0" marT="158125" marB="0">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tc hMerge="1">
                  <a:txBody>
                    <a:bodyPr/>
                    <a:lstStyle/>
                    <a:p>
                      <a:pPr marL="0" marR="0" lvl="0" indent="0" algn="l" rtl="0">
                        <a:lnSpc>
                          <a:spcPct val="100000"/>
                        </a:lnSpc>
                        <a:spcBef>
                          <a:spcPts val="0"/>
                        </a:spcBef>
                        <a:spcAft>
                          <a:spcPts val="0"/>
                        </a:spcAft>
                        <a:buNone/>
                      </a:pPr>
                      <a:endParaRPr sz="1700" u="none" strike="noStrike" cap="none" dirty="0">
                        <a:latin typeface="Times New Roman"/>
                        <a:ea typeface="Times New Roman"/>
                        <a:cs typeface="Times New Roman"/>
                        <a:sym typeface="Times New Roman"/>
                      </a:endParaRPr>
                    </a:p>
                  </a:txBody>
                  <a:tcPr marL="0" marR="0" marT="0" marB="0">
                    <a:lnR w="9525" cap="flat" cmpd="sng">
                      <a:solidFill>
                        <a:srgbClr val="6FAC46"/>
                      </a:solidFill>
                      <a:prstDash val="solid"/>
                      <a:round/>
                      <a:headEnd type="none" w="sm" len="sm"/>
                      <a:tailEnd type="none" w="sm" len="sm"/>
                    </a:lnR>
                    <a:lnT w="9525" cap="flat" cmpd="sng" algn="ctr">
                      <a:solidFill>
                        <a:srgbClr val="6FAC46"/>
                      </a:solidFill>
                      <a:prstDash val="solid"/>
                      <a:round/>
                      <a:headEnd type="none" w="sm" len="sm"/>
                      <a:tailEnd type="none" w="sm" len="sm"/>
                    </a:lnT>
                    <a:lnB w="9525" cap="flat" cmpd="sng">
                      <a:solidFill>
                        <a:srgbClr val="6FAC46"/>
                      </a:solidFill>
                      <a:prstDash val="solid"/>
                      <a:round/>
                      <a:headEnd type="none" w="sm" len="sm"/>
                      <a:tailEnd type="none" w="sm" len="sm"/>
                    </a:lnB>
                    <a:solidFill>
                      <a:srgbClr val="E1EFD9"/>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p14"/>
          <p:cNvGrpSpPr/>
          <p:nvPr/>
        </p:nvGrpSpPr>
        <p:grpSpPr>
          <a:xfrm>
            <a:off x="1007390" y="3661036"/>
            <a:ext cx="11184610" cy="1844154"/>
            <a:chOff x="0" y="4001998"/>
            <a:chExt cx="12192000" cy="1844154"/>
          </a:xfrm>
        </p:grpSpPr>
        <p:pic>
          <p:nvPicPr>
            <p:cNvPr id="94" name="Google Shape;94;p14"/>
            <p:cNvPicPr preferRelativeResize="0"/>
            <p:nvPr/>
          </p:nvPicPr>
          <p:blipFill rotWithShape="1">
            <a:blip r:embed="rId3">
              <a:alphaModFix/>
            </a:blip>
            <a:srcRect/>
            <a:stretch/>
          </p:blipFill>
          <p:spPr>
            <a:xfrm>
              <a:off x="0" y="4069050"/>
              <a:ext cx="12192000" cy="1616989"/>
            </a:xfrm>
            <a:prstGeom prst="rect">
              <a:avLst/>
            </a:prstGeom>
            <a:noFill/>
            <a:ln>
              <a:noFill/>
            </a:ln>
          </p:spPr>
        </p:pic>
        <p:sp>
          <p:nvSpPr>
            <p:cNvPr id="95" name="Google Shape;95;p14"/>
            <p:cNvSpPr/>
            <p:nvPr/>
          </p:nvSpPr>
          <p:spPr>
            <a:xfrm>
              <a:off x="10667" y="4066032"/>
              <a:ext cx="12171045" cy="1542415"/>
            </a:xfrm>
            <a:custGeom>
              <a:avLst/>
              <a:gdLst/>
              <a:ahLst/>
              <a:cxnLst/>
              <a:rect l="l" t="t" r="r" b="b"/>
              <a:pathLst>
                <a:path w="12171045" h="1542414" extrusionOk="0">
                  <a:moveTo>
                    <a:pt x="12170664" y="0"/>
                  </a:moveTo>
                  <a:lnTo>
                    <a:pt x="0" y="0"/>
                  </a:lnTo>
                  <a:lnTo>
                    <a:pt x="0" y="1542288"/>
                  </a:lnTo>
                  <a:lnTo>
                    <a:pt x="12170664" y="1542288"/>
                  </a:lnTo>
                  <a:lnTo>
                    <a:pt x="12170664"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6" name="Google Shape;96;p14"/>
            <p:cNvPicPr preferRelativeResize="0"/>
            <p:nvPr/>
          </p:nvPicPr>
          <p:blipFill rotWithShape="1">
            <a:blip r:embed="rId4">
              <a:alphaModFix/>
            </a:blip>
            <a:srcRect/>
            <a:stretch/>
          </p:blipFill>
          <p:spPr>
            <a:xfrm>
              <a:off x="10062971" y="4001998"/>
              <a:ext cx="2129027" cy="1836547"/>
            </a:xfrm>
            <a:prstGeom prst="rect">
              <a:avLst/>
            </a:prstGeom>
            <a:noFill/>
            <a:ln>
              <a:noFill/>
            </a:ln>
          </p:spPr>
        </p:pic>
        <p:pic>
          <p:nvPicPr>
            <p:cNvPr id="97" name="Google Shape;97;p14"/>
            <p:cNvPicPr preferRelativeResize="0"/>
            <p:nvPr/>
          </p:nvPicPr>
          <p:blipFill rotWithShape="1">
            <a:blip r:embed="rId5">
              <a:alphaModFix/>
            </a:blip>
            <a:srcRect/>
            <a:stretch/>
          </p:blipFill>
          <p:spPr>
            <a:xfrm>
              <a:off x="7726680" y="4005034"/>
              <a:ext cx="2353055" cy="1838070"/>
            </a:xfrm>
            <a:prstGeom prst="rect">
              <a:avLst/>
            </a:prstGeom>
            <a:noFill/>
            <a:ln>
              <a:noFill/>
            </a:ln>
          </p:spPr>
        </p:pic>
        <p:pic>
          <p:nvPicPr>
            <p:cNvPr id="98" name="Google Shape;98;p14"/>
            <p:cNvPicPr preferRelativeResize="0"/>
            <p:nvPr/>
          </p:nvPicPr>
          <p:blipFill rotWithShape="1">
            <a:blip r:embed="rId6">
              <a:alphaModFix/>
            </a:blip>
            <a:srcRect/>
            <a:stretch/>
          </p:blipFill>
          <p:spPr>
            <a:xfrm>
              <a:off x="5015484" y="4008082"/>
              <a:ext cx="2351532" cy="1838070"/>
            </a:xfrm>
            <a:prstGeom prst="rect">
              <a:avLst/>
            </a:prstGeom>
            <a:noFill/>
            <a:ln>
              <a:noFill/>
            </a:ln>
          </p:spPr>
        </p:pic>
        <p:pic>
          <p:nvPicPr>
            <p:cNvPr id="99" name="Google Shape;99;p14"/>
            <p:cNvPicPr preferRelativeResize="0"/>
            <p:nvPr/>
          </p:nvPicPr>
          <p:blipFill rotWithShape="1">
            <a:blip r:embed="rId7">
              <a:alphaModFix/>
            </a:blip>
            <a:srcRect/>
            <a:stretch/>
          </p:blipFill>
          <p:spPr>
            <a:xfrm>
              <a:off x="2420111" y="4005034"/>
              <a:ext cx="2366772" cy="1838070"/>
            </a:xfrm>
            <a:prstGeom prst="rect">
              <a:avLst/>
            </a:prstGeom>
            <a:noFill/>
            <a:ln>
              <a:noFill/>
            </a:ln>
          </p:spPr>
        </p:pic>
        <p:pic>
          <p:nvPicPr>
            <p:cNvPr id="100" name="Google Shape;100;p14"/>
            <p:cNvPicPr preferRelativeResize="0"/>
            <p:nvPr/>
          </p:nvPicPr>
          <p:blipFill rotWithShape="1">
            <a:blip r:embed="rId8">
              <a:alphaModFix/>
            </a:blip>
            <a:srcRect/>
            <a:stretch/>
          </p:blipFill>
          <p:spPr>
            <a:xfrm>
              <a:off x="0" y="4008082"/>
              <a:ext cx="2278253" cy="1838070"/>
            </a:xfrm>
            <a:prstGeom prst="rect">
              <a:avLst/>
            </a:prstGeom>
            <a:noFill/>
            <a:ln>
              <a:noFill/>
            </a:ln>
          </p:spPr>
        </p:pic>
      </p:grpSp>
      <p:grpSp>
        <p:nvGrpSpPr>
          <p:cNvPr id="101" name="Google Shape;101;p14"/>
          <p:cNvGrpSpPr/>
          <p:nvPr/>
        </p:nvGrpSpPr>
        <p:grpSpPr>
          <a:xfrm>
            <a:off x="1162373" y="952630"/>
            <a:ext cx="10430359" cy="1838071"/>
            <a:chOff x="0" y="1143000"/>
            <a:chExt cx="12191999" cy="1838071"/>
          </a:xfrm>
        </p:grpSpPr>
        <p:pic>
          <p:nvPicPr>
            <p:cNvPr id="102" name="Google Shape;102;p14"/>
            <p:cNvPicPr preferRelativeResize="0"/>
            <p:nvPr/>
          </p:nvPicPr>
          <p:blipFill rotWithShape="1">
            <a:blip r:embed="rId9">
              <a:alphaModFix/>
            </a:blip>
            <a:srcRect/>
            <a:stretch/>
          </p:blipFill>
          <p:spPr>
            <a:xfrm>
              <a:off x="0" y="1205450"/>
              <a:ext cx="12191999" cy="1615490"/>
            </a:xfrm>
            <a:prstGeom prst="rect">
              <a:avLst/>
            </a:prstGeom>
            <a:noFill/>
            <a:ln>
              <a:noFill/>
            </a:ln>
          </p:spPr>
        </p:pic>
        <p:sp>
          <p:nvSpPr>
            <p:cNvPr id="103" name="Google Shape;103;p14"/>
            <p:cNvSpPr/>
            <p:nvPr/>
          </p:nvSpPr>
          <p:spPr>
            <a:xfrm>
              <a:off x="10667" y="1202435"/>
              <a:ext cx="12171045" cy="1541145"/>
            </a:xfrm>
            <a:custGeom>
              <a:avLst/>
              <a:gdLst/>
              <a:ahLst/>
              <a:cxnLst/>
              <a:rect l="l" t="t" r="r" b="b"/>
              <a:pathLst>
                <a:path w="12171045" h="1541145" extrusionOk="0">
                  <a:moveTo>
                    <a:pt x="12170664" y="0"/>
                  </a:moveTo>
                  <a:lnTo>
                    <a:pt x="0" y="0"/>
                  </a:lnTo>
                  <a:lnTo>
                    <a:pt x="0" y="1540764"/>
                  </a:lnTo>
                  <a:lnTo>
                    <a:pt x="12170664" y="1540764"/>
                  </a:lnTo>
                  <a:lnTo>
                    <a:pt x="12170664" y="0"/>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4" name="Google Shape;104;p14"/>
            <p:cNvPicPr preferRelativeResize="0"/>
            <p:nvPr/>
          </p:nvPicPr>
          <p:blipFill rotWithShape="1">
            <a:blip r:embed="rId5">
              <a:alphaModFix/>
            </a:blip>
            <a:srcRect/>
            <a:stretch/>
          </p:blipFill>
          <p:spPr>
            <a:xfrm>
              <a:off x="7523728" y="1143000"/>
              <a:ext cx="1949995" cy="1838071"/>
            </a:xfrm>
            <a:prstGeom prst="rect">
              <a:avLst/>
            </a:prstGeom>
            <a:noFill/>
            <a:ln>
              <a:noFill/>
            </a:ln>
          </p:spPr>
        </p:pic>
        <p:pic>
          <p:nvPicPr>
            <p:cNvPr id="105" name="Google Shape;105;p14"/>
            <p:cNvPicPr preferRelativeResize="0"/>
            <p:nvPr/>
          </p:nvPicPr>
          <p:blipFill rotWithShape="1">
            <a:blip r:embed="rId10">
              <a:alphaModFix/>
            </a:blip>
            <a:srcRect/>
            <a:stretch/>
          </p:blipFill>
          <p:spPr>
            <a:xfrm>
              <a:off x="10062971" y="1143000"/>
              <a:ext cx="2129027" cy="1838071"/>
            </a:xfrm>
            <a:prstGeom prst="rect">
              <a:avLst/>
            </a:prstGeom>
            <a:noFill/>
            <a:ln>
              <a:noFill/>
            </a:ln>
          </p:spPr>
        </p:pic>
        <p:pic>
          <p:nvPicPr>
            <p:cNvPr id="106" name="Google Shape;106;p14"/>
            <p:cNvPicPr preferRelativeResize="0"/>
            <p:nvPr/>
          </p:nvPicPr>
          <p:blipFill rotWithShape="1">
            <a:blip r:embed="rId6">
              <a:alphaModFix/>
            </a:blip>
            <a:srcRect/>
            <a:stretch/>
          </p:blipFill>
          <p:spPr>
            <a:xfrm>
              <a:off x="2427732" y="1143000"/>
              <a:ext cx="2351532" cy="1838071"/>
            </a:xfrm>
            <a:prstGeom prst="rect">
              <a:avLst/>
            </a:prstGeom>
            <a:noFill/>
            <a:ln>
              <a:noFill/>
            </a:ln>
          </p:spPr>
        </p:pic>
        <p:pic>
          <p:nvPicPr>
            <p:cNvPr id="107" name="Google Shape;107;p14"/>
            <p:cNvPicPr preferRelativeResize="0"/>
            <p:nvPr/>
          </p:nvPicPr>
          <p:blipFill rotWithShape="1">
            <a:blip r:embed="rId11">
              <a:alphaModFix/>
            </a:blip>
            <a:srcRect/>
            <a:stretch/>
          </p:blipFill>
          <p:spPr>
            <a:xfrm>
              <a:off x="0" y="1143000"/>
              <a:ext cx="2286000" cy="1838071"/>
            </a:xfrm>
            <a:prstGeom prst="rect">
              <a:avLst/>
            </a:prstGeom>
            <a:noFill/>
            <a:ln>
              <a:noFill/>
            </a:ln>
          </p:spPr>
        </p:pic>
        <p:pic>
          <p:nvPicPr>
            <p:cNvPr id="108" name="Google Shape;108;p14"/>
            <p:cNvPicPr preferRelativeResize="0"/>
            <p:nvPr/>
          </p:nvPicPr>
          <p:blipFill rotWithShape="1">
            <a:blip r:embed="rId6">
              <a:alphaModFix/>
            </a:blip>
            <a:srcRect/>
            <a:stretch/>
          </p:blipFill>
          <p:spPr>
            <a:xfrm>
              <a:off x="5015484" y="1143000"/>
              <a:ext cx="2351532" cy="1838071"/>
            </a:xfrm>
            <a:prstGeom prst="rect">
              <a:avLst/>
            </a:prstGeom>
            <a:noFill/>
            <a:ln>
              <a:noFill/>
            </a:ln>
          </p:spPr>
        </p:pic>
      </p:grpSp>
      <p:sp>
        <p:nvSpPr>
          <p:cNvPr id="109" name="Google Shape;109;p14"/>
          <p:cNvSpPr txBox="1">
            <a:spLocks noGrp="1"/>
          </p:cNvSpPr>
          <p:nvPr>
            <p:ph type="title"/>
          </p:nvPr>
        </p:nvSpPr>
        <p:spPr>
          <a:xfrm>
            <a:off x="1550102" y="-15004"/>
            <a:ext cx="7708265" cy="627721"/>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a:solidFill>
                  <a:srgbClr val="000000"/>
                </a:solidFill>
              </a:rPr>
              <a:t>Student Achievements/Recognitions</a:t>
            </a:r>
            <a:endParaRPr sz="4000"/>
          </a:p>
        </p:txBody>
      </p:sp>
      <p:sp>
        <p:nvSpPr>
          <p:cNvPr id="110" name="Google Shape;110;p14"/>
          <p:cNvSpPr txBox="1"/>
          <p:nvPr/>
        </p:nvSpPr>
        <p:spPr>
          <a:xfrm>
            <a:off x="1177871" y="5632201"/>
            <a:ext cx="1379349" cy="859210"/>
          </a:xfrm>
          <a:prstGeom prst="rect">
            <a:avLst/>
          </a:prstGeom>
          <a:noFill/>
          <a:ln>
            <a:noFill/>
          </a:ln>
        </p:spPr>
        <p:txBody>
          <a:bodyPr spcFirstLastPara="1" wrap="square" lIns="0" tIns="12700" rIns="0" bIns="0" anchor="t" anchorCtr="0">
            <a:spAutoFit/>
          </a:bodyPr>
          <a:lstStyle/>
          <a:p>
            <a:pPr marL="283210" marR="149860" lvl="0" indent="280035" algn="l" rtl="0">
              <a:spcBef>
                <a:spcPts val="0"/>
              </a:spcBef>
              <a:spcAft>
                <a:spcPts val="0"/>
              </a:spcAft>
              <a:buNone/>
            </a:pPr>
            <a:r>
              <a:rPr lang="en-US" sz="1100" b="0" i="0" u="none" strike="noStrike" cap="none" dirty="0">
                <a:solidFill>
                  <a:schemeClr val="dk1"/>
                </a:solidFill>
                <a:latin typeface="Arial"/>
                <a:ea typeface="Arial"/>
                <a:cs typeface="Arial"/>
                <a:sym typeface="Arial"/>
              </a:rPr>
              <a:t>Onkar </a:t>
            </a:r>
            <a:r>
              <a:rPr lang="en-US" sz="1100" b="0" i="0" u="none" strike="noStrike" cap="none" dirty="0" err="1">
                <a:solidFill>
                  <a:schemeClr val="dk1"/>
                </a:solidFill>
                <a:latin typeface="Arial"/>
                <a:ea typeface="Arial"/>
                <a:cs typeface="Arial"/>
                <a:sym typeface="Arial"/>
              </a:rPr>
              <a:t>Prabhune</a:t>
            </a:r>
            <a:r>
              <a:rPr lang="en-US" sz="1100" b="0" i="0" u="none" strike="noStrike" cap="none" dirty="0">
                <a:solidFill>
                  <a:schemeClr val="dk1"/>
                </a:solidFill>
                <a:latin typeface="Arial"/>
                <a:ea typeface="Arial"/>
                <a:cs typeface="Arial"/>
                <a:sym typeface="Arial"/>
              </a:rPr>
              <a:t>  - AADHAR HACKATHON 2021</a:t>
            </a:r>
            <a:endParaRPr sz="1200" b="0" i="0" u="none" strike="noStrike" cap="none" dirty="0">
              <a:solidFill>
                <a:schemeClr val="dk1"/>
              </a:solidFill>
              <a:latin typeface="Calibri"/>
              <a:ea typeface="Calibri"/>
              <a:cs typeface="Calibri"/>
              <a:sym typeface="Calibri"/>
            </a:endParaRPr>
          </a:p>
        </p:txBody>
      </p:sp>
      <p:sp>
        <p:nvSpPr>
          <p:cNvPr id="112" name="Google Shape;112;p14"/>
          <p:cNvSpPr txBox="1"/>
          <p:nvPr/>
        </p:nvSpPr>
        <p:spPr>
          <a:xfrm>
            <a:off x="11902190" y="6548426"/>
            <a:ext cx="102871" cy="1974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888888"/>
              </a:buClr>
              <a:buSzPts val="1200"/>
              <a:buFont typeface="Calibri"/>
              <a:buNone/>
            </a:pPr>
            <a:r>
              <a:rPr lang="en-US" sz="1200" b="0" i="0" u="none" strike="noStrike" cap="none">
                <a:solidFill>
                  <a:srgbClr val="888888"/>
                </a:solidFill>
                <a:latin typeface="Calibri"/>
                <a:ea typeface="Calibri"/>
                <a:cs typeface="Calibri"/>
                <a:sym typeface="Calibri"/>
              </a:rPr>
              <a:t>6</a:t>
            </a:r>
            <a:endParaRPr sz="1200" b="0" i="0" u="none" strike="noStrike" cap="none">
              <a:solidFill>
                <a:schemeClr val="dk1"/>
              </a:solidFill>
              <a:latin typeface="Calibri"/>
              <a:ea typeface="Calibri"/>
              <a:cs typeface="Calibri"/>
              <a:sym typeface="Calibri"/>
            </a:endParaRPr>
          </a:p>
        </p:txBody>
      </p:sp>
      <p:sp>
        <p:nvSpPr>
          <p:cNvPr id="113" name="Google Shape;113;p14"/>
          <p:cNvSpPr txBox="1"/>
          <p:nvPr/>
        </p:nvSpPr>
        <p:spPr>
          <a:xfrm>
            <a:off x="1051082" y="2727702"/>
            <a:ext cx="1707615" cy="1029118"/>
          </a:xfrm>
          <a:prstGeom prst="rect">
            <a:avLst/>
          </a:prstGeom>
          <a:noFill/>
          <a:ln>
            <a:noFill/>
          </a:ln>
        </p:spPr>
        <p:txBody>
          <a:bodyPr spcFirstLastPara="1" wrap="square" lIns="0" tIns="13325" rIns="0" bIns="0" anchor="t" anchorCtr="0">
            <a:spAutoFit/>
          </a:bodyPr>
          <a:lstStyle/>
          <a:p>
            <a:pPr marL="12700" marR="5080" lvl="0" indent="634" algn="ctr" rtl="0">
              <a:spcBef>
                <a:spcPts val="0"/>
              </a:spcBef>
              <a:spcAft>
                <a:spcPts val="0"/>
              </a:spcAft>
              <a:buNone/>
            </a:pPr>
            <a:r>
              <a:rPr lang="en-US" sz="1100" b="1" i="0" u="none" strike="noStrike" cap="none">
                <a:solidFill>
                  <a:schemeClr val="dk1"/>
                </a:solidFill>
                <a:latin typeface="Calibri"/>
                <a:ea typeface="Calibri"/>
                <a:cs typeface="Calibri"/>
                <a:sym typeface="Calibri"/>
              </a:rPr>
              <a:t>Anushka Bhave -Regional Winner &amp; 2nd Runner Up at Global Student Entrepreneur Awards, by</a:t>
            </a:r>
            <a:endParaRPr/>
          </a:p>
          <a:p>
            <a:pPr marL="12700" marR="5080" lvl="0" indent="634" algn="ctr" rtl="0">
              <a:spcBef>
                <a:spcPts val="0"/>
              </a:spcBef>
              <a:spcAft>
                <a:spcPts val="0"/>
              </a:spcAft>
              <a:buNone/>
            </a:pPr>
            <a:r>
              <a:rPr lang="en-US" sz="1100" b="1" i="0" u="none" strike="noStrike" cap="none">
                <a:solidFill>
                  <a:schemeClr val="dk1"/>
                </a:solidFill>
                <a:latin typeface="Calibri"/>
                <a:ea typeface="Calibri"/>
                <a:cs typeface="Calibri"/>
                <a:sym typeface="Calibri"/>
              </a:rPr>
              <a:t>Entrepreneurs Organisation (USA)</a:t>
            </a:r>
            <a:endParaRPr sz="1100" b="0" i="0" u="none" strike="noStrike" cap="none">
              <a:solidFill>
                <a:schemeClr val="dk1"/>
              </a:solidFill>
              <a:latin typeface="Calibri"/>
              <a:ea typeface="Calibri"/>
              <a:cs typeface="Calibri"/>
              <a:sym typeface="Calibri"/>
            </a:endParaRPr>
          </a:p>
        </p:txBody>
      </p:sp>
      <p:sp>
        <p:nvSpPr>
          <p:cNvPr id="114" name="Google Shape;114;p14"/>
          <p:cNvSpPr txBox="1"/>
          <p:nvPr/>
        </p:nvSpPr>
        <p:spPr>
          <a:xfrm flipH="1">
            <a:off x="10306373" y="2603716"/>
            <a:ext cx="1410346" cy="859841"/>
          </a:xfrm>
          <a:prstGeom prst="rect">
            <a:avLst/>
          </a:prstGeom>
          <a:noFill/>
          <a:ln>
            <a:noFill/>
          </a:ln>
        </p:spPr>
        <p:txBody>
          <a:bodyPr spcFirstLastPara="1" wrap="square" lIns="0" tIns="13325" rIns="0" bIns="0" anchor="t" anchorCtr="0">
            <a:spAutoFit/>
          </a:bodyPr>
          <a:lstStyle/>
          <a:p>
            <a:pPr marL="12065" marR="5080" lvl="0" indent="-1903" algn="ctr" rtl="0">
              <a:spcBef>
                <a:spcPts val="0"/>
              </a:spcBef>
              <a:spcAft>
                <a:spcPts val="0"/>
              </a:spcAft>
              <a:buNone/>
            </a:pPr>
            <a:endParaRPr sz="1100" b="0" i="0" u="none" strike="noStrike" cap="none">
              <a:solidFill>
                <a:schemeClr val="dk1"/>
              </a:solidFill>
              <a:latin typeface="Arial"/>
              <a:ea typeface="Arial"/>
              <a:cs typeface="Arial"/>
              <a:sym typeface="Arial"/>
            </a:endParaRPr>
          </a:p>
          <a:p>
            <a:pPr marL="12700" marR="5080" lvl="0" indent="634" algn="ctr" rtl="0">
              <a:spcBef>
                <a:spcPts val="0"/>
              </a:spcBef>
              <a:spcAft>
                <a:spcPts val="0"/>
              </a:spcAft>
              <a:buNone/>
            </a:pPr>
            <a:r>
              <a:rPr lang="en-US" sz="1100" b="1" i="0" u="none" strike="noStrike" cap="none">
                <a:solidFill>
                  <a:schemeClr val="dk1"/>
                </a:solidFill>
                <a:latin typeface="Calibri"/>
                <a:ea typeface="Calibri"/>
                <a:cs typeface="Calibri"/>
                <a:sym typeface="Calibri"/>
              </a:rPr>
              <a:t>Aditi Badgujar - Best verbal commendation United Nations Development Program </a:t>
            </a:r>
            <a:endParaRPr sz="1100" b="1" i="0" u="none" strike="noStrike" cap="none">
              <a:solidFill>
                <a:schemeClr val="dk1"/>
              </a:solidFill>
              <a:latin typeface="Calibri"/>
              <a:ea typeface="Calibri"/>
              <a:cs typeface="Calibri"/>
              <a:sym typeface="Calibri"/>
            </a:endParaRPr>
          </a:p>
        </p:txBody>
      </p:sp>
      <p:sp>
        <p:nvSpPr>
          <p:cNvPr id="115" name="Google Shape;115;p14"/>
          <p:cNvSpPr txBox="1"/>
          <p:nvPr/>
        </p:nvSpPr>
        <p:spPr>
          <a:xfrm>
            <a:off x="7953698" y="2628740"/>
            <a:ext cx="1549830" cy="859841"/>
          </a:xfrm>
          <a:prstGeom prst="rect">
            <a:avLst/>
          </a:prstGeom>
          <a:noFill/>
          <a:ln>
            <a:noFill/>
          </a:ln>
        </p:spPr>
        <p:txBody>
          <a:bodyPr spcFirstLastPara="1" wrap="square" lIns="0" tIns="13325" rIns="0" bIns="0" anchor="t" anchorCtr="0">
            <a:spAutoFit/>
          </a:bodyPr>
          <a:lstStyle/>
          <a:p>
            <a:pPr marL="38100" marR="30480" lvl="0" indent="-69850" algn="ctr" rtl="0">
              <a:spcBef>
                <a:spcPts val="0"/>
              </a:spcBef>
              <a:spcAft>
                <a:spcPts val="0"/>
              </a:spcAft>
              <a:buClr>
                <a:schemeClr val="dk1"/>
              </a:buClr>
              <a:buSzPts val="1100"/>
              <a:buFont typeface="Arial"/>
              <a:buChar char="•"/>
            </a:pPr>
            <a:r>
              <a:rPr lang="en-US" sz="1100" b="0" i="0" u="none" strike="noStrike" cap="none" dirty="0" err="1">
                <a:solidFill>
                  <a:schemeClr val="dk1"/>
                </a:solidFill>
                <a:latin typeface="Arial"/>
                <a:ea typeface="Arial"/>
                <a:cs typeface="Arial"/>
                <a:sym typeface="Arial"/>
              </a:rPr>
              <a:t>HackNYU</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NewYork</a:t>
            </a:r>
            <a:r>
              <a:rPr lang="en-US" sz="1100" b="0" i="0" u="none" strike="noStrike" cap="none" dirty="0">
                <a:solidFill>
                  <a:schemeClr val="dk1"/>
                </a:solidFill>
                <a:latin typeface="Arial"/>
                <a:ea typeface="Arial"/>
                <a:cs typeface="Arial"/>
                <a:sym typeface="Arial"/>
              </a:rPr>
              <a:t> University and </a:t>
            </a:r>
            <a:r>
              <a:rPr lang="en-US" sz="1100" b="0" i="0" u="none" strike="noStrike" cap="none" dirty="0" err="1">
                <a:solidFill>
                  <a:schemeClr val="dk1"/>
                </a:solidFill>
                <a:latin typeface="Arial"/>
                <a:ea typeface="Arial"/>
                <a:cs typeface="Arial"/>
                <a:sym typeface="Arial"/>
              </a:rPr>
              <a:t>sponsered</a:t>
            </a:r>
            <a:r>
              <a:rPr lang="en-US" sz="1100" b="0" i="0" u="none" strike="noStrike" cap="none" dirty="0">
                <a:solidFill>
                  <a:schemeClr val="dk1"/>
                </a:solidFill>
                <a:latin typeface="Arial"/>
                <a:ea typeface="Arial"/>
                <a:cs typeface="Arial"/>
                <a:sym typeface="Arial"/>
              </a:rPr>
              <a:t> by Meta(face book) Walt </a:t>
            </a:r>
            <a:r>
              <a:rPr lang="en-US" sz="1100" b="0" i="0" u="none" strike="noStrike" cap="none" dirty="0" err="1">
                <a:solidFill>
                  <a:schemeClr val="dk1"/>
                </a:solidFill>
                <a:latin typeface="Arial"/>
                <a:ea typeface="Arial"/>
                <a:cs typeface="Arial"/>
                <a:sym typeface="Arial"/>
              </a:rPr>
              <a:t>disney</a:t>
            </a:r>
            <a:r>
              <a:rPr lang="en-US" sz="1100" b="0" i="0" u="none" strike="noStrike" cap="none" dirty="0">
                <a:solidFill>
                  <a:schemeClr val="dk1"/>
                </a:solidFill>
                <a:latin typeface="Arial"/>
                <a:ea typeface="Arial"/>
                <a:cs typeface="Arial"/>
                <a:sym typeface="Arial"/>
              </a:rPr>
              <a:t> and </a:t>
            </a:r>
            <a:endParaRPr sz="1100" b="0" i="0" u="none" strike="noStrike" cap="none" dirty="0">
              <a:solidFill>
                <a:schemeClr val="dk1"/>
              </a:solidFill>
              <a:latin typeface="Calibri"/>
              <a:ea typeface="Calibri"/>
              <a:cs typeface="Calibri"/>
              <a:sym typeface="Calibri"/>
            </a:endParaRPr>
          </a:p>
        </p:txBody>
      </p:sp>
      <p:sp>
        <p:nvSpPr>
          <p:cNvPr id="116" name="Google Shape;116;p14"/>
          <p:cNvSpPr txBox="1"/>
          <p:nvPr/>
        </p:nvSpPr>
        <p:spPr>
          <a:xfrm>
            <a:off x="5580600" y="2691393"/>
            <a:ext cx="1611824" cy="521286"/>
          </a:xfrm>
          <a:prstGeom prst="rect">
            <a:avLst/>
          </a:prstGeom>
          <a:noFill/>
          <a:ln>
            <a:noFill/>
          </a:ln>
        </p:spPr>
        <p:txBody>
          <a:bodyPr spcFirstLastPara="1" wrap="square" lIns="0" tIns="13325" rIns="0" bIns="0" anchor="t" anchorCtr="0">
            <a:spAutoFit/>
          </a:bodyPr>
          <a:lstStyle/>
          <a:p>
            <a:pPr marL="35560" marR="5080" lvl="0" indent="-22860" algn="l" rtl="0">
              <a:spcBef>
                <a:spcPts val="0"/>
              </a:spcBef>
              <a:spcAft>
                <a:spcPts val="0"/>
              </a:spcAft>
              <a:buNone/>
            </a:pPr>
            <a:r>
              <a:rPr lang="en-US" sz="1100" b="1" i="0" u="none" strike="noStrike" cap="none" dirty="0">
                <a:solidFill>
                  <a:schemeClr val="dk1"/>
                </a:solidFill>
                <a:latin typeface="Calibri"/>
                <a:ea typeface="Calibri"/>
                <a:cs typeface="Calibri"/>
                <a:sym typeface="Calibri"/>
              </a:rPr>
              <a:t>Z-Hacks!  - International Level Hackathon</a:t>
            </a:r>
            <a:endParaRPr sz="1100" b="1" i="0" u="none" strike="noStrike" cap="none" dirty="0">
              <a:solidFill>
                <a:schemeClr val="dk1"/>
              </a:solidFill>
              <a:latin typeface="Calibri"/>
              <a:ea typeface="Calibri"/>
              <a:cs typeface="Calibri"/>
              <a:sym typeface="Calibri"/>
            </a:endParaRPr>
          </a:p>
          <a:p>
            <a:pPr marL="35560" marR="5080" lvl="0" indent="-22860" algn="l" rtl="0">
              <a:spcBef>
                <a:spcPts val="0"/>
              </a:spcBef>
              <a:spcAft>
                <a:spcPts val="0"/>
              </a:spcAft>
              <a:buNone/>
            </a:pPr>
            <a:endParaRPr sz="1100" b="1" i="0" u="none" strike="noStrike" cap="none" dirty="0">
              <a:solidFill>
                <a:schemeClr val="dk1"/>
              </a:solidFill>
              <a:latin typeface="Calibri"/>
              <a:ea typeface="Calibri"/>
              <a:cs typeface="Calibri"/>
              <a:sym typeface="Calibri"/>
            </a:endParaRPr>
          </a:p>
        </p:txBody>
      </p:sp>
      <p:sp>
        <p:nvSpPr>
          <p:cNvPr id="117" name="Google Shape;117;p14"/>
          <p:cNvSpPr txBox="1"/>
          <p:nvPr/>
        </p:nvSpPr>
        <p:spPr>
          <a:xfrm>
            <a:off x="3533614" y="2714625"/>
            <a:ext cx="1704813" cy="859841"/>
          </a:xfrm>
          <a:prstGeom prst="rect">
            <a:avLst/>
          </a:prstGeom>
          <a:noFill/>
          <a:ln>
            <a:noFill/>
          </a:ln>
        </p:spPr>
        <p:txBody>
          <a:bodyPr spcFirstLastPara="1" wrap="square" lIns="0" tIns="13325" rIns="0" bIns="0" anchor="t" anchorCtr="0">
            <a:spAutoFit/>
          </a:bodyPr>
          <a:lstStyle/>
          <a:p>
            <a:pPr marL="12700" marR="5080" lvl="0" indent="0" algn="ctr" rtl="0">
              <a:spcBef>
                <a:spcPts val="0"/>
              </a:spcBef>
              <a:spcAft>
                <a:spcPts val="0"/>
              </a:spcAft>
              <a:buNone/>
            </a:pPr>
            <a:r>
              <a:rPr lang="en-US" sz="1100" b="0" i="0" u="none" strike="noStrike" cap="none">
                <a:solidFill>
                  <a:schemeClr val="dk1"/>
                </a:solidFill>
                <a:latin typeface="Arial"/>
                <a:ea typeface="Arial"/>
                <a:cs typeface="Arial"/>
                <a:sym typeface="Arial"/>
              </a:rPr>
              <a:t>SIGCHI Development Fund Grant in HCI from ACM SIGCHI, International symposium –Asian CHI 2021, Japan</a:t>
            </a:r>
            <a:endParaRPr sz="1100" b="0" i="0" u="none" strike="noStrike" cap="none">
              <a:solidFill>
                <a:schemeClr val="dk1"/>
              </a:solidFill>
              <a:latin typeface="Calibri"/>
              <a:ea typeface="Calibri"/>
              <a:cs typeface="Calibri"/>
              <a:sym typeface="Calibri"/>
            </a:endParaRPr>
          </a:p>
        </p:txBody>
      </p:sp>
      <p:sp>
        <p:nvSpPr>
          <p:cNvPr id="118" name="Google Shape;118;p14"/>
          <p:cNvSpPr txBox="1"/>
          <p:nvPr/>
        </p:nvSpPr>
        <p:spPr>
          <a:xfrm>
            <a:off x="8210550" y="5632200"/>
            <a:ext cx="1809749" cy="689932"/>
          </a:xfrm>
          <a:prstGeom prst="rect">
            <a:avLst/>
          </a:prstGeom>
          <a:noFill/>
          <a:ln>
            <a:noFill/>
          </a:ln>
        </p:spPr>
        <p:txBody>
          <a:bodyPr spcFirstLastPara="1" wrap="square" lIns="0" tIns="12700" rIns="0" bIns="0" anchor="t" anchorCtr="0">
            <a:spAutoFit/>
          </a:bodyPr>
          <a:lstStyle/>
          <a:p>
            <a:pPr marL="12700" marR="5080" lvl="0" indent="0" algn="ctr" rtl="0">
              <a:spcBef>
                <a:spcPts val="0"/>
              </a:spcBef>
              <a:spcAft>
                <a:spcPts val="0"/>
              </a:spcAft>
              <a:buNone/>
            </a:pPr>
            <a:r>
              <a:rPr lang="en-US" sz="1100" b="0" i="0" u="none" strike="noStrike" cap="none">
                <a:solidFill>
                  <a:schemeClr val="dk1"/>
                </a:solidFill>
                <a:latin typeface="Arial"/>
                <a:ea typeface="Arial"/>
                <a:cs typeface="Arial"/>
                <a:sym typeface="Arial"/>
              </a:rPr>
              <a:t>Runner up in </a:t>
            </a:r>
            <a:endParaRPr sz="1100" b="0" i="0" u="none" strike="noStrike" cap="none">
              <a:solidFill>
                <a:schemeClr val="dk1"/>
              </a:solidFill>
              <a:latin typeface="Arial"/>
              <a:ea typeface="Arial"/>
              <a:cs typeface="Arial"/>
              <a:sym typeface="Arial"/>
            </a:endParaRPr>
          </a:p>
          <a:p>
            <a:pPr marL="12700" marR="5080" lvl="0" indent="0" algn="ctr" rtl="0">
              <a:spcBef>
                <a:spcPts val="0"/>
              </a:spcBef>
              <a:spcAft>
                <a:spcPts val="0"/>
              </a:spcAft>
              <a:buNone/>
            </a:pPr>
            <a:r>
              <a:rPr lang="en-US" sz="1100" b="0" i="0" u="none" strike="noStrike" cap="none">
                <a:solidFill>
                  <a:schemeClr val="dk1"/>
                </a:solidFill>
                <a:latin typeface="Arial"/>
                <a:ea typeface="Arial"/>
                <a:cs typeface="Arial"/>
                <a:sym typeface="Arial"/>
              </a:rPr>
              <a:t>Kata Thon – Vedangi Deshpande  &amp; Kalash Nikose </a:t>
            </a:r>
            <a:endParaRPr sz="1100" b="0" i="0" u="none" strike="noStrike" cap="none">
              <a:solidFill>
                <a:schemeClr val="dk1"/>
              </a:solidFill>
              <a:latin typeface="Calibri"/>
              <a:ea typeface="Calibri"/>
              <a:cs typeface="Calibri"/>
              <a:sym typeface="Calibri"/>
            </a:endParaRPr>
          </a:p>
        </p:txBody>
      </p:sp>
      <p:sp>
        <p:nvSpPr>
          <p:cNvPr id="119" name="Google Shape;119;p14"/>
          <p:cNvSpPr txBox="1"/>
          <p:nvPr/>
        </p:nvSpPr>
        <p:spPr>
          <a:xfrm>
            <a:off x="5648325" y="5400675"/>
            <a:ext cx="1733550" cy="1197764"/>
          </a:xfrm>
          <a:prstGeom prst="rect">
            <a:avLst/>
          </a:prstGeom>
          <a:noFill/>
          <a:ln>
            <a:noFill/>
          </a:ln>
        </p:spPr>
        <p:txBody>
          <a:bodyPr spcFirstLastPara="1" wrap="square" lIns="0" tIns="12700" rIns="0" bIns="0" anchor="t" anchorCtr="0">
            <a:spAutoFit/>
          </a:bodyPr>
          <a:lstStyle/>
          <a:p>
            <a:pPr marL="12700" marR="5080" lvl="0" indent="-635" algn="ctr" rtl="0">
              <a:spcBef>
                <a:spcPts val="0"/>
              </a:spcBef>
              <a:spcAft>
                <a:spcPts val="0"/>
              </a:spcAft>
              <a:buNone/>
            </a:pPr>
            <a:r>
              <a:rPr lang="en-US" sz="1100" b="0" i="0" u="none" strike="noStrike" cap="none">
                <a:solidFill>
                  <a:schemeClr val="dk1"/>
                </a:solidFill>
                <a:latin typeface="Arial"/>
                <a:ea typeface="Arial"/>
                <a:cs typeface="Arial"/>
                <a:sym typeface="Arial"/>
              </a:rPr>
              <a:t>Smart India Hackathon 2019 sponsored by MHRD Zaid Naikwadi, Akshay Akole , Kamlesh Shilag, Fagun Shadi and their team won the prize of 1 Lakh rupees</a:t>
            </a:r>
            <a:endParaRPr sz="1100" b="0" i="0" u="none" strike="noStrike" cap="none">
              <a:solidFill>
                <a:schemeClr val="dk1"/>
              </a:solidFill>
              <a:latin typeface="Calibri"/>
              <a:ea typeface="Calibri"/>
              <a:cs typeface="Calibri"/>
              <a:sym typeface="Calibri"/>
            </a:endParaRPr>
          </a:p>
        </p:txBody>
      </p:sp>
      <p:sp>
        <p:nvSpPr>
          <p:cNvPr id="120" name="Google Shape;120;p14"/>
          <p:cNvSpPr txBox="1"/>
          <p:nvPr/>
        </p:nvSpPr>
        <p:spPr>
          <a:xfrm>
            <a:off x="5107756" y="649777"/>
            <a:ext cx="1601471"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1600"/>
              <a:buFont typeface="Calibri"/>
              <a:buNone/>
            </a:pPr>
            <a:r>
              <a:rPr lang="en-US" sz="1600" b="1" i="0" u="none" strike="noStrike" cap="none" dirty="0">
                <a:solidFill>
                  <a:schemeClr val="dk1"/>
                </a:solidFill>
                <a:latin typeface="Calibri"/>
                <a:ea typeface="Calibri"/>
                <a:cs typeface="Calibri"/>
                <a:sym typeface="Calibri"/>
              </a:rPr>
              <a:t>International Level</a:t>
            </a:r>
            <a:endParaRPr sz="1600" b="0" i="0" u="none" strike="noStrike" cap="none" dirty="0">
              <a:solidFill>
                <a:schemeClr val="dk1"/>
              </a:solidFill>
              <a:latin typeface="Calibri"/>
              <a:ea typeface="Calibri"/>
              <a:cs typeface="Calibri"/>
              <a:sym typeface="Calibri"/>
            </a:endParaRPr>
          </a:p>
        </p:txBody>
      </p:sp>
      <p:sp>
        <p:nvSpPr>
          <p:cNvPr id="121" name="Google Shape;121;p14"/>
          <p:cNvSpPr txBox="1"/>
          <p:nvPr/>
        </p:nvSpPr>
        <p:spPr>
          <a:xfrm>
            <a:off x="5544063" y="3315592"/>
            <a:ext cx="1222375" cy="258389"/>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National Level</a:t>
            </a:r>
            <a:endParaRPr sz="1600" b="0" i="0" u="none" strike="noStrike" cap="none">
              <a:solidFill>
                <a:schemeClr val="dk1"/>
              </a:solidFill>
              <a:latin typeface="Calibri"/>
              <a:ea typeface="Calibri"/>
              <a:cs typeface="Calibri"/>
              <a:sym typeface="Calibri"/>
            </a:endParaRPr>
          </a:p>
        </p:txBody>
      </p:sp>
      <p:pic>
        <p:nvPicPr>
          <p:cNvPr id="122" name="Google Shape;122;p14" descr="C:\Users\SangitaLade\Downloads\eo_gsea.jpeg"/>
          <p:cNvPicPr preferRelativeResize="0"/>
          <p:nvPr/>
        </p:nvPicPr>
        <p:blipFill rotWithShape="1">
          <a:blip r:embed="rId12">
            <a:alphaModFix/>
          </a:blip>
          <a:srcRect/>
          <a:stretch/>
        </p:blipFill>
        <p:spPr>
          <a:xfrm>
            <a:off x="1193369" y="1007391"/>
            <a:ext cx="2076773" cy="1565328"/>
          </a:xfrm>
          <a:prstGeom prst="rect">
            <a:avLst/>
          </a:prstGeom>
          <a:noFill/>
          <a:ln>
            <a:noFill/>
          </a:ln>
        </p:spPr>
      </p:pic>
      <p:pic>
        <p:nvPicPr>
          <p:cNvPr id="123" name="Google Shape;123;p14"/>
          <p:cNvPicPr preferRelativeResize="0"/>
          <p:nvPr/>
        </p:nvPicPr>
        <p:blipFill rotWithShape="1">
          <a:blip r:embed="rId13">
            <a:alphaModFix/>
          </a:blip>
          <a:srcRect/>
          <a:stretch/>
        </p:blipFill>
        <p:spPr>
          <a:xfrm>
            <a:off x="5438775" y="1271452"/>
            <a:ext cx="1895475" cy="1301267"/>
          </a:xfrm>
          <a:prstGeom prst="rect">
            <a:avLst/>
          </a:prstGeom>
          <a:noFill/>
          <a:ln>
            <a:noFill/>
          </a:ln>
        </p:spPr>
      </p:pic>
      <p:pic>
        <p:nvPicPr>
          <p:cNvPr id="124" name="Google Shape;124;p14"/>
          <p:cNvPicPr preferRelativeResize="0"/>
          <p:nvPr/>
        </p:nvPicPr>
        <p:blipFill rotWithShape="1">
          <a:blip r:embed="rId14">
            <a:alphaModFix/>
          </a:blip>
          <a:srcRect/>
          <a:stretch/>
        </p:blipFill>
        <p:spPr>
          <a:xfrm>
            <a:off x="7772400" y="1262716"/>
            <a:ext cx="1543050" cy="1262218"/>
          </a:xfrm>
          <a:prstGeom prst="rect">
            <a:avLst/>
          </a:prstGeom>
          <a:noFill/>
          <a:ln>
            <a:noFill/>
          </a:ln>
        </p:spPr>
      </p:pic>
      <p:pic>
        <p:nvPicPr>
          <p:cNvPr id="125" name="Google Shape;125;p14"/>
          <p:cNvPicPr preferRelativeResize="0"/>
          <p:nvPr/>
        </p:nvPicPr>
        <p:blipFill rotWithShape="1">
          <a:blip r:embed="rId15">
            <a:alphaModFix/>
          </a:blip>
          <a:srcRect/>
          <a:stretch/>
        </p:blipFill>
        <p:spPr>
          <a:xfrm>
            <a:off x="1146875" y="3781586"/>
            <a:ext cx="1828799" cy="1425846"/>
          </a:xfrm>
          <a:prstGeom prst="rect">
            <a:avLst/>
          </a:prstGeom>
          <a:noFill/>
          <a:ln>
            <a:noFill/>
          </a:ln>
        </p:spPr>
      </p:pic>
      <p:pic>
        <p:nvPicPr>
          <p:cNvPr id="126" name="Google Shape;126;p14"/>
          <p:cNvPicPr preferRelativeResize="0"/>
          <p:nvPr/>
        </p:nvPicPr>
        <p:blipFill rotWithShape="1">
          <a:blip r:embed="rId16">
            <a:alphaModFix/>
          </a:blip>
          <a:srcRect/>
          <a:stretch/>
        </p:blipFill>
        <p:spPr>
          <a:xfrm>
            <a:off x="3495676" y="3743324"/>
            <a:ext cx="1657350" cy="1490345"/>
          </a:xfrm>
          <a:prstGeom prst="rect">
            <a:avLst/>
          </a:prstGeom>
          <a:noFill/>
          <a:ln>
            <a:noFill/>
          </a:ln>
        </p:spPr>
      </p:pic>
      <p:sp>
        <p:nvSpPr>
          <p:cNvPr id="127" name="Google Shape;127;p14"/>
          <p:cNvSpPr txBox="1"/>
          <p:nvPr/>
        </p:nvSpPr>
        <p:spPr>
          <a:xfrm>
            <a:off x="3527807" y="5651251"/>
            <a:ext cx="1396365" cy="859210"/>
          </a:xfrm>
          <a:prstGeom prst="rect">
            <a:avLst/>
          </a:prstGeom>
          <a:noFill/>
          <a:ln>
            <a:noFill/>
          </a:ln>
        </p:spPr>
        <p:txBody>
          <a:bodyPr spcFirstLastPara="1" wrap="square" lIns="0" tIns="12700" rIns="0" bIns="0" anchor="t" anchorCtr="0">
            <a:spAutoFit/>
          </a:bodyPr>
          <a:lstStyle/>
          <a:p>
            <a:pPr marL="12700" marR="5080" lvl="0" indent="-635" algn="ctr" rtl="0">
              <a:spcBef>
                <a:spcPts val="0"/>
              </a:spcBef>
              <a:spcAft>
                <a:spcPts val="0"/>
              </a:spcAft>
              <a:buNone/>
            </a:pPr>
            <a:r>
              <a:rPr lang="en-US" sz="1100" b="0" i="0" u="none" strike="noStrike" cap="none">
                <a:solidFill>
                  <a:schemeClr val="dk1"/>
                </a:solidFill>
                <a:latin typeface="Arial"/>
                <a:ea typeface="Arial"/>
                <a:cs typeface="Arial"/>
                <a:sym typeface="Arial"/>
              </a:rPr>
              <a:t>2nd Runner up position at the Michelin Mobility Innovation Challenge 2021 </a:t>
            </a:r>
            <a:endParaRPr sz="1100" b="0" i="0" u="none" strike="noStrike" cap="none">
              <a:solidFill>
                <a:schemeClr val="dk1"/>
              </a:solidFill>
              <a:latin typeface="Calibri"/>
              <a:ea typeface="Calibri"/>
              <a:cs typeface="Calibri"/>
              <a:sym typeface="Calibri"/>
            </a:endParaRPr>
          </a:p>
        </p:txBody>
      </p:sp>
      <p:pic>
        <p:nvPicPr>
          <p:cNvPr id="128" name="Google Shape;128;p14" descr="https://lh5.googleusercontent.com/AwSIAyIalYAoJhmx_jtvJQXgFo2XFo-EptOmuRMCR2glUZ11ijomUS4IuPcD5RdJlexolZxsLkLzspiPIZ75ZYcBrKpH5mVRCTMP7oWzEFulWY7q2j7UkK6b05ThmRhczKkFVNkz1R_p2fCJPqozJagvkmHGqDqR"/>
          <p:cNvPicPr preferRelativeResize="0"/>
          <p:nvPr/>
        </p:nvPicPr>
        <p:blipFill rotWithShape="1">
          <a:blip r:embed="rId17">
            <a:alphaModFix/>
          </a:blip>
          <a:srcRect/>
          <a:stretch/>
        </p:blipFill>
        <p:spPr>
          <a:xfrm>
            <a:off x="5610225" y="3790950"/>
            <a:ext cx="1981200" cy="1390650"/>
          </a:xfrm>
          <a:prstGeom prst="rect">
            <a:avLst/>
          </a:prstGeom>
          <a:noFill/>
          <a:ln>
            <a:noFill/>
          </a:ln>
        </p:spPr>
      </p:pic>
      <p:pic>
        <p:nvPicPr>
          <p:cNvPr id="129" name="Google Shape;129;p14"/>
          <p:cNvPicPr preferRelativeResize="0"/>
          <p:nvPr/>
        </p:nvPicPr>
        <p:blipFill rotWithShape="1">
          <a:blip r:embed="rId18">
            <a:alphaModFix/>
          </a:blip>
          <a:srcRect/>
          <a:stretch/>
        </p:blipFill>
        <p:spPr>
          <a:xfrm>
            <a:off x="8372474" y="3762375"/>
            <a:ext cx="1647825" cy="1438275"/>
          </a:xfrm>
          <a:prstGeom prst="rect">
            <a:avLst/>
          </a:prstGeom>
          <a:noFill/>
          <a:ln>
            <a:noFill/>
          </a:ln>
        </p:spPr>
      </p:pic>
      <p:pic>
        <p:nvPicPr>
          <p:cNvPr id="130" name="Google Shape;130;p14" descr="D:\Dept_Data\NBA_2022\Student_Activities_proofs\Student_Activities_proofs\Participation\2020-21\RUSHIKESH LENEKAR_2020-12-11.jpeg"/>
          <p:cNvPicPr preferRelativeResize="0"/>
          <p:nvPr/>
        </p:nvPicPr>
        <p:blipFill rotWithShape="1">
          <a:blip r:embed="rId19">
            <a:alphaModFix/>
          </a:blip>
          <a:srcRect/>
          <a:stretch/>
        </p:blipFill>
        <p:spPr>
          <a:xfrm>
            <a:off x="10420349" y="3743325"/>
            <a:ext cx="1543051" cy="1352550"/>
          </a:xfrm>
          <a:prstGeom prst="rect">
            <a:avLst/>
          </a:prstGeom>
          <a:noFill/>
          <a:ln>
            <a:noFill/>
          </a:ln>
        </p:spPr>
      </p:pic>
      <p:sp>
        <p:nvSpPr>
          <p:cNvPr id="131" name="Google Shape;131;p14"/>
          <p:cNvSpPr txBox="1"/>
          <p:nvPr/>
        </p:nvSpPr>
        <p:spPr>
          <a:xfrm flipH="1">
            <a:off x="10388601" y="5543549"/>
            <a:ext cx="1584324" cy="351378"/>
          </a:xfrm>
          <a:prstGeom prst="rect">
            <a:avLst/>
          </a:prstGeom>
          <a:noFill/>
          <a:ln>
            <a:noFill/>
          </a:ln>
        </p:spPr>
        <p:txBody>
          <a:bodyPr spcFirstLastPara="1" wrap="square" lIns="0" tIns="12700" rIns="0" bIns="0" anchor="t" anchorCtr="0">
            <a:spAutoFit/>
          </a:bodyPr>
          <a:lstStyle/>
          <a:p>
            <a:pPr marL="12700" marR="5080" lvl="0" indent="0" algn="ctr" rtl="0">
              <a:spcBef>
                <a:spcPts val="0"/>
              </a:spcBef>
              <a:spcAft>
                <a:spcPts val="0"/>
              </a:spcAft>
              <a:buNone/>
            </a:pPr>
            <a:r>
              <a:rPr lang="en-US" sz="1100" b="0" i="0" u="none" strike="noStrike" cap="none">
                <a:solidFill>
                  <a:schemeClr val="dk1"/>
                </a:solidFill>
                <a:latin typeface="Arial"/>
                <a:ea typeface="Arial"/>
                <a:cs typeface="Arial"/>
                <a:sym typeface="Arial"/>
              </a:rPr>
              <a:t>Winner – MIT’s Summit</a:t>
            </a:r>
            <a:endParaRPr/>
          </a:p>
          <a:p>
            <a:pPr marL="12700" marR="5080" lvl="0" indent="0" algn="ctr" rtl="0">
              <a:spcBef>
                <a:spcPts val="0"/>
              </a:spcBef>
              <a:spcAft>
                <a:spcPts val="0"/>
              </a:spcAft>
              <a:buNone/>
            </a:pPr>
            <a:r>
              <a:rPr lang="en-US" sz="1100" b="0" i="0" u="none" strike="noStrike" cap="none">
                <a:solidFill>
                  <a:schemeClr val="dk1"/>
                </a:solidFill>
                <a:latin typeface="Calibri"/>
                <a:ea typeface="Calibri"/>
                <a:cs typeface="Calibri"/>
                <a:sym typeface="Calibri"/>
              </a:rPr>
              <a:t>Rishikesh Lenekar</a:t>
            </a:r>
            <a:endParaRPr sz="1100" b="0" i="0" u="none" strike="noStrike" cap="none">
              <a:solidFill>
                <a:schemeClr val="dk1"/>
              </a:solidFill>
              <a:latin typeface="Calibri"/>
              <a:ea typeface="Calibri"/>
              <a:cs typeface="Calibri"/>
              <a:sym typeface="Calibri"/>
            </a:endParaRPr>
          </a:p>
        </p:txBody>
      </p:sp>
      <p:pic>
        <p:nvPicPr>
          <p:cNvPr id="132" name="Google Shape;132;p14" descr="C:\Users\SangitaLade\Downloads\Harsh_Siriah.png"/>
          <p:cNvPicPr preferRelativeResize="0"/>
          <p:nvPr/>
        </p:nvPicPr>
        <p:blipFill rotWithShape="1">
          <a:blip r:embed="rId20">
            <a:alphaModFix/>
          </a:blip>
          <a:srcRect/>
          <a:stretch/>
        </p:blipFill>
        <p:spPr>
          <a:xfrm>
            <a:off x="3343276" y="1057275"/>
            <a:ext cx="1828800" cy="1438275"/>
          </a:xfrm>
          <a:prstGeom prst="rect">
            <a:avLst/>
          </a:prstGeom>
          <a:noFill/>
          <a:ln>
            <a:noFill/>
          </a:ln>
        </p:spPr>
      </p:pic>
      <p:pic>
        <p:nvPicPr>
          <p:cNvPr id="133" name="Google Shape;133;p14" descr="C:\Users\SangitaLade\Downloads\Aditi Badgujar.png"/>
          <p:cNvPicPr preferRelativeResize="0"/>
          <p:nvPr/>
        </p:nvPicPr>
        <p:blipFill rotWithShape="1">
          <a:blip r:embed="rId21">
            <a:alphaModFix/>
          </a:blip>
          <a:srcRect/>
          <a:stretch/>
        </p:blipFill>
        <p:spPr>
          <a:xfrm>
            <a:off x="9667874" y="1152525"/>
            <a:ext cx="1866901" cy="1314450"/>
          </a:xfrm>
          <a:prstGeom prst="rect">
            <a:avLst/>
          </a:prstGeom>
          <a:noFill/>
          <a:ln>
            <a:noFill/>
          </a:ln>
        </p:spPr>
      </p:pic>
    </p:spTree>
    <p:extLst>
      <p:ext uri="{BB962C8B-B14F-4D97-AF65-F5344CB8AC3E}">
        <p14:creationId xmlns:p14="http://schemas.microsoft.com/office/powerpoint/2010/main" val="585363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grpSp>
        <p:nvGrpSpPr>
          <p:cNvPr id="751" name="Google Shape;751;p47"/>
          <p:cNvGrpSpPr/>
          <p:nvPr/>
        </p:nvGrpSpPr>
        <p:grpSpPr>
          <a:xfrm>
            <a:off x="-125774" y="5861256"/>
            <a:ext cx="12191999" cy="1057720"/>
            <a:chOff x="0" y="5600648"/>
            <a:chExt cx="12191999" cy="1057720"/>
          </a:xfrm>
        </p:grpSpPr>
        <p:pic>
          <p:nvPicPr>
            <p:cNvPr id="752" name="Google Shape;752;p47"/>
            <p:cNvPicPr preferRelativeResize="0"/>
            <p:nvPr/>
          </p:nvPicPr>
          <p:blipFill rotWithShape="1">
            <a:blip r:embed="rId3">
              <a:alphaModFix/>
            </a:blip>
            <a:srcRect/>
            <a:stretch/>
          </p:blipFill>
          <p:spPr>
            <a:xfrm>
              <a:off x="0" y="5600648"/>
              <a:ext cx="12191999" cy="1057720"/>
            </a:xfrm>
            <a:prstGeom prst="rect">
              <a:avLst/>
            </a:prstGeom>
            <a:noFill/>
            <a:ln>
              <a:noFill/>
            </a:ln>
          </p:spPr>
        </p:pic>
        <p:sp>
          <p:nvSpPr>
            <p:cNvPr id="753" name="Google Shape;753;p47"/>
            <p:cNvSpPr/>
            <p:nvPr/>
          </p:nvSpPr>
          <p:spPr>
            <a:xfrm>
              <a:off x="10667" y="5608319"/>
              <a:ext cx="12171045" cy="982980"/>
            </a:xfrm>
            <a:custGeom>
              <a:avLst/>
              <a:gdLst/>
              <a:ahLst/>
              <a:cxnLst/>
              <a:rect l="l" t="t" r="r" b="b"/>
              <a:pathLst>
                <a:path w="12171045" h="982979" extrusionOk="0">
                  <a:moveTo>
                    <a:pt x="12170664" y="0"/>
                  </a:moveTo>
                  <a:lnTo>
                    <a:pt x="0" y="0"/>
                  </a:lnTo>
                  <a:lnTo>
                    <a:pt x="0" y="982979"/>
                  </a:lnTo>
                  <a:lnTo>
                    <a:pt x="12170664" y="982979"/>
                  </a:lnTo>
                  <a:lnTo>
                    <a:pt x="12170664" y="0"/>
                  </a:lnTo>
                  <a:close/>
                </a:path>
              </a:pathLst>
            </a:custGeom>
            <a:solidFill>
              <a:srgbClr val="F1F1F1"/>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758" name="Google Shape;758;p47"/>
          <p:cNvSpPr txBox="1">
            <a:spLocks noGrp="1"/>
          </p:cNvSpPr>
          <p:nvPr>
            <p:ph type="title"/>
          </p:nvPr>
        </p:nvSpPr>
        <p:spPr>
          <a:xfrm>
            <a:off x="2032674" y="7397"/>
            <a:ext cx="4584700" cy="635000"/>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Professional Societies</a:t>
            </a:r>
            <a:endParaRPr sz="4000" dirty="0"/>
          </a:p>
        </p:txBody>
      </p:sp>
      <p:sp>
        <p:nvSpPr>
          <p:cNvPr id="760" name="Google Shape;760;p47"/>
          <p:cNvSpPr/>
          <p:nvPr/>
        </p:nvSpPr>
        <p:spPr>
          <a:xfrm>
            <a:off x="1697101" y="1003300"/>
            <a:ext cx="8822055" cy="0"/>
          </a:xfrm>
          <a:custGeom>
            <a:avLst/>
            <a:gdLst/>
            <a:ahLst/>
            <a:cxnLst/>
            <a:rect l="l" t="t" r="r" b="b"/>
            <a:pathLst>
              <a:path w="8822055" h="120000" extrusionOk="0">
                <a:moveTo>
                  <a:pt x="0" y="0"/>
                </a:moveTo>
                <a:lnTo>
                  <a:pt x="8821674" y="0"/>
                </a:lnTo>
              </a:path>
            </a:pathLst>
          </a:custGeom>
          <a:noFill/>
          <a:ln w="9525" cap="flat" cmpd="sng">
            <a:solidFill>
              <a:srgbClr val="6FAC4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1" name="Google Shape;781;p47"/>
          <p:cNvSpPr txBox="1">
            <a:spLocks noGrp="1"/>
          </p:cNvSpPr>
          <p:nvPr>
            <p:ph type="ftr" idx="4294967295"/>
          </p:nvPr>
        </p:nvSpPr>
        <p:spPr>
          <a:xfrm>
            <a:off x="5083302" y="6580335"/>
            <a:ext cx="2026284" cy="190180"/>
          </a:xfrm>
          <a:prstGeom prst="rect">
            <a:avLst/>
          </a:prstGeom>
          <a:noFill/>
          <a:ln>
            <a:noFill/>
          </a:ln>
        </p:spPr>
        <p:txBody>
          <a:bodyPr spcFirstLastPara="1" wrap="square" lIns="0" tIns="0" rIns="0" bIns="0" anchor="ctr" anchorCtr="0">
            <a:spAutoFit/>
          </a:bodyPr>
          <a:lstStyle/>
          <a:p>
            <a:pPr marL="12700" marR="0" lvl="0" indent="0" algn="ctr" defTabSz="914400" rtl="0" eaLnBrk="1" fontAlgn="auto" latinLnBrk="0" hangingPunct="1">
              <a:lnSpc>
                <a:spcPct val="103333"/>
              </a:lnSpc>
              <a:spcBef>
                <a:spcPts val="0"/>
              </a:spcBef>
              <a:spcAft>
                <a:spcPts val="0"/>
              </a:spcAft>
              <a:buClr>
                <a:srgbClr val="000000"/>
              </a:buClr>
              <a:buSzPts val="1400"/>
              <a:buFont typeface="Arial"/>
              <a:buNone/>
              <a:tabLst/>
              <a:defRPr/>
            </a:pPr>
            <a:endParaRPr kumimoji="0"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782" name="Google Shape;782;p47"/>
          <p:cNvSpPr txBox="1">
            <a:spLocks noGrp="1"/>
          </p:cNvSpPr>
          <p:nvPr>
            <p:ph type="sldNum" idx="4294967295"/>
          </p:nvPr>
        </p:nvSpPr>
        <p:spPr>
          <a:xfrm>
            <a:off x="11799061" y="6586525"/>
            <a:ext cx="231775" cy="177800"/>
          </a:xfrm>
          <a:prstGeom prst="rect">
            <a:avLst/>
          </a:prstGeom>
          <a:noFill/>
          <a:ln>
            <a:noFill/>
          </a:ln>
        </p:spPr>
        <p:txBody>
          <a:bodyPr spcFirstLastPara="1" wrap="square" lIns="0" tIns="0" rIns="0" bIns="0" anchor="ctr" anchorCtr="0">
            <a:spAutoFit/>
          </a:bodyPr>
          <a:lstStyle/>
          <a:p>
            <a:pPr marL="38100" marR="0" lvl="0" indent="0" algn="r" defTabSz="914400" rtl="0" eaLnBrk="1" fontAlgn="auto" latinLnBrk="0" hangingPunct="1">
              <a:lnSpc>
                <a:spcPct val="103333"/>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38100" marR="0" lvl="0" indent="0" algn="r" defTabSz="914400" rtl="0" eaLnBrk="1" fontAlgn="auto" latinLnBrk="0" hangingPunct="1">
                <a:lnSpc>
                  <a:spcPct val="103333"/>
                </a:lnSpc>
                <a:spcBef>
                  <a:spcPts val="0"/>
                </a:spcBef>
                <a:spcAft>
                  <a:spcPts val="0"/>
                </a:spcAft>
                <a:buClr>
                  <a:srgbClr val="000000"/>
                </a:buClr>
                <a:buSzTx/>
                <a:buFont typeface="Arial"/>
                <a:buNone/>
                <a:tabLst/>
                <a:defRPr/>
              </a:pPr>
              <a:t>50</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aphicFrame>
        <p:nvGraphicFramePr>
          <p:cNvPr id="3" name="Table 3">
            <a:extLst>
              <a:ext uri="{FF2B5EF4-FFF2-40B4-BE49-F238E27FC236}">
                <a16:creationId xmlns:a16="http://schemas.microsoft.com/office/drawing/2014/main" id="{076ED38B-C4AD-6972-5E4B-15FC8CAA4600}"/>
              </a:ext>
            </a:extLst>
          </p:cNvPr>
          <p:cNvGraphicFramePr>
            <a:graphicFrameLocks noGrp="1"/>
          </p:cNvGraphicFramePr>
          <p:nvPr>
            <p:extLst>
              <p:ext uri="{D42A27DB-BD31-4B8C-83A1-F6EECF244321}">
                <p14:modId xmlns:p14="http://schemas.microsoft.com/office/powerpoint/2010/main" val="2027615379"/>
              </p:ext>
            </p:extLst>
          </p:nvPr>
        </p:nvGraphicFramePr>
        <p:xfrm>
          <a:off x="2391157" y="1460538"/>
          <a:ext cx="8927082" cy="3084797"/>
        </p:xfrm>
        <a:graphic>
          <a:graphicData uri="http://schemas.openxmlformats.org/drawingml/2006/table">
            <a:tbl>
              <a:tblPr firstRow="1" bandRow="1">
                <a:tableStyleId>{F2DE63D5-997A-4646-A377-4702673A728D}</a:tableStyleId>
              </a:tblPr>
              <a:tblGrid>
                <a:gridCol w="1390950">
                  <a:extLst>
                    <a:ext uri="{9D8B030D-6E8A-4147-A177-3AD203B41FA5}">
                      <a16:colId xmlns:a16="http://schemas.microsoft.com/office/drawing/2014/main" val="429631235"/>
                    </a:ext>
                  </a:extLst>
                </a:gridCol>
                <a:gridCol w="4560438">
                  <a:extLst>
                    <a:ext uri="{9D8B030D-6E8A-4147-A177-3AD203B41FA5}">
                      <a16:colId xmlns:a16="http://schemas.microsoft.com/office/drawing/2014/main" val="2874456688"/>
                    </a:ext>
                  </a:extLst>
                </a:gridCol>
                <a:gridCol w="2975694">
                  <a:extLst>
                    <a:ext uri="{9D8B030D-6E8A-4147-A177-3AD203B41FA5}">
                      <a16:colId xmlns:a16="http://schemas.microsoft.com/office/drawing/2014/main" val="1513178159"/>
                    </a:ext>
                  </a:extLst>
                </a:gridCol>
              </a:tblGrid>
              <a:tr h="1211542">
                <a:tc>
                  <a:txBody>
                    <a:bodyPr/>
                    <a:lstStyle/>
                    <a:p>
                      <a:pPr marL="14351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Sr.</a:t>
                      </a:r>
                      <a:endParaRPr sz="2400" u="none" strike="noStrike" cap="none" dirty="0">
                        <a:latin typeface="Calibri"/>
                        <a:ea typeface="Calibri"/>
                        <a:cs typeface="Calibri"/>
                        <a:sym typeface="Calibri"/>
                      </a:endParaRPr>
                    </a:p>
                    <a:p>
                      <a:pPr marL="104139" marR="0" lvl="0" indent="0" algn="ctr" rtl="0">
                        <a:lnSpc>
                          <a:spcPct val="100000"/>
                        </a:lnSpc>
                        <a:spcBef>
                          <a:spcPts val="5"/>
                        </a:spcBef>
                        <a:spcAft>
                          <a:spcPts val="0"/>
                        </a:spcAft>
                        <a:buNone/>
                      </a:pPr>
                      <a:r>
                        <a:rPr lang="en-US" sz="2400" b="1" u="none" strike="noStrike" cap="none" dirty="0">
                          <a:latin typeface="Calibri"/>
                          <a:ea typeface="Calibri"/>
                          <a:cs typeface="Calibri"/>
                          <a:sym typeface="Calibri"/>
                        </a:rPr>
                        <a:t>No.</a:t>
                      </a:r>
                      <a:endParaRPr sz="2400" u="none" strike="noStrike" cap="none" dirty="0">
                        <a:latin typeface="Calibri"/>
                        <a:ea typeface="Calibri"/>
                        <a:cs typeface="Calibri"/>
                        <a:sym typeface="Calibri"/>
                      </a:endParaRPr>
                    </a:p>
                  </a:txBody>
                  <a:tcPr marL="0" marR="0" marT="43175" marB="0"/>
                </a:tc>
                <a:tc>
                  <a:txBody>
                    <a:bodyPr/>
                    <a:lstStyle/>
                    <a:p>
                      <a:pPr marL="76835"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Professional Student Chapter</a:t>
                      </a:r>
                      <a:endParaRPr sz="2400" u="none" strike="noStrike" cap="none" dirty="0">
                        <a:latin typeface="Calibri"/>
                        <a:ea typeface="Calibri"/>
                        <a:cs typeface="Calibri"/>
                        <a:sym typeface="Calibri"/>
                      </a:endParaRPr>
                    </a:p>
                  </a:txBody>
                  <a:tcPr marL="0" marR="0" marT="150500" marB="0"/>
                </a:tc>
                <a:tc>
                  <a:txBody>
                    <a:bodyPr/>
                    <a:lstStyle/>
                    <a:p>
                      <a:pPr marL="10541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No. Of Activities </a:t>
                      </a:r>
                    </a:p>
                    <a:p>
                      <a:pPr marL="10541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For assessment years</a:t>
                      </a:r>
                      <a:endParaRPr lang="en-US" sz="2400" u="none" strike="noStrike" cap="none" dirty="0">
                        <a:latin typeface="Calibri"/>
                        <a:ea typeface="Calibri"/>
                        <a:cs typeface="Calibri"/>
                        <a:sym typeface="Calibri"/>
                      </a:endParaRPr>
                    </a:p>
                  </a:txBody>
                  <a:tcPr marL="0" marR="0" marT="150500" marB="0"/>
                </a:tc>
                <a:extLst>
                  <a:ext uri="{0D108BD9-81ED-4DB2-BD59-A6C34878D82A}">
                    <a16:rowId xmlns:a16="http://schemas.microsoft.com/office/drawing/2014/main" val="3797344224"/>
                  </a:ext>
                </a:extLst>
              </a:tr>
              <a:tr h="478798">
                <a:tc>
                  <a:txBody>
                    <a:bodyPr/>
                    <a:lstStyle/>
                    <a:p>
                      <a:pPr marL="0" marR="0" lvl="0" indent="0" algn="l" rtl="0">
                        <a:lnSpc>
                          <a:spcPct val="100000"/>
                        </a:lnSpc>
                        <a:spcBef>
                          <a:spcPts val="0"/>
                        </a:spcBef>
                        <a:spcAft>
                          <a:spcPts val="0"/>
                        </a:spcAft>
                        <a:buNone/>
                      </a:pPr>
                      <a:endParaRPr sz="2000" b="1" u="none" strike="noStrike" cap="none" dirty="0">
                        <a:latin typeface="Times New Roman"/>
                        <a:ea typeface="Times New Roman"/>
                        <a:cs typeface="Times New Roman"/>
                        <a:sym typeface="Times New Roman"/>
                      </a:endParaRPr>
                    </a:p>
                    <a:p>
                      <a:pPr marL="0" marR="154305" lvl="0" indent="0" algn="r" rtl="0">
                        <a:lnSpc>
                          <a:spcPct val="100000"/>
                        </a:lnSpc>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0" marR="0" marT="3175" marB="0"/>
                </a:tc>
                <a:tc>
                  <a:txBody>
                    <a:bodyPr/>
                    <a:lstStyle/>
                    <a:p>
                      <a:pPr marL="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 IEEE</a:t>
                      </a:r>
                      <a:endParaRPr sz="2400" b="1" u="none" strike="noStrike" cap="none" dirty="0">
                        <a:latin typeface="Calibri"/>
                        <a:ea typeface="Calibri"/>
                        <a:cs typeface="Calibri"/>
                        <a:sym typeface="Calibri"/>
                      </a:endParaRPr>
                    </a:p>
                  </a:txBody>
                  <a:tcPr marL="0" marR="0" marT="3175" marB="0"/>
                </a:tc>
                <a:tc>
                  <a:txBody>
                    <a:bodyPr/>
                    <a:lstStyle/>
                    <a:p>
                      <a:pPr marL="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42</a:t>
                      </a:r>
                      <a:endParaRPr lang="en-IN" sz="2400" b="1" u="none" strike="noStrike" cap="none" dirty="0">
                        <a:latin typeface="Calibri"/>
                        <a:ea typeface="Calibri"/>
                        <a:cs typeface="Calibri"/>
                        <a:sym typeface="Calibri"/>
                      </a:endParaRPr>
                    </a:p>
                  </a:txBody>
                  <a:tcPr marL="0" marR="0" marT="3175" marB="0"/>
                </a:tc>
                <a:extLst>
                  <a:ext uri="{0D108BD9-81ED-4DB2-BD59-A6C34878D82A}">
                    <a16:rowId xmlns:a16="http://schemas.microsoft.com/office/drawing/2014/main" val="2511309225"/>
                  </a:ext>
                </a:extLst>
              </a:tr>
              <a:tr h="478798">
                <a:tc>
                  <a:txBody>
                    <a:bodyPr/>
                    <a:lstStyle/>
                    <a:p>
                      <a:pPr marL="0" marR="0" lvl="0" indent="0" algn="l" rtl="0">
                        <a:lnSpc>
                          <a:spcPct val="100000"/>
                        </a:lnSpc>
                        <a:spcBef>
                          <a:spcPts val="0"/>
                        </a:spcBef>
                        <a:spcAft>
                          <a:spcPts val="0"/>
                        </a:spcAft>
                        <a:buNone/>
                      </a:pPr>
                      <a:endParaRPr sz="2000" b="1" u="none" strike="noStrike" cap="none" dirty="0">
                        <a:latin typeface="Times New Roman"/>
                        <a:ea typeface="Times New Roman"/>
                        <a:cs typeface="Times New Roman"/>
                        <a:sym typeface="Times New Roman"/>
                      </a:endParaRPr>
                    </a:p>
                    <a:p>
                      <a:pPr marL="0" marR="154305" lvl="0" indent="0" algn="r" rtl="0">
                        <a:lnSpc>
                          <a:spcPct val="100000"/>
                        </a:lnSpc>
                        <a:spcBef>
                          <a:spcPts val="5"/>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0" marR="0" marT="3175" marB="0"/>
                </a:tc>
                <a:tc>
                  <a:txBody>
                    <a:bodyPr/>
                    <a:lstStyle/>
                    <a:p>
                      <a:pPr marL="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 Developer student Club</a:t>
                      </a:r>
                      <a:endParaRPr sz="2400" b="1" u="none" strike="noStrike" cap="none" dirty="0">
                        <a:latin typeface="Calibri"/>
                        <a:ea typeface="Calibri"/>
                        <a:cs typeface="Calibri"/>
                        <a:sym typeface="Calibri"/>
                      </a:endParaRPr>
                    </a:p>
                  </a:txBody>
                  <a:tcPr marL="0" marR="0" marT="3175" marB="0"/>
                </a:tc>
                <a:tc>
                  <a:txBody>
                    <a:bodyPr/>
                    <a:lstStyle/>
                    <a:p>
                      <a:pPr marL="0"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11</a:t>
                      </a:r>
                      <a:endParaRPr lang="en-IN" sz="2400" b="1" u="none" strike="noStrike" cap="none" dirty="0">
                        <a:latin typeface="Calibri"/>
                        <a:ea typeface="Calibri"/>
                        <a:cs typeface="Calibri"/>
                        <a:sym typeface="Calibri"/>
                      </a:endParaRPr>
                    </a:p>
                  </a:txBody>
                  <a:tcPr marL="0" marR="0" marT="3175" marB="0"/>
                </a:tc>
                <a:extLst>
                  <a:ext uri="{0D108BD9-81ED-4DB2-BD59-A6C34878D82A}">
                    <a16:rowId xmlns:a16="http://schemas.microsoft.com/office/drawing/2014/main" val="4151456235"/>
                  </a:ext>
                </a:extLst>
              </a:tr>
              <a:tr h="439216">
                <a:tc>
                  <a:txBody>
                    <a:bodyPr/>
                    <a:lstStyle/>
                    <a:p>
                      <a:pPr marL="0" marR="154305" lvl="0" indent="0" algn="r" rtl="0">
                        <a:lnSpc>
                          <a:spcPct val="100000"/>
                        </a:lnSpc>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0" marR="0" marT="160025" marB="0"/>
                </a:tc>
                <a:tc>
                  <a:txBody>
                    <a:bodyPr/>
                    <a:lstStyle/>
                    <a:p>
                      <a:pPr marL="76835"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Trident Lab</a:t>
                      </a:r>
                      <a:endParaRPr sz="2400" b="1" u="none" strike="noStrike" cap="none" dirty="0">
                        <a:latin typeface="Calibri"/>
                        <a:ea typeface="Calibri"/>
                        <a:cs typeface="Calibri"/>
                        <a:sym typeface="Calibri"/>
                      </a:endParaRPr>
                    </a:p>
                  </a:txBody>
                  <a:tcPr marL="0" marR="0" marT="160025" marB="0"/>
                </a:tc>
                <a:tc>
                  <a:txBody>
                    <a:bodyPr/>
                    <a:lstStyle/>
                    <a:p>
                      <a:pPr marL="219709" marR="0" lvl="0" indent="0" algn="ctr" rtl="0">
                        <a:lnSpc>
                          <a:spcPct val="100000"/>
                        </a:lnSpc>
                        <a:spcBef>
                          <a:spcPts val="0"/>
                        </a:spcBef>
                        <a:spcAft>
                          <a:spcPts val="0"/>
                        </a:spcAft>
                        <a:buNone/>
                      </a:pPr>
                      <a:r>
                        <a:rPr lang="en-US" sz="2400" b="1" u="none" strike="noStrike" cap="none" dirty="0">
                          <a:latin typeface="Calibri"/>
                          <a:ea typeface="Calibri"/>
                          <a:cs typeface="Calibri"/>
                          <a:sym typeface="Calibri"/>
                        </a:rPr>
                        <a:t>02</a:t>
                      </a:r>
                      <a:endParaRPr lang="en-IN" sz="2400" b="1" u="none" strike="noStrike" cap="none" dirty="0">
                        <a:latin typeface="Calibri"/>
                        <a:ea typeface="Calibri"/>
                        <a:cs typeface="Calibri"/>
                        <a:sym typeface="Calibri"/>
                      </a:endParaRPr>
                    </a:p>
                  </a:txBody>
                  <a:tcPr marL="0" marR="0" marT="160025" marB="0"/>
                </a:tc>
                <a:extLst>
                  <a:ext uri="{0D108BD9-81ED-4DB2-BD59-A6C34878D82A}">
                    <a16:rowId xmlns:a16="http://schemas.microsoft.com/office/drawing/2014/main" val="1210096236"/>
                  </a:ext>
                </a:extLst>
              </a:tr>
            </a:tbl>
          </a:graphicData>
        </a:graphic>
      </p:graphicFrame>
      <p:pic>
        <p:nvPicPr>
          <p:cNvPr id="32" name="Google Shape;322;p21">
            <a:extLst>
              <a:ext uri="{FF2B5EF4-FFF2-40B4-BE49-F238E27FC236}">
                <a16:creationId xmlns:a16="http://schemas.microsoft.com/office/drawing/2014/main" id="{0750E4A2-7774-794A-45A3-58851BE25C9C}"/>
              </a:ext>
            </a:extLst>
          </p:cNvPr>
          <p:cNvPicPr preferRelativeResize="0"/>
          <p:nvPr/>
        </p:nvPicPr>
        <p:blipFill rotWithShape="1">
          <a:blip r:embed="rId4">
            <a:alphaModFix/>
          </a:blip>
          <a:srcRect/>
          <a:stretch/>
        </p:blipFill>
        <p:spPr>
          <a:xfrm>
            <a:off x="3666357" y="4848966"/>
            <a:ext cx="1317333" cy="708659"/>
          </a:xfrm>
          <a:prstGeom prst="rect">
            <a:avLst/>
          </a:prstGeom>
          <a:noFill/>
          <a:ln>
            <a:noFill/>
          </a:ln>
        </p:spPr>
      </p:pic>
      <p:pic>
        <p:nvPicPr>
          <p:cNvPr id="5" name="Picture 4">
            <a:extLst>
              <a:ext uri="{FF2B5EF4-FFF2-40B4-BE49-F238E27FC236}">
                <a16:creationId xmlns:a16="http://schemas.microsoft.com/office/drawing/2014/main" id="{C0C14601-EC35-165E-590E-0BC21620B655}"/>
              </a:ext>
            </a:extLst>
          </p:cNvPr>
          <p:cNvPicPr>
            <a:picLocks noChangeAspect="1"/>
          </p:cNvPicPr>
          <p:nvPr/>
        </p:nvPicPr>
        <p:blipFill>
          <a:blip r:embed="rId5"/>
          <a:stretch>
            <a:fillRect/>
          </a:stretch>
        </p:blipFill>
        <p:spPr>
          <a:xfrm>
            <a:off x="7109586" y="5002572"/>
            <a:ext cx="3245017" cy="5905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30" name="Google Shape;230;p17"/>
          <p:cNvSpPr txBox="1">
            <a:spLocks noGrp="1"/>
          </p:cNvSpPr>
          <p:nvPr>
            <p:ph type="title"/>
          </p:nvPr>
        </p:nvSpPr>
        <p:spPr>
          <a:xfrm>
            <a:off x="1594932" y="-64884"/>
            <a:ext cx="7496175" cy="627721"/>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Professional Activities </a:t>
            </a:r>
            <a:endParaRPr sz="4000" dirty="0"/>
          </a:p>
        </p:txBody>
      </p:sp>
      <p:sp>
        <p:nvSpPr>
          <p:cNvPr id="231" name="Google Shape;231;p17"/>
          <p:cNvSpPr txBox="1">
            <a:spLocks noGrp="1"/>
          </p:cNvSpPr>
          <p:nvPr>
            <p:ph type="dt" idx="4294967295"/>
          </p:nvPr>
        </p:nvSpPr>
        <p:spPr>
          <a:xfrm>
            <a:off x="180241" y="6586529"/>
            <a:ext cx="742315" cy="190180"/>
          </a:xfrm>
          <a:prstGeom prst="rect">
            <a:avLst/>
          </a:prstGeom>
          <a:noFill/>
          <a:ln>
            <a:noFill/>
          </a:ln>
        </p:spPr>
        <p:txBody>
          <a:bodyPr spcFirstLastPara="1" wrap="square" lIns="0" tIns="0" rIns="0" bIns="0" anchor="ctr" anchorCtr="0">
            <a:spAutoFit/>
          </a:bodyPr>
          <a:lstStyle/>
          <a:p>
            <a:pPr marL="12700" marR="0" lvl="0" indent="0" algn="l" rtl="0">
              <a:lnSpc>
                <a:spcPct val="103333"/>
              </a:lnSpc>
              <a:spcBef>
                <a:spcPts val="0"/>
              </a:spcBef>
              <a:spcAft>
                <a:spcPts val="0"/>
              </a:spcAft>
              <a:buClr>
                <a:srgbClr val="000000"/>
              </a:buClr>
              <a:buSzPts val="1400"/>
              <a:buFont typeface="Arial"/>
              <a:buNone/>
            </a:pPr>
            <a:r>
              <a:rPr lang="en-US" sz="1200" b="0" i="0" u="none" strike="noStrike" cap="none">
                <a:solidFill>
                  <a:srgbClr val="888888"/>
                </a:solidFill>
                <a:latin typeface="Calibri"/>
                <a:ea typeface="Calibri"/>
                <a:cs typeface="Calibri"/>
                <a:sym typeface="Calibri"/>
              </a:rPr>
              <a:t>21-03-2022</a:t>
            </a:r>
            <a:endParaRPr sz="1200" b="0" i="0" u="none" strike="noStrike" cap="none">
              <a:solidFill>
                <a:srgbClr val="888888"/>
              </a:solidFill>
              <a:latin typeface="Calibri"/>
              <a:ea typeface="Calibri"/>
              <a:cs typeface="Calibri"/>
              <a:sym typeface="Calibri"/>
            </a:endParaRPr>
          </a:p>
        </p:txBody>
      </p:sp>
      <p:sp>
        <p:nvSpPr>
          <p:cNvPr id="232" name="Google Shape;232;p17"/>
          <p:cNvSpPr txBox="1">
            <a:spLocks noGrp="1"/>
          </p:cNvSpPr>
          <p:nvPr>
            <p:ph type="sldNum" idx="4294967295"/>
          </p:nvPr>
        </p:nvSpPr>
        <p:spPr>
          <a:xfrm>
            <a:off x="11799066" y="6586525"/>
            <a:ext cx="231775" cy="190180"/>
          </a:xfrm>
          <a:prstGeom prst="rect">
            <a:avLst/>
          </a:prstGeom>
          <a:noFill/>
          <a:ln>
            <a:noFill/>
          </a:ln>
        </p:spPr>
        <p:txBody>
          <a:bodyPr spcFirstLastPara="1" wrap="square" lIns="0" tIns="0" rIns="0" bIns="0" anchor="ctr" anchorCtr="0">
            <a:spAutoFit/>
          </a:bodyPr>
          <a:lstStyle/>
          <a:p>
            <a:pPr marL="38100" marR="0" lvl="0" indent="0" algn="r" rtl="0">
              <a:lnSpc>
                <a:spcPct val="103333"/>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51</a:t>
            </a:fld>
            <a:endParaRPr sz="1200" b="0" i="0" u="none" strike="noStrike" cap="none">
              <a:solidFill>
                <a:srgbClr val="888888"/>
              </a:solidFill>
              <a:latin typeface="Calibri"/>
              <a:ea typeface="Calibri"/>
              <a:cs typeface="Calibri"/>
              <a:sym typeface="Calibri"/>
            </a:endParaRPr>
          </a:p>
        </p:txBody>
      </p:sp>
      <p:sp>
        <p:nvSpPr>
          <p:cNvPr id="233" name="Google Shape;233;p17"/>
          <p:cNvSpPr txBox="1"/>
          <p:nvPr/>
        </p:nvSpPr>
        <p:spPr>
          <a:xfrm>
            <a:off x="1053884" y="3299587"/>
            <a:ext cx="2117574" cy="382156"/>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1200" b="1" dirty="0">
                <a:latin typeface="Calibri"/>
                <a:cs typeface="Calibri"/>
              </a:rPr>
              <a:t>Space App India Hackathon </a:t>
            </a:r>
          </a:p>
          <a:p>
            <a:pPr marL="12700" marR="0" lvl="0" indent="0" algn="l" rtl="0">
              <a:spcBef>
                <a:spcPts val="0"/>
              </a:spcBef>
              <a:spcAft>
                <a:spcPts val="0"/>
              </a:spcAft>
              <a:buNone/>
            </a:pPr>
            <a:endParaRPr sz="1200" b="0" i="0" u="none" strike="noStrike" cap="none" dirty="0">
              <a:solidFill>
                <a:srgbClr val="000000"/>
              </a:solidFill>
              <a:latin typeface="Calibri"/>
              <a:ea typeface="Calibri"/>
              <a:cs typeface="Calibri"/>
              <a:sym typeface="Calibri"/>
            </a:endParaRPr>
          </a:p>
        </p:txBody>
      </p:sp>
      <p:sp>
        <p:nvSpPr>
          <p:cNvPr id="234" name="Google Shape;234;p17"/>
          <p:cNvSpPr txBox="1"/>
          <p:nvPr/>
        </p:nvSpPr>
        <p:spPr>
          <a:xfrm>
            <a:off x="6906844" y="3299587"/>
            <a:ext cx="1832536" cy="382156"/>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1200"/>
              <a:buFont typeface="Arial"/>
              <a:buNone/>
            </a:pPr>
            <a:r>
              <a:rPr lang="en-US" sz="1200" b="1" dirty="0">
                <a:latin typeface="Calibri"/>
                <a:cs typeface="Calibri"/>
              </a:rPr>
              <a:t>Game</a:t>
            </a:r>
            <a:r>
              <a:rPr lang="en-US" sz="1200" dirty="0">
                <a:solidFill>
                  <a:schemeClr val="dk1"/>
                </a:solidFill>
                <a:latin typeface="Arial"/>
                <a:ea typeface="Arial"/>
                <a:cs typeface="Arial"/>
                <a:sym typeface="Arial"/>
              </a:rPr>
              <a:t> </a:t>
            </a:r>
            <a:r>
              <a:rPr lang="en-US" sz="1200" b="1" dirty="0">
                <a:latin typeface="Calibri"/>
                <a:cs typeface="Calibri"/>
              </a:rPr>
              <a:t>Design Workshop</a:t>
            </a:r>
          </a:p>
          <a:p>
            <a:pPr marL="127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235" name="Google Shape;235;p17"/>
          <p:cNvSpPr txBox="1"/>
          <p:nvPr/>
        </p:nvSpPr>
        <p:spPr>
          <a:xfrm>
            <a:off x="9318595" y="3299587"/>
            <a:ext cx="2123344" cy="19749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Android Study Jam 3Workshop</a:t>
            </a:r>
            <a:endParaRPr sz="1200" b="0" i="0" u="none" strike="noStrike" cap="none" dirty="0">
              <a:solidFill>
                <a:srgbClr val="000000"/>
              </a:solidFill>
              <a:latin typeface="Calibri"/>
              <a:ea typeface="Calibri"/>
              <a:cs typeface="Calibri"/>
              <a:sym typeface="Calibri"/>
            </a:endParaRPr>
          </a:p>
        </p:txBody>
      </p:sp>
      <p:sp>
        <p:nvSpPr>
          <p:cNvPr id="236" name="Google Shape;236;p17"/>
          <p:cNvSpPr txBox="1"/>
          <p:nvPr/>
        </p:nvSpPr>
        <p:spPr>
          <a:xfrm>
            <a:off x="1147665" y="6022645"/>
            <a:ext cx="2023793" cy="382156"/>
          </a:xfrm>
          <a:prstGeom prst="rect">
            <a:avLst/>
          </a:prstGeom>
          <a:noFill/>
          <a:ln>
            <a:noFill/>
          </a:ln>
        </p:spPr>
        <p:txBody>
          <a:bodyPr spcFirstLastPara="1" wrap="square" lIns="0" tIns="12700" rIns="0" bIns="0" anchor="t" anchorCtr="0">
            <a:spAutoFit/>
          </a:bodyPr>
          <a:lstStyle/>
          <a:p>
            <a:pPr algn="ctr" rtl="0">
              <a:spcBef>
                <a:spcPts val="0"/>
              </a:spcBef>
              <a:spcAft>
                <a:spcPts val="0"/>
              </a:spcAft>
            </a:pPr>
            <a:r>
              <a:rPr lang="en-US" sz="1200" b="1" dirty="0">
                <a:latin typeface="Calibri"/>
                <a:cs typeface="Calibri"/>
              </a:rPr>
              <a:t>Embark: A series of </a:t>
            </a:r>
            <a:r>
              <a:rPr lang="en-US" sz="1200" b="1" dirty="0" err="1">
                <a:latin typeface="Calibri"/>
                <a:cs typeface="Calibri"/>
              </a:rPr>
              <a:t>talkshows</a:t>
            </a:r>
            <a:br>
              <a:rPr lang="en-US" sz="1600" dirty="0"/>
            </a:br>
            <a:endParaRPr sz="1200" b="0" i="0" u="none" strike="noStrike" cap="none" dirty="0">
              <a:solidFill>
                <a:srgbClr val="000000"/>
              </a:solidFill>
              <a:latin typeface="Calibri"/>
              <a:ea typeface="Calibri"/>
              <a:cs typeface="Calibri"/>
              <a:sym typeface="Calibri"/>
            </a:endParaRPr>
          </a:p>
        </p:txBody>
      </p:sp>
      <p:sp>
        <p:nvSpPr>
          <p:cNvPr id="237" name="Google Shape;237;p17"/>
          <p:cNvSpPr txBox="1"/>
          <p:nvPr/>
        </p:nvSpPr>
        <p:spPr>
          <a:xfrm>
            <a:off x="3610101" y="6022644"/>
            <a:ext cx="2398443" cy="289823"/>
          </a:xfrm>
          <a:prstGeom prst="rect">
            <a:avLst/>
          </a:prstGeom>
          <a:noFill/>
          <a:ln>
            <a:noFill/>
          </a:ln>
        </p:spPr>
        <p:txBody>
          <a:bodyPr spcFirstLastPara="1" wrap="square" lIns="0" tIns="12700" rIns="0" bIns="0" anchor="t" anchorCtr="0">
            <a:spAutoFit/>
          </a:bodyPr>
          <a:lstStyle/>
          <a:p>
            <a:pPr marL="12700" marR="5080" lvl="0" indent="111125" algn="ctr" rtl="0">
              <a:lnSpc>
                <a:spcPct val="100000"/>
              </a:lnSpc>
              <a:spcBef>
                <a:spcPts val="0"/>
              </a:spcBef>
              <a:spcAft>
                <a:spcPts val="0"/>
              </a:spcAft>
              <a:buClr>
                <a:srgbClr val="000000"/>
              </a:buClr>
              <a:buSzPts val="1200"/>
              <a:buFont typeface="Arial"/>
              <a:buNone/>
            </a:pPr>
            <a:r>
              <a:rPr lang="en-IN" sz="1200" b="1" dirty="0">
                <a:latin typeface="Calibri"/>
                <a:cs typeface="Calibri"/>
              </a:rPr>
              <a:t>DSC </a:t>
            </a:r>
            <a:r>
              <a:rPr lang="en-US" sz="1200" b="1" dirty="0">
                <a:latin typeface="Calibri"/>
                <a:cs typeface="Calibri"/>
                <a:sym typeface="Calibri"/>
              </a:rPr>
              <a:t>-</a:t>
            </a:r>
            <a:r>
              <a:rPr lang="en-IN" sz="1800" b="0" i="1" u="none" strike="noStrike" dirty="0">
                <a:solidFill>
                  <a:srgbClr val="000000"/>
                </a:solidFill>
                <a:effectLst/>
                <a:latin typeface="Times New Roman" panose="02020603050405020304" pitchFamily="18" charset="0"/>
              </a:rPr>
              <a:t> </a:t>
            </a:r>
            <a:r>
              <a:rPr lang="en-IN" sz="1200" b="1" dirty="0">
                <a:latin typeface="Calibri"/>
                <a:cs typeface="Calibri"/>
              </a:rPr>
              <a:t>Seniors to your rescue </a:t>
            </a:r>
            <a:endParaRPr sz="1200" b="1" dirty="0">
              <a:latin typeface="Calibri"/>
              <a:cs typeface="Calibri"/>
              <a:sym typeface="Calibri"/>
            </a:endParaRPr>
          </a:p>
        </p:txBody>
      </p:sp>
      <p:sp>
        <p:nvSpPr>
          <p:cNvPr id="238" name="Google Shape;238;p17"/>
          <p:cNvSpPr txBox="1"/>
          <p:nvPr/>
        </p:nvSpPr>
        <p:spPr>
          <a:xfrm>
            <a:off x="9866584" y="5951799"/>
            <a:ext cx="1696720" cy="412934"/>
          </a:xfrm>
          <a:prstGeom prst="rect">
            <a:avLst/>
          </a:prstGeom>
          <a:noFill/>
          <a:ln>
            <a:noFill/>
          </a:ln>
        </p:spPr>
        <p:txBody>
          <a:bodyPr spcFirstLastPara="1" wrap="square" lIns="0" tIns="12700" rIns="0" bIns="0" anchor="t" anchorCtr="0">
            <a:spAutoFit/>
          </a:bodyPr>
          <a:lstStyle/>
          <a:p>
            <a:pPr marL="71755" marR="0" lvl="0" indent="0" algn="ctr" rtl="0">
              <a:lnSpc>
                <a:spcPct val="100000"/>
              </a:lnSpc>
              <a:spcBef>
                <a:spcPts val="0"/>
              </a:spcBef>
              <a:spcAft>
                <a:spcPts val="0"/>
              </a:spcAft>
              <a:buClr>
                <a:srgbClr val="000000"/>
              </a:buClr>
              <a:buSzPts val="1200"/>
              <a:buFont typeface="Arial"/>
              <a:buNone/>
            </a:pPr>
            <a:r>
              <a:rPr lang="en-US" b="1" i="0" u="none" strike="noStrike" cap="none" dirty="0">
                <a:solidFill>
                  <a:srgbClr val="000000"/>
                </a:solidFill>
                <a:latin typeface="Calibri"/>
                <a:ea typeface="Calibri"/>
                <a:cs typeface="Calibri"/>
                <a:sym typeface="Calibri"/>
              </a:rPr>
              <a:t>C</a:t>
            </a:r>
            <a:r>
              <a:rPr lang="en-US" sz="1200" b="1" i="0" u="none" strike="noStrike" cap="none" dirty="0">
                <a:solidFill>
                  <a:srgbClr val="000000"/>
                </a:solidFill>
                <a:latin typeface="Calibri"/>
                <a:ea typeface="Calibri"/>
                <a:cs typeface="Calibri"/>
                <a:sym typeface="Calibri"/>
              </a:rPr>
              <a:t>PP </a:t>
            </a:r>
            <a:r>
              <a:rPr lang="en-US" sz="1200" b="1" i="0" u="none" strike="noStrike" cap="none" dirty="0" err="1">
                <a:solidFill>
                  <a:srgbClr val="000000"/>
                </a:solidFill>
                <a:latin typeface="Calibri"/>
                <a:ea typeface="Calibri"/>
                <a:cs typeface="Calibri"/>
                <a:sym typeface="Calibri"/>
              </a:rPr>
              <a:t>BootCamp</a:t>
            </a:r>
            <a:endParaRPr lang="en-US" sz="1200" b="1" i="0" u="none" strike="noStrike" cap="none" dirty="0">
              <a:solidFill>
                <a:srgbClr val="000000"/>
              </a:solidFill>
              <a:latin typeface="Calibri"/>
              <a:ea typeface="Calibri"/>
              <a:cs typeface="Calibri"/>
              <a:sym typeface="Calibri"/>
            </a:endParaRPr>
          </a:p>
          <a:p>
            <a:pPr marL="71755"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alibri"/>
              <a:ea typeface="Calibri"/>
              <a:cs typeface="Calibri"/>
              <a:sym typeface="Calibri"/>
            </a:endParaRPr>
          </a:p>
        </p:txBody>
      </p:sp>
      <p:sp>
        <p:nvSpPr>
          <p:cNvPr id="239" name="Google Shape;239;p17"/>
          <p:cNvSpPr txBox="1"/>
          <p:nvPr/>
        </p:nvSpPr>
        <p:spPr>
          <a:xfrm>
            <a:off x="3762869" y="3299586"/>
            <a:ext cx="2552564" cy="382156"/>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International Conference on “ Industry 4.0 “</a:t>
            </a:r>
            <a:endParaRPr sz="1200" b="0" i="0" u="none" strike="noStrike" cap="none" dirty="0">
              <a:solidFill>
                <a:srgbClr val="000000"/>
              </a:solidFill>
              <a:latin typeface="Calibri"/>
              <a:ea typeface="Calibri"/>
              <a:cs typeface="Calibri"/>
              <a:sym typeface="Calibri"/>
            </a:endParaRPr>
          </a:p>
        </p:txBody>
      </p:sp>
      <p:sp>
        <p:nvSpPr>
          <p:cNvPr id="240" name="Google Shape;240;p17"/>
          <p:cNvSpPr txBox="1"/>
          <p:nvPr/>
        </p:nvSpPr>
        <p:spPr>
          <a:xfrm>
            <a:off x="6288404" y="5995822"/>
            <a:ext cx="2225040" cy="197490"/>
          </a:xfrm>
          <a:prstGeom prst="rect">
            <a:avLst/>
          </a:prstGeom>
          <a:noFill/>
          <a:ln>
            <a:noFill/>
          </a:ln>
        </p:spPr>
        <p:txBody>
          <a:bodyPr spcFirstLastPara="1" wrap="square" lIns="0" tIns="12700" rIns="0" bIns="0" anchor="t" anchorCtr="0">
            <a:spAutoFit/>
          </a:bodyPr>
          <a:lstStyle/>
          <a:p>
            <a:pPr marL="0" marR="26034"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2021 Solution Challenge</a:t>
            </a:r>
            <a:endParaRPr sz="1200" b="0" i="0" u="none" strike="noStrike" cap="none"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7E80503-8466-8AF6-B404-090947C948D2}"/>
              </a:ext>
            </a:extLst>
          </p:cNvPr>
          <p:cNvPicPr>
            <a:picLocks noChangeAspect="1"/>
          </p:cNvPicPr>
          <p:nvPr/>
        </p:nvPicPr>
        <p:blipFill>
          <a:blip r:embed="rId3"/>
          <a:stretch>
            <a:fillRect/>
          </a:stretch>
        </p:blipFill>
        <p:spPr>
          <a:xfrm>
            <a:off x="1269540" y="1414886"/>
            <a:ext cx="2398443" cy="1555285"/>
          </a:xfrm>
          <a:prstGeom prst="rect">
            <a:avLst/>
          </a:prstGeom>
        </p:spPr>
      </p:pic>
      <p:pic>
        <p:nvPicPr>
          <p:cNvPr id="9" name="Picture 8">
            <a:extLst>
              <a:ext uri="{FF2B5EF4-FFF2-40B4-BE49-F238E27FC236}">
                <a16:creationId xmlns:a16="http://schemas.microsoft.com/office/drawing/2014/main" id="{39A13975-C1E0-7279-FBFF-25FC93EDF1F0}"/>
              </a:ext>
            </a:extLst>
          </p:cNvPr>
          <p:cNvPicPr>
            <a:picLocks noChangeAspect="1"/>
          </p:cNvPicPr>
          <p:nvPr/>
        </p:nvPicPr>
        <p:blipFill>
          <a:blip r:embed="rId4"/>
          <a:stretch>
            <a:fillRect/>
          </a:stretch>
        </p:blipFill>
        <p:spPr>
          <a:xfrm>
            <a:off x="3790860" y="1293719"/>
            <a:ext cx="2675254" cy="1797621"/>
          </a:xfrm>
          <a:prstGeom prst="rect">
            <a:avLst/>
          </a:prstGeom>
        </p:spPr>
      </p:pic>
      <p:pic>
        <p:nvPicPr>
          <p:cNvPr id="10" name="Picture 9">
            <a:extLst>
              <a:ext uri="{FF2B5EF4-FFF2-40B4-BE49-F238E27FC236}">
                <a16:creationId xmlns:a16="http://schemas.microsoft.com/office/drawing/2014/main" id="{9DB2F18D-78AD-CB39-6EE2-1FF5E200001F}"/>
              </a:ext>
            </a:extLst>
          </p:cNvPr>
          <p:cNvPicPr>
            <a:picLocks noChangeAspect="1"/>
          </p:cNvPicPr>
          <p:nvPr/>
        </p:nvPicPr>
        <p:blipFill>
          <a:blip r:embed="rId5"/>
          <a:stretch>
            <a:fillRect/>
          </a:stretch>
        </p:blipFill>
        <p:spPr>
          <a:xfrm>
            <a:off x="6588991" y="1293719"/>
            <a:ext cx="2298391" cy="1816431"/>
          </a:xfrm>
          <a:prstGeom prst="rect">
            <a:avLst/>
          </a:prstGeom>
        </p:spPr>
      </p:pic>
      <p:pic>
        <p:nvPicPr>
          <p:cNvPr id="2056" name="Picture 8" descr="A person posing for the camera&#10;&#10;Description automatically generated">
            <a:extLst>
              <a:ext uri="{FF2B5EF4-FFF2-40B4-BE49-F238E27FC236}">
                <a16:creationId xmlns:a16="http://schemas.microsoft.com/office/drawing/2014/main" id="{D599B809-D644-A43C-37FA-B98EEFA6EB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8282" y="3651067"/>
            <a:ext cx="2398443" cy="1781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9D7FC87-1C9B-8EE3-8C40-08ED92492A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860" y="3651068"/>
            <a:ext cx="2128887" cy="17811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CB95410-C3DC-9959-0AFE-BA26E93B9B43}"/>
              </a:ext>
            </a:extLst>
          </p:cNvPr>
          <p:cNvPicPr>
            <a:picLocks noChangeAspect="1"/>
          </p:cNvPicPr>
          <p:nvPr/>
        </p:nvPicPr>
        <p:blipFill>
          <a:blip r:embed="rId8"/>
          <a:stretch>
            <a:fillRect/>
          </a:stretch>
        </p:blipFill>
        <p:spPr>
          <a:xfrm>
            <a:off x="6327629" y="3681742"/>
            <a:ext cx="2675255" cy="1797622"/>
          </a:xfrm>
          <a:prstGeom prst="rect">
            <a:avLst/>
          </a:prstGeom>
        </p:spPr>
      </p:pic>
      <p:pic>
        <p:nvPicPr>
          <p:cNvPr id="16" name="Picture 15">
            <a:extLst>
              <a:ext uri="{FF2B5EF4-FFF2-40B4-BE49-F238E27FC236}">
                <a16:creationId xmlns:a16="http://schemas.microsoft.com/office/drawing/2014/main" id="{C70FC0EE-8E63-4D9E-F6E7-22A7B548732A}"/>
              </a:ext>
            </a:extLst>
          </p:cNvPr>
          <p:cNvPicPr>
            <a:picLocks noChangeAspect="1"/>
          </p:cNvPicPr>
          <p:nvPr/>
        </p:nvPicPr>
        <p:blipFill>
          <a:blip r:embed="rId9"/>
          <a:stretch>
            <a:fillRect/>
          </a:stretch>
        </p:blipFill>
        <p:spPr>
          <a:xfrm>
            <a:off x="9055722" y="1293719"/>
            <a:ext cx="2395614" cy="1780656"/>
          </a:xfrm>
          <a:prstGeom prst="rect">
            <a:avLst/>
          </a:prstGeom>
        </p:spPr>
      </p:pic>
      <p:pic>
        <p:nvPicPr>
          <p:cNvPr id="18" name="Picture 17">
            <a:extLst>
              <a:ext uri="{FF2B5EF4-FFF2-40B4-BE49-F238E27FC236}">
                <a16:creationId xmlns:a16="http://schemas.microsoft.com/office/drawing/2014/main" id="{D98F2C10-F987-8DC6-9B7A-878CF346AFC1}"/>
              </a:ext>
            </a:extLst>
          </p:cNvPr>
          <p:cNvPicPr>
            <a:picLocks noChangeAspect="1"/>
          </p:cNvPicPr>
          <p:nvPr/>
        </p:nvPicPr>
        <p:blipFill>
          <a:blip r:embed="rId10"/>
          <a:stretch>
            <a:fillRect/>
          </a:stretch>
        </p:blipFill>
        <p:spPr>
          <a:xfrm>
            <a:off x="9318595" y="3783626"/>
            <a:ext cx="2400017" cy="1668365"/>
          </a:xfrm>
          <a:prstGeom prst="rect">
            <a:avLst/>
          </a:prstGeom>
        </p:spPr>
      </p:pic>
    </p:spTree>
    <p:extLst>
      <p:ext uri="{BB962C8B-B14F-4D97-AF65-F5344CB8AC3E}">
        <p14:creationId xmlns:p14="http://schemas.microsoft.com/office/powerpoint/2010/main" val="3449894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57" name="Google Shape;257;p18"/>
          <p:cNvSpPr txBox="1">
            <a:spLocks noGrp="1"/>
          </p:cNvSpPr>
          <p:nvPr>
            <p:ph type="title"/>
          </p:nvPr>
        </p:nvSpPr>
        <p:spPr>
          <a:xfrm>
            <a:off x="1850203" y="2"/>
            <a:ext cx="8716197" cy="627721"/>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b="1" i="0" u="none" strike="noStrike" cap="none" dirty="0">
                <a:solidFill>
                  <a:srgbClr val="000000"/>
                </a:solidFill>
                <a:latin typeface="Calibri"/>
                <a:ea typeface="Calibri"/>
                <a:cs typeface="Calibri"/>
                <a:sym typeface="Calibri"/>
              </a:rPr>
              <a:t>Departmental Newsletter</a:t>
            </a:r>
            <a:endParaRPr sz="4000" dirty="0"/>
          </a:p>
        </p:txBody>
      </p:sp>
      <p:sp>
        <p:nvSpPr>
          <p:cNvPr id="260" name="Google Shape;260;p18"/>
          <p:cNvSpPr txBox="1"/>
          <p:nvPr/>
        </p:nvSpPr>
        <p:spPr>
          <a:xfrm>
            <a:off x="1767840" y="5743186"/>
            <a:ext cx="9347200" cy="319944"/>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Calibri"/>
                <a:ea typeface="Calibri"/>
                <a:cs typeface="Calibri"/>
                <a:sym typeface="Calibri"/>
              </a:rPr>
              <a:t>Departmental Newsletter- </a:t>
            </a:r>
            <a:r>
              <a:rPr lang="en-US" sz="2000" dirty="0">
                <a:hlinkClick r:id="rId3"/>
              </a:rPr>
              <a:t>Comp Bit and Bytes - 2021-22-2(31 may 2022 ) (google.com)</a:t>
            </a:r>
            <a:endParaRPr sz="1600" b="0" i="0" u="none" strike="noStrike" cap="none" dirty="0">
              <a:solidFill>
                <a:srgbClr val="000000"/>
              </a:solidFill>
              <a:latin typeface="Calibri"/>
              <a:ea typeface="Calibri"/>
              <a:cs typeface="Calibri"/>
              <a:sym typeface="Calibri"/>
            </a:endParaRPr>
          </a:p>
        </p:txBody>
      </p:sp>
      <p:sp>
        <p:nvSpPr>
          <p:cNvPr id="261" name="Google Shape;261;p18"/>
          <p:cNvSpPr txBox="1">
            <a:spLocks noGrp="1"/>
          </p:cNvSpPr>
          <p:nvPr>
            <p:ph type="sldNum" idx="4294967295"/>
          </p:nvPr>
        </p:nvSpPr>
        <p:spPr>
          <a:xfrm>
            <a:off x="11799066" y="6586525"/>
            <a:ext cx="231775" cy="190180"/>
          </a:xfrm>
          <a:prstGeom prst="rect">
            <a:avLst/>
          </a:prstGeom>
          <a:noFill/>
          <a:ln>
            <a:noFill/>
          </a:ln>
        </p:spPr>
        <p:txBody>
          <a:bodyPr spcFirstLastPara="1" wrap="square" lIns="0" tIns="0" rIns="0" bIns="0" anchor="ctr" anchorCtr="0">
            <a:spAutoFit/>
          </a:bodyPr>
          <a:lstStyle/>
          <a:p>
            <a:pPr marL="38100" marR="0" lvl="0" indent="0" algn="r" rtl="0">
              <a:lnSpc>
                <a:spcPct val="103333"/>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52</a:t>
            </a:fld>
            <a:endParaRPr sz="1200" b="0" i="0" u="none" strike="noStrike" cap="none">
              <a:solidFill>
                <a:srgbClr val="888888"/>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A9ED40F9-6888-C7E6-BDDA-A50C4C20FD68}"/>
              </a:ext>
            </a:extLst>
          </p:cNvPr>
          <p:cNvPicPr>
            <a:picLocks noChangeAspect="1"/>
          </p:cNvPicPr>
          <p:nvPr/>
        </p:nvPicPr>
        <p:blipFill>
          <a:blip r:embed="rId4"/>
          <a:stretch>
            <a:fillRect/>
          </a:stretch>
        </p:blipFill>
        <p:spPr>
          <a:xfrm>
            <a:off x="3820878" y="752252"/>
            <a:ext cx="5597442" cy="4896708"/>
          </a:xfrm>
          <a:prstGeom prst="rect">
            <a:avLst/>
          </a:prstGeom>
        </p:spPr>
      </p:pic>
    </p:spTree>
    <p:extLst>
      <p:ext uri="{BB962C8B-B14F-4D97-AF65-F5344CB8AC3E}">
        <p14:creationId xmlns:p14="http://schemas.microsoft.com/office/powerpoint/2010/main" val="883042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0"/>
          <p:cNvSpPr txBox="1">
            <a:spLocks noGrp="1"/>
          </p:cNvSpPr>
          <p:nvPr>
            <p:ph type="sldNum" idx="12"/>
          </p:nvPr>
        </p:nvSpPr>
        <p:spPr>
          <a:xfrm>
            <a:off x="9245600" y="6356355"/>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53</a:t>
            </a:fld>
            <a:endParaRPr dirty="0"/>
          </a:p>
        </p:txBody>
      </p:sp>
      <p:sp>
        <p:nvSpPr>
          <p:cNvPr id="288" name="Google Shape;288;p20"/>
          <p:cNvSpPr txBox="1"/>
          <p:nvPr/>
        </p:nvSpPr>
        <p:spPr>
          <a:xfrm>
            <a:off x="812800" y="0"/>
            <a:ext cx="11379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70C0"/>
              </a:buClr>
              <a:buSzPts val="2800"/>
              <a:buFont typeface="Verdana"/>
              <a:buNone/>
            </a:pPr>
            <a:r>
              <a:rPr lang="en-US" sz="2800" dirty="0">
                <a:solidFill>
                  <a:srgbClr val="0070C0"/>
                </a:solidFill>
                <a:latin typeface="Verdana"/>
                <a:ea typeface="Verdana"/>
                <a:cs typeface="Verdana"/>
                <a:sym typeface="Verdana"/>
              </a:rPr>
              <a:t>Distinguished Alumni</a:t>
            </a:r>
            <a:endParaRPr sz="1800" dirty="0">
              <a:solidFill>
                <a:schemeClr val="dk1"/>
              </a:solidFill>
              <a:latin typeface="Arial"/>
              <a:ea typeface="Arial"/>
              <a:cs typeface="Arial"/>
              <a:sym typeface="Arial"/>
            </a:endParaRPr>
          </a:p>
        </p:txBody>
      </p:sp>
      <p:sp>
        <p:nvSpPr>
          <p:cNvPr id="297" name="Google Shape;297;p20"/>
          <p:cNvSpPr/>
          <p:nvPr/>
        </p:nvSpPr>
        <p:spPr>
          <a:xfrm>
            <a:off x="1142522" y="5739825"/>
            <a:ext cx="241348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Rohan R </a:t>
            </a:r>
            <a:r>
              <a:rPr lang="en-US" sz="1600" dirty="0" err="1">
                <a:solidFill>
                  <a:schemeClr val="dk1"/>
                </a:solidFill>
                <a:latin typeface="Times New Roman"/>
                <a:ea typeface="Times New Roman"/>
                <a:cs typeface="Times New Roman"/>
                <a:sym typeface="Times New Roman"/>
              </a:rPr>
              <a:t>Vibhandik</a:t>
            </a:r>
            <a:endParaRPr sz="1600" dirty="0">
              <a:solidFill>
                <a:schemeClr val="dk1"/>
              </a:solidFill>
              <a:latin typeface="Times New Roman"/>
              <a:ea typeface="Times New Roman"/>
              <a:cs typeface="Times New Roman"/>
              <a:sym typeface="Times New Roman"/>
            </a:endParaRPr>
          </a:p>
        </p:txBody>
      </p:sp>
      <p:sp>
        <p:nvSpPr>
          <p:cNvPr id="298" name="Google Shape;298;p20"/>
          <p:cNvSpPr/>
          <p:nvPr/>
        </p:nvSpPr>
        <p:spPr>
          <a:xfrm>
            <a:off x="1233725" y="6044630"/>
            <a:ext cx="283027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Research Scientist - Cyber Intelligence</a:t>
            </a:r>
            <a:endParaRPr sz="1600" dirty="0">
              <a:solidFill>
                <a:schemeClr val="dk1"/>
              </a:solidFill>
              <a:latin typeface="Times New Roman"/>
              <a:ea typeface="Times New Roman"/>
              <a:cs typeface="Times New Roman"/>
              <a:sym typeface="Times New Roman"/>
            </a:endParaRPr>
          </a:p>
        </p:txBody>
      </p:sp>
      <p:pic>
        <p:nvPicPr>
          <p:cNvPr id="299" name="Google Shape;299;p20" descr="Image result for Rohan  Vibhandik"/>
          <p:cNvPicPr preferRelativeResize="0"/>
          <p:nvPr/>
        </p:nvPicPr>
        <p:blipFill rotWithShape="1">
          <a:blip r:embed="rId3">
            <a:alphaModFix/>
          </a:blip>
          <a:srcRect/>
          <a:stretch/>
        </p:blipFill>
        <p:spPr>
          <a:xfrm>
            <a:off x="1079262" y="3634145"/>
            <a:ext cx="2540000" cy="1905000"/>
          </a:xfrm>
          <a:prstGeom prst="rect">
            <a:avLst/>
          </a:prstGeom>
          <a:noFill/>
          <a:ln>
            <a:noFill/>
          </a:ln>
        </p:spPr>
      </p:pic>
      <p:grpSp>
        <p:nvGrpSpPr>
          <p:cNvPr id="300" name="Google Shape;300;p20"/>
          <p:cNvGrpSpPr/>
          <p:nvPr/>
        </p:nvGrpSpPr>
        <p:grpSpPr>
          <a:xfrm>
            <a:off x="6744674" y="717489"/>
            <a:ext cx="2540000" cy="2801870"/>
            <a:chOff x="3657600" y="609600"/>
            <a:chExt cx="1905000" cy="2654587"/>
          </a:xfrm>
        </p:grpSpPr>
        <p:pic>
          <p:nvPicPr>
            <p:cNvPr id="301" name="Google Shape;301;p20" descr="Image result for Viraj kulkarni"/>
            <p:cNvPicPr preferRelativeResize="0"/>
            <p:nvPr/>
          </p:nvPicPr>
          <p:blipFill rotWithShape="1">
            <a:blip r:embed="rId4">
              <a:alphaModFix/>
            </a:blip>
            <a:srcRect/>
            <a:stretch/>
          </p:blipFill>
          <p:spPr>
            <a:xfrm>
              <a:off x="3657600" y="609600"/>
              <a:ext cx="1905000" cy="1905000"/>
            </a:xfrm>
            <a:prstGeom prst="rect">
              <a:avLst/>
            </a:prstGeom>
            <a:noFill/>
            <a:ln>
              <a:noFill/>
            </a:ln>
          </p:spPr>
        </p:pic>
        <p:sp>
          <p:nvSpPr>
            <p:cNvPr id="302" name="Google Shape;302;p20"/>
            <p:cNvSpPr/>
            <p:nvPr/>
          </p:nvSpPr>
          <p:spPr>
            <a:xfrm>
              <a:off x="3956187" y="2480846"/>
              <a:ext cx="137781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Viraj Kulkarni</a:t>
              </a:r>
              <a:endParaRPr sz="1600" dirty="0">
                <a:solidFill>
                  <a:schemeClr val="dk1"/>
                </a:solidFill>
                <a:latin typeface="Times New Roman"/>
                <a:ea typeface="Times New Roman"/>
                <a:cs typeface="Times New Roman"/>
                <a:sym typeface="Times New Roman"/>
              </a:endParaRPr>
            </a:p>
          </p:txBody>
        </p:sp>
        <p:sp>
          <p:nvSpPr>
            <p:cNvPr id="303" name="Google Shape;303;p20"/>
            <p:cNvSpPr/>
            <p:nvPr/>
          </p:nvSpPr>
          <p:spPr>
            <a:xfrm>
              <a:off x="3755054" y="2679412"/>
              <a:ext cx="180754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Entrepreneur and Computer Scientist</a:t>
              </a:r>
              <a:endParaRPr sz="1600" dirty="0">
                <a:solidFill>
                  <a:schemeClr val="dk1"/>
                </a:solidFill>
                <a:latin typeface="Times New Roman"/>
                <a:ea typeface="Times New Roman"/>
                <a:cs typeface="Times New Roman"/>
                <a:sym typeface="Times New Roman"/>
              </a:endParaRPr>
            </a:p>
          </p:txBody>
        </p:sp>
      </p:grpSp>
      <p:grpSp>
        <p:nvGrpSpPr>
          <p:cNvPr id="304" name="Google Shape;304;p20"/>
          <p:cNvGrpSpPr/>
          <p:nvPr/>
        </p:nvGrpSpPr>
        <p:grpSpPr>
          <a:xfrm>
            <a:off x="9459704" y="3576957"/>
            <a:ext cx="2732296" cy="3116850"/>
            <a:chOff x="7315200" y="6096000"/>
            <a:chExt cx="2374750" cy="3116850"/>
          </a:xfrm>
        </p:grpSpPr>
        <p:pic>
          <p:nvPicPr>
            <p:cNvPr id="305" name="Google Shape;305;p20" descr="Image result for Anvit Phatak"/>
            <p:cNvPicPr preferRelativeResize="0"/>
            <p:nvPr/>
          </p:nvPicPr>
          <p:blipFill rotWithShape="1">
            <a:blip r:embed="rId5">
              <a:alphaModFix/>
            </a:blip>
            <a:srcRect/>
            <a:stretch/>
          </p:blipFill>
          <p:spPr>
            <a:xfrm>
              <a:off x="7315200" y="6096000"/>
              <a:ext cx="2286000" cy="2110166"/>
            </a:xfrm>
            <a:prstGeom prst="rect">
              <a:avLst/>
            </a:prstGeom>
            <a:noFill/>
            <a:ln>
              <a:noFill/>
            </a:ln>
          </p:spPr>
        </p:pic>
        <p:sp>
          <p:nvSpPr>
            <p:cNvPr id="306" name="Google Shape;306;p20"/>
            <p:cNvSpPr/>
            <p:nvPr/>
          </p:nvSpPr>
          <p:spPr>
            <a:xfrm>
              <a:off x="7733636" y="8296221"/>
              <a:ext cx="1263487"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r>
                <a:rPr lang="en-US" sz="1600" dirty="0" err="1">
                  <a:solidFill>
                    <a:schemeClr val="dk1"/>
                  </a:solidFill>
                  <a:latin typeface="Times New Roman"/>
                  <a:ea typeface="Times New Roman"/>
                  <a:cs typeface="Times New Roman"/>
                  <a:sym typeface="Times New Roman"/>
                </a:rPr>
                <a:t>Anvit</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Phatak</a:t>
              </a:r>
              <a:r>
                <a:rPr lang="en-US" sz="1600" dirty="0">
                  <a:solidFill>
                    <a:schemeClr val="dk1"/>
                  </a:solidFill>
                  <a:latin typeface="Times New Roman"/>
                  <a:ea typeface="Times New Roman"/>
                  <a:cs typeface="Times New Roman"/>
                  <a:sym typeface="Times New Roman"/>
                </a:rPr>
                <a:t>, </a:t>
              </a:r>
              <a:endParaRPr sz="1600" dirty="0">
                <a:solidFill>
                  <a:schemeClr val="dk1"/>
                </a:solidFill>
                <a:latin typeface="Times New Roman"/>
                <a:ea typeface="Times New Roman"/>
                <a:cs typeface="Times New Roman"/>
                <a:sym typeface="Times New Roman"/>
              </a:endParaRPr>
            </a:p>
          </p:txBody>
        </p:sp>
        <p:sp>
          <p:nvSpPr>
            <p:cNvPr id="307" name="Google Shape;307;p20"/>
            <p:cNvSpPr/>
            <p:nvPr/>
          </p:nvSpPr>
          <p:spPr>
            <a:xfrm>
              <a:off x="8778957" y="8310058"/>
              <a:ext cx="864467"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Calibri"/>
                <a:buNone/>
              </a:pPr>
              <a:r>
                <a:rPr lang="en-US" sz="1600" dirty="0">
                  <a:solidFill>
                    <a:schemeClr val="dk1"/>
                  </a:solidFill>
                  <a:latin typeface="Calibri"/>
                  <a:ea typeface="Calibri"/>
                  <a:cs typeface="Calibri"/>
                  <a:sym typeface="Calibri"/>
                </a:rPr>
                <a:t>Director</a:t>
              </a:r>
              <a:endParaRPr sz="1600" dirty="0">
                <a:solidFill>
                  <a:schemeClr val="dk1"/>
                </a:solidFill>
                <a:latin typeface="Calibri"/>
                <a:ea typeface="Calibri"/>
                <a:cs typeface="Calibri"/>
                <a:sym typeface="Calibri"/>
              </a:endParaRPr>
            </a:p>
          </p:txBody>
        </p:sp>
        <p:sp>
          <p:nvSpPr>
            <p:cNvPr id="308" name="Google Shape;308;p20"/>
            <p:cNvSpPr/>
            <p:nvPr/>
          </p:nvSpPr>
          <p:spPr>
            <a:xfrm>
              <a:off x="7483656" y="8628075"/>
              <a:ext cx="220629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Millennium National School, Pune</a:t>
              </a:r>
              <a:endParaRPr sz="1600" dirty="0">
                <a:solidFill>
                  <a:schemeClr val="dk1"/>
                </a:solidFill>
                <a:latin typeface="Times New Roman"/>
                <a:ea typeface="Times New Roman"/>
                <a:cs typeface="Times New Roman"/>
                <a:sym typeface="Times New Roman"/>
              </a:endParaRPr>
            </a:p>
          </p:txBody>
        </p:sp>
      </p:grpSp>
      <p:sp>
        <p:nvSpPr>
          <p:cNvPr id="309" name="Google Shape;309;p20"/>
          <p:cNvSpPr/>
          <p:nvPr/>
        </p:nvSpPr>
        <p:spPr>
          <a:xfrm>
            <a:off x="1142523" y="2667000"/>
            <a:ext cx="2311880" cy="5971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Times New Roman"/>
              <a:buNone/>
            </a:pPr>
            <a:r>
              <a:rPr lang="en-US" sz="1600" dirty="0">
                <a:solidFill>
                  <a:schemeClr val="dk1"/>
                </a:solidFill>
                <a:latin typeface="Times New Roman"/>
                <a:ea typeface="Times New Roman"/>
                <a:cs typeface="Times New Roman"/>
                <a:sym typeface="Times New Roman"/>
              </a:rPr>
              <a:t>Vaibhav </a:t>
            </a:r>
            <a:r>
              <a:rPr lang="en-US" sz="1600" dirty="0" err="1">
                <a:solidFill>
                  <a:schemeClr val="dk1"/>
                </a:solidFill>
                <a:latin typeface="Times New Roman"/>
                <a:ea typeface="Times New Roman"/>
                <a:cs typeface="Times New Roman"/>
                <a:sym typeface="Times New Roman"/>
              </a:rPr>
              <a:t>Kajale</a:t>
            </a:r>
            <a:r>
              <a:rPr lang="en-US" sz="1600" dirty="0">
                <a:solidFill>
                  <a:schemeClr val="dk1"/>
                </a:solidFill>
                <a:latin typeface="Times New Roman"/>
                <a:ea typeface="Times New Roman"/>
                <a:cs typeface="Times New Roman"/>
                <a:sym typeface="Times New Roman"/>
              </a:rPr>
              <a:t> (IAS) UPSC Ranker</a:t>
            </a:r>
            <a:endParaRPr sz="1600" dirty="0">
              <a:solidFill>
                <a:schemeClr val="dk1"/>
              </a:solidFill>
              <a:latin typeface="Calibri"/>
              <a:ea typeface="Calibri"/>
              <a:cs typeface="Calibri"/>
              <a:sym typeface="Calibri"/>
            </a:endParaRPr>
          </a:p>
        </p:txBody>
      </p:sp>
      <p:sp>
        <p:nvSpPr>
          <p:cNvPr id="311" name="Google Shape;311;p20"/>
          <p:cNvSpPr/>
          <p:nvPr/>
        </p:nvSpPr>
        <p:spPr>
          <a:xfrm>
            <a:off x="909720" y="3200400"/>
            <a:ext cx="264628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Times New Roman"/>
              <a:buNone/>
            </a:pPr>
            <a:endParaRPr sz="1600" dirty="0">
              <a:solidFill>
                <a:schemeClr val="dk1"/>
              </a:solidFill>
              <a:latin typeface="Calibri"/>
              <a:ea typeface="Calibri"/>
              <a:cs typeface="Calibri"/>
              <a:sym typeface="Calibri"/>
            </a:endParaRPr>
          </a:p>
        </p:txBody>
      </p:sp>
      <p:sp>
        <p:nvSpPr>
          <p:cNvPr id="32" name="TextBox 31">
            <a:extLst>
              <a:ext uri="{FF2B5EF4-FFF2-40B4-BE49-F238E27FC236}">
                <a16:creationId xmlns:a16="http://schemas.microsoft.com/office/drawing/2014/main" id="{E5612E9F-C01D-73F9-C920-00BB64084395}"/>
              </a:ext>
            </a:extLst>
          </p:cNvPr>
          <p:cNvSpPr txBox="1"/>
          <p:nvPr/>
        </p:nvSpPr>
        <p:spPr>
          <a:xfrm>
            <a:off x="9615377" y="2609019"/>
            <a:ext cx="2075880" cy="738664"/>
          </a:xfrm>
          <a:prstGeom prst="rect">
            <a:avLst/>
          </a:prstGeom>
          <a:noFill/>
        </p:spPr>
        <p:txBody>
          <a:bodyPr wrap="square">
            <a:spAutoFit/>
          </a:bodyPr>
          <a:lstStyle/>
          <a:p>
            <a:pPr algn="ctr"/>
            <a:r>
              <a:rPr lang="en-US" dirty="0" err="1"/>
              <a:t>Indrajeet</a:t>
            </a:r>
            <a:r>
              <a:rPr lang="en-US" dirty="0"/>
              <a:t> Patil, Founder &amp; CEO at </a:t>
            </a:r>
            <a:r>
              <a:rPr lang="en-US" dirty="0" err="1"/>
              <a:t>Cereble</a:t>
            </a:r>
            <a:r>
              <a:rPr lang="en-US" dirty="0"/>
              <a:t> Robotics</a:t>
            </a:r>
            <a:endParaRPr lang="en-IN" dirty="0"/>
          </a:p>
        </p:txBody>
      </p:sp>
      <p:pic>
        <p:nvPicPr>
          <p:cNvPr id="33" name="Picture 32">
            <a:extLst>
              <a:ext uri="{FF2B5EF4-FFF2-40B4-BE49-F238E27FC236}">
                <a16:creationId xmlns:a16="http://schemas.microsoft.com/office/drawing/2014/main" id="{6C889737-F91E-A70C-BC83-23874416E476}"/>
              </a:ext>
            </a:extLst>
          </p:cNvPr>
          <p:cNvPicPr>
            <a:picLocks noChangeAspect="1"/>
          </p:cNvPicPr>
          <p:nvPr/>
        </p:nvPicPr>
        <p:blipFill>
          <a:blip r:embed="rId6"/>
          <a:stretch>
            <a:fillRect/>
          </a:stretch>
        </p:blipFill>
        <p:spPr>
          <a:xfrm>
            <a:off x="3769567" y="718066"/>
            <a:ext cx="2428790" cy="1948933"/>
          </a:xfrm>
          <a:prstGeom prst="rect">
            <a:avLst/>
          </a:prstGeom>
        </p:spPr>
      </p:pic>
      <p:sp>
        <p:nvSpPr>
          <p:cNvPr id="35" name="Google Shape;291;p20">
            <a:extLst>
              <a:ext uri="{FF2B5EF4-FFF2-40B4-BE49-F238E27FC236}">
                <a16:creationId xmlns:a16="http://schemas.microsoft.com/office/drawing/2014/main" id="{62F75BD9-0193-B26D-EEDB-0122627C192D}"/>
              </a:ext>
            </a:extLst>
          </p:cNvPr>
          <p:cNvSpPr/>
          <p:nvPr/>
        </p:nvSpPr>
        <p:spPr>
          <a:xfrm>
            <a:off x="3860803" y="2628901"/>
            <a:ext cx="2641596" cy="745910"/>
          </a:xfrm>
          <a:prstGeom prst="rect">
            <a:avLst/>
          </a:prstGeom>
          <a:noFill/>
          <a:ln>
            <a:noFill/>
          </a:ln>
        </p:spPr>
        <p:txBody>
          <a:bodyPr spcFirstLastPara="1" wrap="square" lIns="91425" tIns="45700" rIns="91425" bIns="45700" anchor="t" anchorCtr="0">
            <a:noAutofit/>
          </a:bodyPr>
          <a:lstStyle/>
          <a:p>
            <a:pPr algn="ctr">
              <a:buSzPts val="1800"/>
            </a:pPr>
            <a:r>
              <a:rPr lang="en-US" sz="1800" dirty="0">
                <a:solidFill>
                  <a:srgbClr val="000000"/>
                </a:solidFill>
                <a:latin typeface="Times New Roman"/>
                <a:ea typeface="Times New Roman"/>
                <a:cs typeface="Times New Roman"/>
                <a:sym typeface="Times New Roman"/>
              </a:rPr>
              <a:t>Karan </a:t>
            </a:r>
            <a:r>
              <a:rPr lang="en-US" sz="1800" dirty="0" err="1">
                <a:solidFill>
                  <a:srgbClr val="000000"/>
                </a:solidFill>
                <a:latin typeface="Times New Roman"/>
                <a:ea typeface="Times New Roman"/>
                <a:cs typeface="Times New Roman"/>
                <a:sym typeface="Times New Roman"/>
              </a:rPr>
              <a:t>Parseja</a:t>
            </a:r>
            <a:r>
              <a:rPr lang="en-US" sz="1800" dirty="0">
                <a:solidFill>
                  <a:srgbClr val="000000"/>
                </a:solidFill>
                <a:latin typeface="Times New Roman"/>
                <a:ea typeface="Times New Roman"/>
                <a:cs typeface="Times New Roman"/>
                <a:sym typeface="Times New Roman"/>
              </a:rPr>
              <a:t> Software Engineer at Meta</a:t>
            </a:r>
          </a:p>
          <a:p>
            <a:pPr marL="0" marR="0" lvl="0" indent="0" algn="ctr" rtl="0">
              <a:spcBef>
                <a:spcPts val="0"/>
              </a:spcBef>
              <a:spcAft>
                <a:spcPts val="0"/>
              </a:spcAft>
              <a:buClr>
                <a:srgbClr val="000000"/>
              </a:buClr>
              <a:buSzPts val="1800"/>
              <a:buFont typeface="Times New Roman"/>
              <a:buNone/>
            </a:pPr>
            <a:endParaRPr lang="en-US" sz="1800" dirty="0">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Clr>
                <a:srgbClr val="000000"/>
              </a:buClr>
              <a:buSzPts val="1800"/>
              <a:buFont typeface="Times New Roman"/>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EC098B13-BDDC-249E-523A-C4C809CCE7EC}"/>
              </a:ext>
            </a:extLst>
          </p:cNvPr>
          <p:cNvPicPr>
            <a:picLocks noChangeAspect="1"/>
          </p:cNvPicPr>
          <p:nvPr/>
        </p:nvPicPr>
        <p:blipFill>
          <a:blip r:embed="rId7"/>
          <a:stretch>
            <a:fillRect/>
          </a:stretch>
        </p:blipFill>
        <p:spPr>
          <a:xfrm>
            <a:off x="4122762" y="3639589"/>
            <a:ext cx="2413481" cy="2100236"/>
          </a:xfrm>
          <a:prstGeom prst="rect">
            <a:avLst/>
          </a:prstGeom>
        </p:spPr>
      </p:pic>
      <p:sp>
        <p:nvSpPr>
          <p:cNvPr id="40" name="Google Shape;297;p20">
            <a:extLst>
              <a:ext uri="{FF2B5EF4-FFF2-40B4-BE49-F238E27FC236}">
                <a16:creationId xmlns:a16="http://schemas.microsoft.com/office/drawing/2014/main" id="{AD3E1F7A-3D10-8F02-2D08-A42EDD42DCAE}"/>
              </a:ext>
            </a:extLst>
          </p:cNvPr>
          <p:cNvSpPr/>
          <p:nvPr/>
        </p:nvSpPr>
        <p:spPr>
          <a:xfrm flipH="1">
            <a:off x="6987464" y="5906405"/>
            <a:ext cx="205442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Times New Roman"/>
              <a:buNone/>
            </a:pPr>
            <a:r>
              <a:rPr lang="en-US" sz="1600" dirty="0" err="1">
                <a:solidFill>
                  <a:schemeClr val="dk1"/>
                </a:solidFill>
                <a:latin typeface="Times New Roman"/>
                <a:cs typeface="Times New Roman"/>
                <a:sym typeface="Times New Roman"/>
              </a:rPr>
              <a:t>Miloni</a:t>
            </a:r>
            <a:r>
              <a:rPr lang="en-US" sz="1600" dirty="0">
                <a:solidFill>
                  <a:schemeClr val="dk1"/>
                </a:solidFill>
                <a:latin typeface="Times New Roman"/>
                <a:cs typeface="Times New Roman"/>
                <a:sym typeface="Times New Roman"/>
              </a:rPr>
              <a:t> </a:t>
            </a:r>
            <a:r>
              <a:rPr lang="en-US" sz="1600" dirty="0" err="1">
                <a:solidFill>
                  <a:schemeClr val="dk1"/>
                </a:solidFill>
                <a:latin typeface="Times New Roman"/>
                <a:cs typeface="Times New Roman"/>
                <a:sym typeface="Times New Roman"/>
              </a:rPr>
              <a:t>Mehata</a:t>
            </a:r>
            <a:endParaRPr lang="en-US" sz="1600" dirty="0">
              <a:solidFill>
                <a:schemeClr val="dk1"/>
              </a:solidFill>
              <a:latin typeface="Times New Roman"/>
              <a:cs typeface="Times New Roman"/>
              <a:sym typeface="Times New Roman"/>
            </a:endParaRPr>
          </a:p>
          <a:p>
            <a:pPr marL="0" marR="0" lvl="0" indent="0" algn="ctr" rtl="0">
              <a:spcBef>
                <a:spcPts val="0"/>
              </a:spcBef>
              <a:spcAft>
                <a:spcPts val="0"/>
              </a:spcAft>
              <a:buClr>
                <a:schemeClr val="dk1"/>
              </a:buClr>
              <a:buSzPts val="1600"/>
              <a:buFont typeface="Times New Roman"/>
              <a:buNone/>
            </a:pPr>
            <a:r>
              <a:rPr lang="en-US" sz="1600" dirty="0">
                <a:solidFill>
                  <a:schemeClr val="dk1"/>
                </a:solidFill>
                <a:latin typeface="Times New Roman"/>
                <a:cs typeface="Times New Roman"/>
                <a:sym typeface="Times New Roman"/>
              </a:rPr>
              <a:t>Software Engineer at Amazon</a:t>
            </a:r>
            <a:endParaRPr sz="1600" dirty="0">
              <a:solidFill>
                <a:schemeClr val="dk1"/>
              </a:solidFill>
              <a:latin typeface="Times New Roman"/>
              <a:cs typeface="Times New Roman"/>
              <a:sym typeface="Times New Roman"/>
            </a:endParaRPr>
          </a:p>
        </p:txBody>
      </p:sp>
      <p:pic>
        <p:nvPicPr>
          <p:cNvPr id="2052" name="Picture 4" descr="Miloni Mehta">
            <a:extLst>
              <a:ext uri="{FF2B5EF4-FFF2-40B4-BE49-F238E27FC236}">
                <a16:creationId xmlns:a16="http://schemas.microsoft.com/office/drawing/2014/main" id="{FCFD4174-5F88-47CE-4375-1F9879DC6F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494" y="3634145"/>
            <a:ext cx="2410061" cy="2110166"/>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297;p20">
            <a:extLst>
              <a:ext uri="{FF2B5EF4-FFF2-40B4-BE49-F238E27FC236}">
                <a16:creationId xmlns:a16="http://schemas.microsoft.com/office/drawing/2014/main" id="{C60E3D21-A81E-BC41-B451-CF3819A3E0A1}"/>
              </a:ext>
            </a:extLst>
          </p:cNvPr>
          <p:cNvSpPr/>
          <p:nvPr/>
        </p:nvSpPr>
        <p:spPr>
          <a:xfrm>
            <a:off x="3902832" y="5906405"/>
            <a:ext cx="2941725" cy="5440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600"/>
              <a:buFont typeface="Times New Roman"/>
              <a:buNone/>
            </a:pPr>
            <a:r>
              <a:rPr lang="en-US" sz="1600" dirty="0" err="1">
                <a:solidFill>
                  <a:schemeClr val="dk1"/>
                </a:solidFill>
                <a:latin typeface="Times New Roman"/>
                <a:ea typeface="Times New Roman"/>
                <a:cs typeface="Times New Roman"/>
                <a:sym typeface="Times New Roman"/>
              </a:rPr>
              <a:t>Ninad</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Kavimandan</a:t>
            </a:r>
            <a:endParaRPr lang="en-US" sz="1600" dirty="0">
              <a:solidFill>
                <a:schemeClr val="dk1"/>
              </a:solidFill>
              <a:latin typeface="Times New Roman"/>
              <a:ea typeface="Times New Roman"/>
              <a:cs typeface="Times New Roman"/>
              <a:sym typeface="Times New Roman"/>
            </a:endParaRPr>
          </a:p>
          <a:p>
            <a:pPr algn="ctr">
              <a:buClr>
                <a:schemeClr val="dk1"/>
              </a:buClr>
              <a:buSzPts val="1600"/>
            </a:pPr>
            <a:r>
              <a:rPr lang="en-IN" sz="1600" dirty="0">
                <a:solidFill>
                  <a:schemeClr val="dk1"/>
                </a:solidFill>
                <a:latin typeface="Times New Roman"/>
                <a:cs typeface="Times New Roman"/>
              </a:rPr>
              <a:t>Software Engineer 2 at Microsoft</a:t>
            </a:r>
            <a:endParaRPr sz="1600" dirty="0">
              <a:solidFill>
                <a:schemeClr val="dk1"/>
              </a:solidFill>
              <a:latin typeface="Times New Roman"/>
              <a:cs typeface="Times New Roman"/>
              <a:sym typeface="Times New Roman"/>
            </a:endParaRPr>
          </a:p>
        </p:txBody>
      </p:sp>
      <p:pic>
        <p:nvPicPr>
          <p:cNvPr id="1026" name="Picture 2" descr="Profile photo of Indrajeet Patil">
            <a:extLst>
              <a:ext uri="{FF2B5EF4-FFF2-40B4-BE49-F238E27FC236}">
                <a16:creationId xmlns:a16="http://schemas.microsoft.com/office/drawing/2014/main" id="{D269EFA3-CEF9-1EBA-322B-9A0163C30A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5377" y="669423"/>
            <a:ext cx="2469834" cy="1997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85CAA7-A09B-37AB-9197-0D56B246C320}"/>
              </a:ext>
            </a:extLst>
          </p:cNvPr>
          <p:cNvPicPr>
            <a:picLocks noChangeAspect="1"/>
          </p:cNvPicPr>
          <p:nvPr/>
        </p:nvPicPr>
        <p:blipFill>
          <a:blip r:embed="rId10"/>
          <a:stretch>
            <a:fillRect/>
          </a:stretch>
        </p:blipFill>
        <p:spPr>
          <a:xfrm>
            <a:off x="1191608" y="779622"/>
            <a:ext cx="2106763" cy="1887378"/>
          </a:xfrm>
          <a:prstGeom prst="rect">
            <a:avLst/>
          </a:prstGeom>
        </p:spPr>
      </p:pic>
    </p:spTree>
    <p:extLst>
      <p:ext uri="{BB962C8B-B14F-4D97-AF65-F5344CB8AC3E}">
        <p14:creationId xmlns:p14="http://schemas.microsoft.com/office/powerpoint/2010/main" val="3908575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54</a:t>
            </a:fld>
            <a:endParaRPr/>
          </a:p>
        </p:txBody>
      </p:sp>
      <p:sp>
        <p:nvSpPr>
          <p:cNvPr id="356" name="Google Shape;356;p23"/>
          <p:cNvSpPr/>
          <p:nvPr/>
        </p:nvSpPr>
        <p:spPr>
          <a:xfrm>
            <a:off x="1016000" y="0"/>
            <a:ext cx="1107440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Verdana"/>
              <a:buNone/>
            </a:pPr>
            <a:r>
              <a:rPr lang="en-US" sz="2800" dirty="0">
                <a:solidFill>
                  <a:srgbClr val="0070C0"/>
                </a:solidFill>
                <a:latin typeface="Verdana"/>
                <a:ea typeface="Verdana"/>
                <a:cs typeface="Verdana"/>
                <a:sym typeface="Verdana"/>
              </a:rPr>
              <a:t>Awards/Achievements in Inter-Institute Events</a:t>
            </a:r>
            <a:endParaRPr sz="1800" dirty="0">
              <a:solidFill>
                <a:schemeClr val="dk1"/>
              </a:solidFill>
              <a:latin typeface="Arial"/>
              <a:ea typeface="Arial"/>
              <a:cs typeface="Arial"/>
              <a:sym typeface="Arial"/>
            </a:endParaRPr>
          </a:p>
        </p:txBody>
      </p:sp>
      <p:graphicFrame>
        <p:nvGraphicFramePr>
          <p:cNvPr id="357" name="Google Shape;357;p23"/>
          <p:cNvGraphicFramePr/>
          <p:nvPr>
            <p:extLst>
              <p:ext uri="{D42A27DB-BD31-4B8C-83A1-F6EECF244321}">
                <p14:modId xmlns:p14="http://schemas.microsoft.com/office/powerpoint/2010/main" val="3426523946"/>
              </p:ext>
            </p:extLst>
          </p:nvPr>
        </p:nvGraphicFramePr>
        <p:xfrm>
          <a:off x="2773680" y="1087120"/>
          <a:ext cx="7559040" cy="2263023"/>
        </p:xfrm>
        <a:graphic>
          <a:graphicData uri="http://schemas.openxmlformats.org/drawingml/2006/table">
            <a:tbl>
              <a:tblPr>
                <a:tableStyleId>{0505E3EF-67EA-436B-97B2-0124C06EBD24}</a:tableStyleId>
              </a:tblPr>
              <a:tblGrid>
                <a:gridCol w="1889760">
                  <a:extLst>
                    <a:ext uri="{9D8B030D-6E8A-4147-A177-3AD203B41FA5}">
                      <a16:colId xmlns:a16="http://schemas.microsoft.com/office/drawing/2014/main" val="20000"/>
                    </a:ext>
                  </a:extLst>
                </a:gridCol>
                <a:gridCol w="1619800">
                  <a:extLst>
                    <a:ext uri="{9D8B030D-6E8A-4147-A177-3AD203B41FA5}">
                      <a16:colId xmlns:a16="http://schemas.microsoft.com/office/drawing/2014/main" val="20001"/>
                    </a:ext>
                  </a:extLst>
                </a:gridCol>
                <a:gridCol w="2386491">
                  <a:extLst>
                    <a:ext uri="{9D8B030D-6E8A-4147-A177-3AD203B41FA5}">
                      <a16:colId xmlns:a16="http://schemas.microsoft.com/office/drawing/2014/main" val="20002"/>
                    </a:ext>
                  </a:extLst>
                </a:gridCol>
                <a:gridCol w="1662989">
                  <a:extLst>
                    <a:ext uri="{9D8B030D-6E8A-4147-A177-3AD203B41FA5}">
                      <a16:colId xmlns:a16="http://schemas.microsoft.com/office/drawing/2014/main" val="20003"/>
                    </a:ext>
                  </a:extLst>
                </a:gridCol>
              </a:tblGrid>
              <a:tr h="904688">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Academic Year</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State Level   </a:t>
                      </a:r>
                      <a:endParaRPr sz="1400" u="none" strike="noStrike" cap="none" dirty="0">
                        <a:solidFill>
                          <a:schemeClr val="dk1"/>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National Level</a:t>
                      </a:r>
                      <a:endParaRPr sz="1400" u="none" strike="noStrike" cap="none" dirty="0">
                        <a:solidFill>
                          <a:schemeClr val="dk1"/>
                        </a:solidFill>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International Level </a:t>
                      </a:r>
                      <a:endParaRPr lang="en-US" sz="1400" u="none" strike="noStrike" cap="none" dirty="0">
                        <a:solidFill>
                          <a:schemeClr val="dk1"/>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0"/>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2021-22</a:t>
                      </a:r>
                      <a:endParaRPr sz="1400" u="none" strike="noStrike" cap="none" dirty="0"/>
                    </a:p>
                  </a:txBody>
                  <a:tcPr marL="121925" marR="121925" marT="45725" marB="45725"/>
                </a:tc>
                <a:tc>
                  <a:txBody>
                    <a:bodyPr/>
                    <a:lstStyle/>
                    <a:p>
                      <a:pPr marL="0" marR="0" lvl="1" indent="0" algn="ctr" rtl="0">
                        <a:lnSpc>
                          <a:spcPct val="100000"/>
                        </a:lnSpc>
                        <a:spcBef>
                          <a:spcPts val="0"/>
                        </a:spcBef>
                        <a:spcAft>
                          <a:spcPts val="0"/>
                        </a:spcAft>
                        <a:buClr>
                          <a:schemeClr val="dk1"/>
                        </a:buClr>
                        <a:buSzPts val="1400"/>
                        <a:buFont typeface="Times New Roman"/>
                        <a:buNone/>
                      </a:pPr>
                      <a:r>
                        <a:rPr lang="en-US" sz="1400" u="none" strike="noStrike" cap="none" dirty="0"/>
                        <a:t>5</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4</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a:t>
                      </a:r>
                      <a:endParaRPr sz="1400" u="none" strike="noStrike" cap="none" dirty="0"/>
                    </a:p>
                  </a:txBody>
                  <a:tcPr marL="121925" marR="121925" marT="45725" marB="45725"/>
                </a:tc>
                <a:extLst>
                  <a:ext uri="{0D108BD9-81ED-4DB2-BD59-A6C34878D82A}">
                    <a16:rowId xmlns:a16="http://schemas.microsoft.com/office/drawing/2014/main" val="10001"/>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ym typeface="Times New Roman"/>
                        </a:rPr>
                        <a:t>2020-21</a:t>
                      </a:r>
                      <a:endParaRPr sz="1400" u="none" strike="noStrike" cap="none"/>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t>05</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15</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07</a:t>
                      </a:r>
                      <a:endParaRPr sz="1400" u="none" strike="noStrike" cap="none" dirty="0"/>
                    </a:p>
                  </a:txBody>
                  <a:tcPr marL="121925" marR="121925" marT="45725" marB="45725"/>
                </a:tc>
                <a:extLst>
                  <a:ext uri="{0D108BD9-81ED-4DB2-BD59-A6C34878D82A}">
                    <a16:rowId xmlns:a16="http://schemas.microsoft.com/office/drawing/2014/main" val="10002"/>
                  </a:ext>
                </a:extLst>
              </a:tr>
              <a:tr h="36413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ym typeface="Times New Roman"/>
                        </a:rPr>
                        <a:t>2019-20 </a:t>
                      </a:r>
                      <a:endParaRPr sz="1400" u="none" strike="noStrike" cap="none"/>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600" u="none" strike="noStrike" cap="none" dirty="0"/>
                        <a:t>01</a:t>
                      </a:r>
                      <a:endParaRPr sz="16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04</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01</a:t>
                      </a:r>
                      <a:endParaRPr sz="1400" u="none" strike="noStrike" cap="none"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3"/>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2018-19</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t>04</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07</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04</a:t>
                      </a:r>
                      <a:endParaRPr sz="1400" u="none" strike="noStrike" cap="none"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3544067598"/>
                  </a:ext>
                </a:extLst>
              </a:tr>
            </a:tbl>
          </a:graphicData>
        </a:graphic>
      </p:graphicFrame>
      <p:graphicFrame>
        <p:nvGraphicFramePr>
          <p:cNvPr id="12" name="Google Shape;357;p23">
            <a:extLst>
              <a:ext uri="{FF2B5EF4-FFF2-40B4-BE49-F238E27FC236}">
                <a16:creationId xmlns:a16="http://schemas.microsoft.com/office/drawing/2014/main" id="{A7FD77E7-1843-D302-B234-C456391595A6}"/>
              </a:ext>
            </a:extLst>
          </p:cNvPr>
          <p:cNvGraphicFramePr/>
          <p:nvPr>
            <p:extLst>
              <p:ext uri="{D42A27DB-BD31-4B8C-83A1-F6EECF244321}">
                <p14:modId xmlns:p14="http://schemas.microsoft.com/office/powerpoint/2010/main" val="28798185"/>
              </p:ext>
            </p:extLst>
          </p:nvPr>
        </p:nvGraphicFramePr>
        <p:xfrm>
          <a:off x="2976880" y="4274255"/>
          <a:ext cx="7559040" cy="2264658"/>
        </p:xfrm>
        <a:graphic>
          <a:graphicData uri="http://schemas.openxmlformats.org/drawingml/2006/table">
            <a:tbl>
              <a:tblPr>
                <a:tableStyleId>{0505E3EF-67EA-436B-97B2-0124C06EBD24}</a:tableStyleId>
              </a:tblPr>
              <a:tblGrid>
                <a:gridCol w="1889760">
                  <a:extLst>
                    <a:ext uri="{9D8B030D-6E8A-4147-A177-3AD203B41FA5}">
                      <a16:colId xmlns:a16="http://schemas.microsoft.com/office/drawing/2014/main" val="20000"/>
                    </a:ext>
                  </a:extLst>
                </a:gridCol>
                <a:gridCol w="1619800">
                  <a:extLst>
                    <a:ext uri="{9D8B030D-6E8A-4147-A177-3AD203B41FA5}">
                      <a16:colId xmlns:a16="http://schemas.microsoft.com/office/drawing/2014/main" val="20001"/>
                    </a:ext>
                  </a:extLst>
                </a:gridCol>
                <a:gridCol w="2386491">
                  <a:extLst>
                    <a:ext uri="{9D8B030D-6E8A-4147-A177-3AD203B41FA5}">
                      <a16:colId xmlns:a16="http://schemas.microsoft.com/office/drawing/2014/main" val="20002"/>
                    </a:ext>
                  </a:extLst>
                </a:gridCol>
                <a:gridCol w="1662989">
                  <a:extLst>
                    <a:ext uri="{9D8B030D-6E8A-4147-A177-3AD203B41FA5}">
                      <a16:colId xmlns:a16="http://schemas.microsoft.com/office/drawing/2014/main" val="20003"/>
                    </a:ext>
                  </a:extLst>
                </a:gridCol>
              </a:tblGrid>
              <a:tr h="904688">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Academic Year</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State Level   </a:t>
                      </a:r>
                      <a:endParaRPr sz="1400" u="none" strike="noStrike" cap="none" dirty="0">
                        <a:solidFill>
                          <a:schemeClr val="dk1"/>
                        </a:solidFill>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National Level</a:t>
                      </a:r>
                      <a:endParaRPr sz="1400" u="none" strike="noStrike" cap="none" dirty="0">
                        <a:solidFill>
                          <a:schemeClr val="dk1"/>
                        </a:solidFill>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dk1"/>
                          </a:solidFill>
                          <a:sym typeface="Times New Roman"/>
                        </a:rPr>
                        <a:t>International Level </a:t>
                      </a:r>
                      <a:endParaRPr lang="en-US" sz="1400" u="none" strike="noStrike" cap="none" dirty="0">
                        <a:solidFill>
                          <a:schemeClr val="dk1"/>
                        </a:solidFill>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0"/>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2021-22</a:t>
                      </a:r>
                      <a:endParaRPr sz="1400" u="none" strike="noStrike" cap="none" dirty="0"/>
                    </a:p>
                  </a:txBody>
                  <a:tcPr marL="121925" marR="121925" marT="45725" marB="45725"/>
                </a:tc>
                <a:tc>
                  <a:txBody>
                    <a:bodyPr/>
                    <a:lstStyle/>
                    <a:p>
                      <a:pPr marL="0" marR="0" lvl="1" indent="0" algn="ctr" rtl="0">
                        <a:lnSpc>
                          <a:spcPct val="100000"/>
                        </a:lnSpc>
                        <a:spcBef>
                          <a:spcPts val="0"/>
                        </a:spcBef>
                        <a:spcAft>
                          <a:spcPts val="0"/>
                        </a:spcAft>
                        <a:buClr>
                          <a:schemeClr val="dk1"/>
                        </a:buClr>
                        <a:buSzPts val="1400"/>
                        <a:buFont typeface="Times New Roman"/>
                        <a:buNone/>
                      </a:pPr>
                      <a:r>
                        <a:rPr lang="en-US" sz="1400" u="none" strike="noStrike" cap="none" dirty="0"/>
                        <a:t>5</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10</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17</a:t>
                      </a:r>
                      <a:endParaRPr sz="1400" u="none" strike="noStrike" cap="none" dirty="0"/>
                    </a:p>
                  </a:txBody>
                  <a:tcPr marL="121925" marR="121925" marT="45725" marB="45725"/>
                </a:tc>
                <a:extLst>
                  <a:ext uri="{0D108BD9-81ED-4DB2-BD59-A6C34878D82A}">
                    <a16:rowId xmlns:a16="http://schemas.microsoft.com/office/drawing/2014/main" val="10001"/>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ym typeface="Times New Roman"/>
                        </a:rPr>
                        <a:t>2020-21</a:t>
                      </a:r>
                      <a:endParaRPr sz="1400" u="none" strike="noStrike" cap="none"/>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solidFill>
                            <a:schemeClr val="dk1"/>
                          </a:solidFill>
                          <a:sym typeface="Times New Roman"/>
                        </a:rPr>
                        <a:t>7</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22</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ym typeface="Times New Roman"/>
                        </a:rPr>
                        <a:t>8</a:t>
                      </a:r>
                      <a:endParaRPr sz="1400" u="none" strike="noStrike" cap="none" dirty="0"/>
                    </a:p>
                  </a:txBody>
                  <a:tcPr marL="121925" marR="121925" marT="45725" marB="45725"/>
                </a:tc>
                <a:extLst>
                  <a:ext uri="{0D108BD9-81ED-4DB2-BD59-A6C34878D82A}">
                    <a16:rowId xmlns:a16="http://schemas.microsoft.com/office/drawing/2014/main" val="10002"/>
                  </a:ext>
                </a:extLst>
              </a:tr>
              <a:tr h="36413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ym typeface="Times New Roman"/>
                        </a:rPr>
                        <a:t>2019-20 </a:t>
                      </a:r>
                      <a:endParaRPr sz="1400" u="none" strike="noStrike" cap="none"/>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600" u="none" strike="noStrike" cap="none" dirty="0">
                          <a:solidFill>
                            <a:schemeClr val="dk1"/>
                          </a:solidFill>
                          <a:sym typeface="Times New Roman"/>
                        </a:rPr>
                        <a:t>5</a:t>
                      </a:r>
                      <a:endParaRPr sz="16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Times New Roman"/>
                          <a:ea typeface="Times New Roman"/>
                          <a:cs typeface="Times New Roman"/>
                          <a:sym typeface="Times New Roman"/>
                        </a:rPr>
                        <a:t>8</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Times New Roman"/>
                          <a:ea typeface="Times New Roman"/>
                          <a:cs typeface="Times New Roman"/>
                          <a:sym typeface="Times New Roman"/>
                        </a:rPr>
                        <a:t>3</a:t>
                      </a:r>
                      <a:endParaRPr sz="1400" u="none" strike="noStrike" cap="none"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10003"/>
                  </a:ext>
                </a:extLst>
              </a:tr>
              <a:tr h="331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2018-19</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u="none" strike="noStrike" cap="none" dirty="0"/>
                        <a:t>6</a:t>
                      </a:r>
                      <a:endParaRPr sz="1400" u="none" strike="noStrike" cap="none" dirty="0"/>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11</a:t>
                      </a:r>
                      <a:endParaRPr sz="1400" u="none" strike="noStrike" cap="none" dirty="0">
                        <a:latin typeface="Times New Roman"/>
                        <a:ea typeface="Times New Roman"/>
                        <a:cs typeface="Times New Roman"/>
                        <a:sym typeface="Times New Roman"/>
                      </a:endParaRPr>
                    </a:p>
                  </a:txBody>
                  <a:tcPr marL="121925" marR="121925"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4</a:t>
                      </a:r>
                      <a:endParaRPr sz="1400" u="none" strike="noStrike" cap="none" dirty="0">
                        <a:latin typeface="Times New Roman"/>
                        <a:ea typeface="Times New Roman"/>
                        <a:cs typeface="Times New Roman"/>
                        <a:sym typeface="Times New Roman"/>
                      </a:endParaRPr>
                    </a:p>
                  </a:txBody>
                  <a:tcPr marL="121925" marR="121925" marT="45725" marB="45725"/>
                </a:tc>
                <a:extLst>
                  <a:ext uri="{0D108BD9-81ED-4DB2-BD59-A6C34878D82A}">
                    <a16:rowId xmlns:a16="http://schemas.microsoft.com/office/drawing/2014/main" val="3544067598"/>
                  </a:ext>
                </a:extLst>
              </a:tr>
            </a:tbl>
          </a:graphicData>
        </a:graphic>
      </p:graphicFrame>
      <p:sp>
        <p:nvSpPr>
          <p:cNvPr id="13" name="Google Shape;356;p23">
            <a:extLst>
              <a:ext uri="{FF2B5EF4-FFF2-40B4-BE49-F238E27FC236}">
                <a16:creationId xmlns:a16="http://schemas.microsoft.com/office/drawing/2014/main" id="{FDCCC0DE-54A2-4F74-36FC-2F0AE16239A4}"/>
              </a:ext>
            </a:extLst>
          </p:cNvPr>
          <p:cNvSpPr/>
          <p:nvPr/>
        </p:nvSpPr>
        <p:spPr>
          <a:xfrm>
            <a:off x="934720" y="3533169"/>
            <a:ext cx="1107440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Verdana"/>
              <a:buNone/>
            </a:pPr>
            <a:r>
              <a:rPr lang="en-US" sz="2800" dirty="0">
                <a:solidFill>
                  <a:srgbClr val="0070C0"/>
                </a:solidFill>
                <a:latin typeface="Verdana"/>
                <a:ea typeface="Verdana"/>
                <a:cs typeface="Verdana"/>
                <a:sym typeface="Verdana"/>
              </a:rPr>
              <a:t>Participation in Inter-Institute Events</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38120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37" name="Google Shape;837;p50"/>
          <p:cNvGrpSpPr/>
          <p:nvPr/>
        </p:nvGrpSpPr>
        <p:grpSpPr>
          <a:xfrm>
            <a:off x="838200" y="609600"/>
            <a:ext cx="10980738" cy="130175"/>
            <a:chOff x="0" y="685800"/>
            <a:chExt cx="9128760" cy="304800"/>
          </a:xfrm>
        </p:grpSpPr>
        <p:sp>
          <p:nvSpPr>
            <p:cNvPr id="838" name="Google Shape;838;p50"/>
            <p:cNvSpPr/>
            <p:nvPr/>
          </p:nvSpPr>
          <p:spPr>
            <a:xfrm>
              <a:off x="7391400" y="685800"/>
              <a:ext cx="1737360" cy="304800"/>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a:off x="0" y="685800"/>
              <a:ext cx="7315200" cy="304800"/>
            </a:xfrm>
            <a:prstGeom prst="rect">
              <a:avLst/>
            </a:prstGeom>
            <a:solidFill>
              <a:srgbClr val="31859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1379504"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840" name="Google Shape;840;p50"/>
          <p:cNvSpPr>
            <a:spLocks noGrp="1"/>
          </p:cNvSpPr>
          <p:nvPr>
            <p:ph type="title"/>
          </p:nvPr>
        </p:nvSpPr>
        <p:spPr>
          <a:xfrm>
            <a:off x="1905000" y="2438400"/>
            <a:ext cx="8382000" cy="1676395"/>
          </a:xfrm>
          <a:prstGeom prst="bevel">
            <a:avLst>
              <a:gd name="adj" fmla="val 21757"/>
            </a:avLst>
          </a:prstGeom>
          <a:gradFill>
            <a:gsLst>
              <a:gs pos="0">
                <a:srgbClr val="5779C7"/>
              </a:gs>
              <a:gs pos="100000">
                <a:srgbClr val="002763"/>
              </a:gs>
            </a:gsLst>
            <a:path path="circle">
              <a:fillToRect l="50000" t="50000" r="50000" b="50000"/>
            </a:path>
            <a:tileRect/>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200"/>
              <a:buFont typeface="Book Antiqua"/>
              <a:buNone/>
            </a:pPr>
            <a:r>
              <a:rPr lang="en-US" sz="3200" b="1">
                <a:solidFill>
                  <a:schemeClr val="lt1"/>
                </a:solidFill>
                <a:latin typeface="Book Antiqua"/>
                <a:ea typeface="Book Antiqua"/>
                <a:cs typeface="Book Antiqua"/>
                <a:sym typeface="Book Antiqua"/>
              </a:rPr>
              <a:t>Faculty Contributions</a:t>
            </a:r>
            <a:endParaRPr sz="3200" b="1">
              <a:latin typeface="Book Antiqua"/>
              <a:ea typeface="Book Antiqua"/>
              <a:cs typeface="Book Antiqua"/>
              <a:sym typeface="Book Antiqua"/>
            </a:endParaRPr>
          </a:p>
        </p:txBody>
      </p:sp>
      <p:sp>
        <p:nvSpPr>
          <p:cNvPr id="841" name="Google Shape;841;p50"/>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55</a:t>
            </a:fld>
            <a:endParaRPr sz="1200">
              <a:solidFill>
                <a:srgbClr val="89898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1"/>
          <p:cNvSpPr txBox="1">
            <a:spLocks noGrp="1"/>
          </p:cNvSpPr>
          <p:nvPr>
            <p:ph type="title"/>
          </p:nvPr>
        </p:nvSpPr>
        <p:spPr>
          <a:xfrm>
            <a:off x="0" y="0"/>
            <a:ext cx="11049000" cy="838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 Student Faculty Ratio</a:t>
            </a:r>
            <a:endParaRPr dirty="0"/>
          </a:p>
        </p:txBody>
      </p:sp>
      <p:graphicFrame>
        <p:nvGraphicFramePr>
          <p:cNvPr id="847" name="Google Shape;847;p51"/>
          <p:cNvGraphicFramePr/>
          <p:nvPr>
            <p:extLst>
              <p:ext uri="{D42A27DB-BD31-4B8C-83A1-F6EECF244321}">
                <p14:modId xmlns:p14="http://schemas.microsoft.com/office/powerpoint/2010/main" val="2925359623"/>
              </p:ext>
            </p:extLst>
          </p:nvPr>
        </p:nvGraphicFramePr>
        <p:xfrm>
          <a:off x="990600" y="4618036"/>
          <a:ext cx="9753600" cy="2011400"/>
        </p:xfrm>
        <a:graphic>
          <a:graphicData uri="http://schemas.openxmlformats.org/drawingml/2006/table">
            <a:tbl>
              <a:tblPr firstRow="1" firstCol="1" bandRow="1">
                <a:noFill/>
                <a:tableStyleId>{7E31700F-715C-4B57-BA64-622D2D4E7403}</a:tableStyleId>
              </a:tblPr>
              <a:tblGrid>
                <a:gridCol w="1828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gridCol w="3251200">
                  <a:extLst>
                    <a:ext uri="{9D8B030D-6E8A-4147-A177-3AD203B41FA5}">
                      <a16:colId xmlns:a16="http://schemas.microsoft.com/office/drawing/2014/main" val="20003"/>
                    </a:ext>
                  </a:extLst>
                </a:gridCol>
              </a:tblGrid>
              <a:tr h="426600">
                <a:tc>
                  <a:txBody>
                    <a:bodyPr/>
                    <a:lstStyle/>
                    <a:p>
                      <a:pPr marL="0" marR="0" lvl="0" indent="0" algn="ctr" rtl="0">
                        <a:spcBef>
                          <a:spcPts val="0"/>
                        </a:spcBef>
                        <a:spcAft>
                          <a:spcPts val="0"/>
                        </a:spcAft>
                        <a:buNone/>
                      </a:pPr>
                      <a:r>
                        <a:rPr lang="en-US" sz="2000" b="1" u="none" strike="noStrike" cap="none">
                          <a:solidFill>
                            <a:schemeClr val="dk1"/>
                          </a:solidFill>
                          <a:latin typeface="Calibri"/>
                          <a:ea typeface="Calibri"/>
                          <a:cs typeface="Calibri"/>
                          <a:sym typeface="Calibri"/>
                        </a:rPr>
                        <a:t>Academic Year</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Calibri"/>
                          <a:ea typeface="Calibri"/>
                          <a:cs typeface="Calibri"/>
                          <a:sym typeface="Calibri"/>
                        </a:rPr>
                        <a:t>No. of Students</a:t>
                      </a:r>
                      <a:endParaRPr sz="2000" b="1" u="none" strike="noStrike" cap="none"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u="none" strike="noStrike" cap="none">
                          <a:latin typeface="Calibri"/>
                          <a:ea typeface="Calibri"/>
                          <a:cs typeface="Calibri"/>
                          <a:sym typeface="Calibri"/>
                        </a:rPr>
                        <a:t>Total No. of Staff</a:t>
                      </a:r>
                      <a:endParaRPr sz="2000" u="none" strike="noStrike" cap="none">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u="none" strike="noStrike" cap="none">
                          <a:latin typeface="Calibri"/>
                          <a:ea typeface="Calibri"/>
                          <a:cs typeface="Calibri"/>
                          <a:sym typeface="Calibri"/>
                        </a:rPr>
                        <a:t>Student Faculty Ratio</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396200">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2021-22</a:t>
                      </a: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832</a:t>
                      </a:r>
                      <a:endParaRPr sz="2000" b="0" u="none" strike="noStrike" cap="none"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54</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15.40</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200">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2020-21</a:t>
                      </a: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767</a:t>
                      </a:r>
                      <a:endParaRPr sz="2000" b="0" u="none" strike="noStrike" cap="none"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46</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16.67</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200">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2019-20</a:t>
                      </a:r>
                      <a:endParaRPr sz="2000" b="0" u="none" strike="noStrike" cap="none"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u="none" strike="noStrike" cap="none" dirty="0">
                          <a:solidFill>
                            <a:schemeClr val="dk1"/>
                          </a:solidFill>
                          <a:latin typeface="Calibri"/>
                          <a:ea typeface="Calibri"/>
                          <a:cs typeface="Calibri"/>
                          <a:sym typeface="Calibri"/>
                        </a:rPr>
                        <a:t>674</a:t>
                      </a:r>
                      <a:endParaRPr sz="2000" b="0" u="none" strike="noStrike" cap="none"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43</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u="none" strike="noStrike" cap="none" dirty="0">
                          <a:latin typeface="Calibri"/>
                          <a:ea typeface="Calibri"/>
                          <a:cs typeface="Calibri"/>
                          <a:sym typeface="Calibri"/>
                        </a:rPr>
                        <a:t>15.67</a:t>
                      </a:r>
                      <a:endParaRPr sz="2000"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200">
                <a:tc gridSpan="3">
                  <a:txBody>
                    <a:bodyPr/>
                    <a:lstStyle/>
                    <a:p>
                      <a:pPr marL="0" marR="0" lvl="0" indent="0" algn="ctr" rtl="0">
                        <a:spcBef>
                          <a:spcPts val="0"/>
                        </a:spcBef>
                        <a:spcAft>
                          <a:spcPts val="0"/>
                        </a:spcAft>
                        <a:buNone/>
                      </a:pPr>
                      <a:r>
                        <a:rPr lang="en-US" sz="2000" b="1" u="none" strike="noStrike" cap="none">
                          <a:solidFill>
                            <a:schemeClr val="dk1"/>
                          </a:solidFill>
                          <a:latin typeface="Calibri"/>
                          <a:ea typeface="Calibri"/>
                          <a:cs typeface="Calibri"/>
                          <a:sym typeface="Calibri"/>
                        </a:rPr>
                        <a:t>Average SFR</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2000" b="1" u="none" strike="noStrike" cap="none" dirty="0">
                          <a:latin typeface="Calibri"/>
                          <a:ea typeface="Calibri"/>
                          <a:cs typeface="Calibri"/>
                          <a:sym typeface="Calibri"/>
                        </a:rPr>
                        <a:t>15.91</a:t>
                      </a:r>
                      <a:endParaRPr sz="2000" b="1" u="none" strike="noStrike" cap="none"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49" name="Google Shape;849;p51"/>
          <p:cNvSpPr txBox="1"/>
          <p:nvPr/>
        </p:nvSpPr>
        <p:spPr>
          <a:xfrm>
            <a:off x="3048000" y="4114800"/>
            <a:ext cx="5867400" cy="3698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Book Antiqua"/>
                <a:ea typeface="Book Antiqua"/>
                <a:cs typeface="Book Antiqua"/>
                <a:sym typeface="Book Antiqua"/>
              </a:rPr>
              <a:t> Academic Year wise Student Faculty Ratio</a:t>
            </a:r>
            <a:endParaRPr sz="1800" dirty="0">
              <a:solidFill>
                <a:schemeClr val="dk1"/>
              </a:solidFill>
              <a:latin typeface="Calibri"/>
              <a:ea typeface="Calibri"/>
              <a:cs typeface="Calibri"/>
              <a:sym typeface="Calibri"/>
            </a:endParaRPr>
          </a:p>
        </p:txBody>
      </p:sp>
      <p:sp>
        <p:nvSpPr>
          <p:cNvPr id="850" name="Google Shape;850;p51"/>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56</a:t>
            </a:fld>
            <a:endParaRPr sz="1200">
              <a:solidFill>
                <a:srgbClr val="898989"/>
              </a:solidFill>
              <a:latin typeface="Calibri"/>
              <a:ea typeface="Calibri"/>
              <a:cs typeface="Calibri"/>
              <a:sym typeface="Calibri"/>
            </a:endParaRPr>
          </a:p>
        </p:txBody>
      </p:sp>
      <p:graphicFrame>
        <p:nvGraphicFramePr>
          <p:cNvPr id="8" name="Chart 7">
            <a:extLst>
              <a:ext uri="{FF2B5EF4-FFF2-40B4-BE49-F238E27FC236}">
                <a16:creationId xmlns:a16="http://schemas.microsoft.com/office/drawing/2014/main" id="{800E17A7-EFE2-7CE9-B626-02EA1EAB6AC0}"/>
              </a:ext>
            </a:extLst>
          </p:cNvPr>
          <p:cNvGraphicFramePr>
            <a:graphicFrameLocks/>
          </p:cNvGraphicFramePr>
          <p:nvPr>
            <p:extLst>
              <p:ext uri="{D42A27DB-BD31-4B8C-83A1-F6EECF244321}">
                <p14:modId xmlns:p14="http://schemas.microsoft.com/office/powerpoint/2010/main" val="2248181449"/>
              </p:ext>
            </p:extLst>
          </p:nvPr>
        </p:nvGraphicFramePr>
        <p:xfrm>
          <a:off x="1883229" y="971548"/>
          <a:ext cx="8969828" cy="303216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2"/>
          <p:cNvSpPr txBox="1">
            <a:spLocks noGrp="1"/>
          </p:cNvSpPr>
          <p:nvPr>
            <p:ph type="title"/>
          </p:nvPr>
        </p:nvSpPr>
        <p:spPr>
          <a:xfrm>
            <a:off x="1066800" y="0"/>
            <a:ext cx="9906000" cy="609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Faculty Cadre Ratio</a:t>
            </a:r>
            <a:endParaRPr dirty="0"/>
          </a:p>
        </p:txBody>
      </p:sp>
      <p:graphicFrame>
        <p:nvGraphicFramePr>
          <p:cNvPr id="856" name="Google Shape;856;p52"/>
          <p:cNvGraphicFramePr/>
          <p:nvPr>
            <p:extLst>
              <p:ext uri="{D42A27DB-BD31-4B8C-83A1-F6EECF244321}">
                <p14:modId xmlns:p14="http://schemas.microsoft.com/office/powerpoint/2010/main" val="2502096189"/>
              </p:ext>
            </p:extLst>
          </p:nvPr>
        </p:nvGraphicFramePr>
        <p:xfrm>
          <a:off x="1066800" y="1600200"/>
          <a:ext cx="10668000" cy="2438400"/>
        </p:xfrm>
        <a:graphic>
          <a:graphicData uri="http://schemas.openxmlformats.org/drawingml/2006/table">
            <a:tbl>
              <a:tblPr firstRow="1" firstCol="1" bandRow="1">
                <a:noFill/>
                <a:tableStyleId>{7E31700F-715C-4B57-BA64-622D2D4E7403}</a:tableStyleId>
              </a:tblPr>
              <a:tblGrid>
                <a:gridCol w="2100943">
                  <a:extLst>
                    <a:ext uri="{9D8B030D-6E8A-4147-A177-3AD203B41FA5}">
                      <a16:colId xmlns:a16="http://schemas.microsoft.com/office/drawing/2014/main" val="20000"/>
                    </a:ext>
                  </a:extLst>
                </a:gridCol>
                <a:gridCol w="1251857">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tblGrid>
              <a:tr h="426700">
                <a:tc rowSpan="2">
                  <a:txBody>
                    <a:bodyPr/>
                    <a:lstStyle/>
                    <a:p>
                      <a:pPr marL="0" marR="0" lvl="0" indent="0" algn="ctr" rtl="0">
                        <a:spcBef>
                          <a:spcPts val="0"/>
                        </a:spcBef>
                        <a:spcAft>
                          <a:spcPts val="0"/>
                        </a:spcAft>
                        <a:buNone/>
                      </a:pPr>
                      <a:r>
                        <a:rPr lang="en-US" sz="2000" b="1" u="none" strike="noStrike" cap="none">
                          <a:solidFill>
                            <a:schemeClr val="dk1"/>
                          </a:solidFill>
                          <a:latin typeface="Calibri"/>
                          <a:ea typeface="Calibri"/>
                          <a:cs typeface="Calibri"/>
                          <a:sym typeface="Calibri"/>
                        </a:rPr>
                        <a:t>Academic Year</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gridSpan="2">
                  <a:txBody>
                    <a:bodyPr/>
                    <a:lstStyle/>
                    <a:p>
                      <a:pPr marL="0" marR="0" lvl="0" indent="0" algn="ctr" rtl="0">
                        <a:spcBef>
                          <a:spcPts val="0"/>
                        </a:spcBef>
                        <a:spcAft>
                          <a:spcPts val="0"/>
                        </a:spcAft>
                        <a:buNone/>
                      </a:pPr>
                      <a:r>
                        <a:rPr lang="en-US" sz="2000" b="1" u="none" strike="noStrike" cap="none">
                          <a:solidFill>
                            <a:schemeClr val="dk1"/>
                          </a:solidFill>
                          <a:latin typeface="Calibri"/>
                          <a:ea typeface="Calibri"/>
                          <a:cs typeface="Calibri"/>
                          <a:sym typeface="Calibri"/>
                        </a:rPr>
                        <a:t>Professor</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hMerge="1">
                  <a:txBody>
                    <a:bodyPr/>
                    <a:lstStyle/>
                    <a:p>
                      <a:endParaRPr lang="en-US"/>
                    </a:p>
                  </a:txBody>
                  <a:tcPr/>
                </a:tc>
                <a:tc gridSpan="2">
                  <a:txBody>
                    <a:bodyPr/>
                    <a:lstStyle/>
                    <a:p>
                      <a:pPr marL="0" marR="0" lvl="0" indent="0" algn="ctr" rtl="0">
                        <a:lnSpc>
                          <a:spcPct val="115000"/>
                        </a:lnSpc>
                        <a:spcBef>
                          <a:spcPts val="0"/>
                        </a:spcBef>
                        <a:spcAft>
                          <a:spcPts val="0"/>
                        </a:spcAft>
                        <a:buClr>
                          <a:schemeClr val="dk1"/>
                        </a:buClr>
                        <a:buSzPts val="2000"/>
                        <a:buFont typeface="Calibri"/>
                        <a:buNone/>
                      </a:pPr>
                      <a:r>
                        <a:rPr lang="en-US" sz="2000" u="none" strike="noStrike" cap="none">
                          <a:latin typeface="Calibri"/>
                          <a:ea typeface="Calibri"/>
                          <a:cs typeface="Calibri"/>
                          <a:sym typeface="Calibri"/>
                        </a:rPr>
                        <a:t>Associate Professor</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hMerge="1">
                  <a:txBody>
                    <a:bodyPr/>
                    <a:lstStyle/>
                    <a:p>
                      <a:endParaRPr lang="en-US"/>
                    </a:p>
                  </a:txBody>
                  <a:tcPr/>
                </a:tc>
                <a:tc gridSpan="2">
                  <a:txBody>
                    <a:bodyPr/>
                    <a:lstStyle/>
                    <a:p>
                      <a:pPr marL="0" marR="0" lvl="0" indent="0" algn="ctr" rtl="0">
                        <a:lnSpc>
                          <a:spcPct val="115000"/>
                        </a:lnSpc>
                        <a:spcBef>
                          <a:spcPts val="0"/>
                        </a:spcBef>
                        <a:spcAft>
                          <a:spcPts val="0"/>
                        </a:spcAft>
                        <a:buClr>
                          <a:schemeClr val="dk1"/>
                        </a:buClr>
                        <a:buSzPts val="2000"/>
                        <a:buFont typeface="Calibri"/>
                        <a:buNone/>
                      </a:pPr>
                      <a:r>
                        <a:rPr lang="en-US" sz="2000" u="none" strike="noStrike" cap="none">
                          <a:latin typeface="Calibri"/>
                          <a:ea typeface="Calibri"/>
                          <a:cs typeface="Calibri"/>
                          <a:sym typeface="Calibri"/>
                        </a:rPr>
                        <a:t>Assistant Professor</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hMerge="1">
                  <a:txBody>
                    <a:bodyPr/>
                    <a:lstStyle/>
                    <a:p>
                      <a:endParaRPr lang="en-US"/>
                    </a:p>
                  </a:txBody>
                  <a:tcPr/>
                </a:tc>
                <a:extLst>
                  <a:ext uri="{0D108BD9-81ED-4DB2-BD59-A6C34878D82A}">
                    <a16:rowId xmlns:a16="http://schemas.microsoft.com/office/drawing/2014/main" val="10000"/>
                  </a:ext>
                </a:extLst>
              </a:tr>
              <a:tr h="426700">
                <a:tc vMerge="1">
                  <a:txBody>
                    <a:bodyPr/>
                    <a:lstStyle/>
                    <a:p>
                      <a:endParaRPr lang="en-US"/>
                    </a:p>
                  </a:txBody>
                  <a:tcPr/>
                </a:tc>
                <a:tc>
                  <a:txBody>
                    <a:bodyPr/>
                    <a:lstStyle/>
                    <a:p>
                      <a:pPr marL="0" marR="0" lvl="0" indent="0" algn="ctr" rtl="0">
                        <a:spcBef>
                          <a:spcPts val="0"/>
                        </a:spcBef>
                        <a:spcAft>
                          <a:spcPts val="0"/>
                        </a:spcAft>
                        <a:buNone/>
                      </a:pPr>
                      <a:r>
                        <a:rPr lang="en-US" sz="2000" b="1" u="none" strike="noStrike" cap="none">
                          <a:solidFill>
                            <a:schemeClr val="dk1"/>
                          </a:solidFill>
                          <a:latin typeface="Calibri"/>
                          <a:ea typeface="Calibri"/>
                          <a:cs typeface="Calibri"/>
                          <a:sym typeface="Calibri"/>
                        </a:rPr>
                        <a:t>Required</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b="1" u="none" strike="noStrike" cap="none">
                          <a:latin typeface="Calibri"/>
                          <a:ea typeface="Calibri"/>
                          <a:cs typeface="Calibri"/>
                          <a:sym typeface="Calibri"/>
                        </a:rPr>
                        <a:t>Available</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1" u="none" strike="noStrike" cap="none">
                          <a:latin typeface="Calibri"/>
                          <a:ea typeface="Calibri"/>
                          <a:cs typeface="Calibri"/>
                          <a:sym typeface="Calibri"/>
                        </a:rPr>
                        <a:t>Required</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1" u="none" strike="noStrike" cap="none">
                          <a:latin typeface="Calibri"/>
                          <a:ea typeface="Calibri"/>
                          <a:cs typeface="Calibri"/>
                          <a:sym typeface="Calibri"/>
                        </a:rPr>
                        <a:t>Available</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1" u="none" strike="noStrike" cap="none">
                          <a:latin typeface="Calibri"/>
                          <a:ea typeface="Calibri"/>
                          <a:cs typeface="Calibri"/>
                          <a:sym typeface="Calibri"/>
                        </a:rPr>
                        <a:t>Required</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1" u="none" strike="noStrike" cap="none">
                          <a:latin typeface="Calibri"/>
                          <a:ea typeface="Calibri"/>
                          <a:cs typeface="Calibri"/>
                          <a:sym typeface="Calibri"/>
                        </a:rPr>
                        <a:t>Available</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1"/>
                  </a:ext>
                </a:extLst>
              </a:tr>
              <a:tr h="396250">
                <a:tc>
                  <a:txBody>
                    <a:bodyPr/>
                    <a:lstStyle/>
                    <a:p>
                      <a:pPr marL="0" marR="0" lvl="0" indent="0" algn="l" rtl="0">
                        <a:spcBef>
                          <a:spcPts val="0"/>
                        </a:spcBef>
                        <a:spcAft>
                          <a:spcPts val="0"/>
                        </a:spcAft>
                        <a:buNone/>
                      </a:pPr>
                      <a:r>
                        <a:rPr lang="en-US" sz="2000" b="0" u="none" strike="noStrike" cap="none" dirty="0">
                          <a:solidFill>
                            <a:schemeClr val="dk1"/>
                          </a:solidFill>
                          <a:latin typeface="Calibri"/>
                          <a:ea typeface="Calibri"/>
                          <a:cs typeface="Calibri"/>
                          <a:sym typeface="Calibri"/>
                        </a:rPr>
                        <a:t>CAY (2021-22 )</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4</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25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CAYm1 (2020-21 )</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4</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27</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41</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25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CAYm2 (2019-20 )</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3</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7</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24</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6250">
                <a:tc>
                  <a:txBody>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Average Numbers</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4</a:t>
                      </a:r>
                      <a:endParaRPr sz="2000" b="0" dirty="0">
                        <a:solidFill>
                          <a:schemeClr val="dk1"/>
                        </a:solidFill>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27</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43</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57" name="Google Shape;857;p52"/>
          <p:cNvSpPr/>
          <p:nvPr/>
        </p:nvSpPr>
        <p:spPr>
          <a:xfrm>
            <a:off x="1066800" y="5364351"/>
            <a:ext cx="8686800" cy="1015622"/>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000" dirty="0">
                <a:solidFill>
                  <a:srgbClr val="000000"/>
                </a:solidFill>
                <a:latin typeface="Calibri"/>
                <a:ea typeface="Calibri"/>
                <a:cs typeface="Calibri"/>
                <a:sym typeface="Calibri"/>
              </a:rPr>
              <a:t> Cadre Ratio Marks=[(AF1/RF1)+[(AF2/RF2)*0.6]+[(AF3/RF3)*0.4]]*12.5:</a:t>
            </a:r>
            <a:endParaRPr sz="200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[(0.75) + [(0.25*0.6)] + [(1.59*0.4)]]*12.5 =  (as per manual calculation = )19.25</a:t>
            </a:r>
            <a:endParaRPr sz="2000" dirty="0">
              <a:solidFill>
                <a:schemeClr val="dk1"/>
              </a:solidFill>
              <a:latin typeface="Calibri"/>
              <a:ea typeface="Calibri"/>
              <a:cs typeface="Calibri"/>
              <a:sym typeface="Calibri"/>
            </a:endParaRPr>
          </a:p>
        </p:txBody>
      </p:sp>
      <p:sp>
        <p:nvSpPr>
          <p:cNvPr id="858" name="Google Shape;858;p52"/>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57</a:t>
            </a:fld>
            <a:endParaRPr sz="1200">
              <a:solidFill>
                <a:srgbClr val="898989"/>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3"/>
          <p:cNvSpPr txBox="1">
            <a:spLocks noGrp="1"/>
          </p:cNvSpPr>
          <p:nvPr>
            <p:ph type="title"/>
          </p:nvPr>
        </p:nvSpPr>
        <p:spPr>
          <a:xfrm>
            <a:off x="0" y="0"/>
            <a:ext cx="11049000" cy="990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Faculty Qualification</a:t>
            </a:r>
            <a:endParaRPr dirty="0"/>
          </a:p>
        </p:txBody>
      </p:sp>
      <p:graphicFrame>
        <p:nvGraphicFramePr>
          <p:cNvPr id="864" name="Google Shape;864;p53"/>
          <p:cNvGraphicFramePr/>
          <p:nvPr>
            <p:extLst>
              <p:ext uri="{D42A27DB-BD31-4B8C-83A1-F6EECF244321}">
                <p14:modId xmlns:p14="http://schemas.microsoft.com/office/powerpoint/2010/main" val="721388654"/>
              </p:ext>
            </p:extLst>
          </p:nvPr>
        </p:nvGraphicFramePr>
        <p:xfrm>
          <a:off x="762000" y="4038600"/>
          <a:ext cx="10363200" cy="2570150"/>
        </p:xfrm>
        <a:graphic>
          <a:graphicData uri="http://schemas.openxmlformats.org/drawingml/2006/table">
            <a:tbl>
              <a:tblPr firstRow="1" firstCol="1" bandRow="1">
                <a:noFill/>
                <a:tableStyleId>{7E31700F-715C-4B57-BA64-622D2D4E7403}</a:tableStyleId>
              </a:tblPr>
              <a:tblGrid>
                <a:gridCol w="2362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3124200">
                  <a:extLst>
                    <a:ext uri="{9D8B030D-6E8A-4147-A177-3AD203B41FA5}">
                      <a16:colId xmlns:a16="http://schemas.microsoft.com/office/drawing/2014/main" val="20004"/>
                    </a:ext>
                  </a:extLst>
                </a:gridCol>
              </a:tblGrid>
              <a:tr h="492475">
                <a:tc rowSpan="2">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Academic Year</a:t>
                      </a:r>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gridSpan="3">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Faculty Members</a:t>
                      </a:r>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15000"/>
                        </a:lnSpc>
                        <a:spcBef>
                          <a:spcPts val="0"/>
                        </a:spcBef>
                        <a:spcAft>
                          <a:spcPts val="0"/>
                        </a:spcAft>
                        <a:buClr>
                          <a:schemeClr val="dk1"/>
                        </a:buClr>
                        <a:buSzPts val="2000"/>
                        <a:buFont typeface="Calibri"/>
                        <a:buNone/>
                      </a:pPr>
                      <a:r>
                        <a:rPr lang="en-US" sz="2000" b="1">
                          <a:solidFill>
                            <a:schemeClr val="dk1"/>
                          </a:solidFill>
                          <a:latin typeface="Calibri"/>
                          <a:ea typeface="Calibri"/>
                          <a:cs typeface="Calibri"/>
                          <a:sym typeface="Calibri"/>
                        </a:rPr>
                        <a:t>FQ = 2.5 x [(10X +4Y)/F]</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492475">
                <a:tc vMerge="1">
                  <a:txBody>
                    <a:bodyPr/>
                    <a:lstStyle/>
                    <a:p>
                      <a:endParaRPr lang="en-US"/>
                    </a:p>
                  </a:txBody>
                  <a:tcPr/>
                </a:tc>
                <a:tc>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X (Ph D)</a:t>
                      </a:r>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b="1">
                          <a:latin typeface="Calibri"/>
                          <a:ea typeface="Calibri"/>
                          <a:cs typeface="Calibri"/>
                          <a:sym typeface="Calibri"/>
                        </a:rPr>
                        <a:t>Y (M Tech)</a:t>
                      </a:r>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Clr>
                          <a:schemeClr val="dk1"/>
                        </a:buClr>
                        <a:buSzPts val="2000"/>
                        <a:buFont typeface="Calibri"/>
                        <a:buNone/>
                      </a:pPr>
                      <a:r>
                        <a:rPr lang="en-US" sz="2000" b="1">
                          <a:latin typeface="Calibri"/>
                          <a:ea typeface="Calibri"/>
                          <a:cs typeface="Calibri"/>
                          <a:sym typeface="Calibri"/>
                        </a:rPr>
                        <a:t>F(Required)</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vMerge="1">
                  <a:txBody>
                    <a:bodyPr/>
                    <a:lstStyle/>
                    <a:p>
                      <a:endParaRPr lang="en-US"/>
                    </a:p>
                  </a:txBody>
                  <a:tcPr/>
                </a:tc>
                <a:extLst>
                  <a:ext uri="{0D108BD9-81ED-4DB2-BD59-A6C34878D82A}">
                    <a16:rowId xmlns:a16="http://schemas.microsoft.com/office/drawing/2014/main" val="10001"/>
                  </a:ext>
                </a:extLst>
              </a:tr>
              <a:tr h="3963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 (2021-22 )</a:t>
                      </a:r>
                      <a:endParaRPr sz="2000" b="0" dirty="0">
                        <a:solidFill>
                          <a:schemeClr val="dk1"/>
                        </a:solidFill>
                        <a:latin typeface="Calibri"/>
                        <a:ea typeface="Calibri"/>
                        <a:cs typeface="Calibri"/>
                        <a:sym typeface="Calibri"/>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42</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17.14</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3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CAYm1 ( 2020-21)</a:t>
                      </a:r>
                      <a:endParaRPr sz="2000" b="0" dirty="0">
                        <a:solidFill>
                          <a:schemeClr val="dk1"/>
                        </a:solidFill>
                        <a:latin typeface="Calibri"/>
                        <a:ea typeface="Calibri"/>
                        <a:cs typeface="Calibri"/>
                        <a:sym typeface="Calibri"/>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39</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14.87</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3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CAYm2 (2019-20 )</a:t>
                      </a:r>
                      <a:endParaRPr sz="2000" b="0" dirty="0">
                        <a:solidFill>
                          <a:schemeClr val="dk1"/>
                        </a:solidFill>
                        <a:latin typeface="Calibri"/>
                        <a:ea typeface="Calibri"/>
                        <a:cs typeface="Calibri"/>
                        <a:sym typeface="Calibri"/>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35</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34</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16.18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6300">
                <a:tc gridSpan="4">
                  <a:txBody>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Average </a:t>
                      </a:r>
                      <a:endParaRPr dirty="0"/>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2000" b="1" dirty="0">
                          <a:latin typeface="Calibri"/>
                          <a:ea typeface="Calibri"/>
                          <a:cs typeface="Calibri"/>
                          <a:sym typeface="Calibri"/>
                        </a:rPr>
                        <a:t>16.06</a:t>
                      </a:r>
                      <a:endParaRPr sz="2000" b="1"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66" name="Google Shape;866;p53"/>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58</a:t>
            </a:fld>
            <a:endParaRPr sz="1200">
              <a:solidFill>
                <a:srgbClr val="898989"/>
              </a:solidFill>
              <a:latin typeface="Calibri"/>
              <a:ea typeface="Calibri"/>
              <a:cs typeface="Calibri"/>
              <a:sym typeface="Calibri"/>
            </a:endParaRPr>
          </a:p>
        </p:txBody>
      </p:sp>
      <p:graphicFrame>
        <p:nvGraphicFramePr>
          <p:cNvPr id="6" name="Chart 5">
            <a:extLst>
              <a:ext uri="{FF2B5EF4-FFF2-40B4-BE49-F238E27FC236}">
                <a16:creationId xmlns:a16="http://schemas.microsoft.com/office/drawing/2014/main" id="{555320C7-E1CA-A3C9-95EA-EAF8FD323E53}"/>
              </a:ext>
            </a:extLst>
          </p:cNvPr>
          <p:cNvGraphicFramePr>
            <a:graphicFrameLocks/>
          </p:cNvGraphicFramePr>
          <p:nvPr>
            <p:extLst>
              <p:ext uri="{D42A27DB-BD31-4B8C-83A1-F6EECF244321}">
                <p14:modId xmlns:p14="http://schemas.microsoft.com/office/powerpoint/2010/main" val="683579952"/>
              </p:ext>
            </p:extLst>
          </p:nvPr>
        </p:nvGraphicFramePr>
        <p:xfrm>
          <a:off x="1905000" y="881743"/>
          <a:ext cx="8251371" cy="302508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4"/>
          <p:cNvSpPr txBox="1">
            <a:spLocks noGrp="1"/>
          </p:cNvSpPr>
          <p:nvPr>
            <p:ph type="title"/>
          </p:nvPr>
        </p:nvSpPr>
        <p:spPr>
          <a:xfrm>
            <a:off x="0" y="0"/>
            <a:ext cx="11049000" cy="72934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Faculty Retention</a:t>
            </a:r>
            <a:endParaRPr dirty="0"/>
          </a:p>
        </p:txBody>
      </p:sp>
      <p:graphicFrame>
        <p:nvGraphicFramePr>
          <p:cNvPr id="872" name="Google Shape;872;p54"/>
          <p:cNvGraphicFramePr/>
          <p:nvPr>
            <p:extLst>
              <p:ext uri="{D42A27DB-BD31-4B8C-83A1-F6EECF244321}">
                <p14:modId xmlns:p14="http://schemas.microsoft.com/office/powerpoint/2010/main" val="359180665"/>
              </p:ext>
            </p:extLst>
          </p:nvPr>
        </p:nvGraphicFramePr>
        <p:xfrm>
          <a:off x="1828800" y="1676400"/>
          <a:ext cx="7924800" cy="2011400"/>
        </p:xfrm>
        <a:graphic>
          <a:graphicData uri="http://schemas.openxmlformats.org/drawingml/2006/table">
            <a:tbl>
              <a:tblPr firstRow="1" firstCol="1" bandRow="1">
                <a:noFill/>
                <a:tableStyleId>{7E31700F-715C-4B57-BA64-622D2D4E7403}</a:tableStyleId>
              </a:tblPr>
              <a:tblGrid>
                <a:gridCol w="2743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426600">
                <a:tc>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Description</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2020-21</a:t>
                      </a:r>
                      <a:endParaRPr sz="2000" b="1"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dirty="0">
                          <a:solidFill>
                            <a:schemeClr val="tx1"/>
                          </a:solidFill>
                          <a:latin typeface="Calibri"/>
                          <a:ea typeface="Calibri"/>
                          <a:cs typeface="Calibri"/>
                          <a:sym typeface="Calibri"/>
                        </a:rPr>
                        <a:t>2021-22</a:t>
                      </a:r>
                      <a:endParaRPr sz="2000" dirty="0">
                        <a:solidFill>
                          <a:schemeClr val="tx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396200">
                <a:tc>
                  <a:txBody>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No. of Faculty Retained</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24</a:t>
                      </a:r>
                      <a:endParaRPr sz="2000" b="0"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21</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200">
                <a:tc>
                  <a:txBody>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Total No. of Faculty</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44</a:t>
                      </a:r>
                      <a:endParaRPr sz="2000" b="0"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44</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200">
                <a:tc>
                  <a:txBody>
                    <a:bodyPr/>
                    <a:lstStyle/>
                    <a:p>
                      <a:pPr marL="0" marR="0" lvl="0" indent="0" algn="l" rtl="0">
                        <a:spcBef>
                          <a:spcPts val="0"/>
                        </a:spcBef>
                        <a:spcAft>
                          <a:spcPts val="0"/>
                        </a:spcAft>
                        <a:buNone/>
                      </a:pPr>
                      <a:r>
                        <a:rPr lang="en-US" sz="2000" b="0">
                          <a:solidFill>
                            <a:schemeClr val="dk1"/>
                          </a:solidFill>
                          <a:latin typeface="Calibri"/>
                          <a:ea typeface="Calibri"/>
                          <a:cs typeface="Calibri"/>
                          <a:sym typeface="Calibri"/>
                        </a:rPr>
                        <a:t>% of Faculty Retained</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55</a:t>
                      </a:r>
                      <a:endParaRPr sz="2000" b="0" dirty="0">
                        <a:solidFill>
                          <a:schemeClr val="dk1"/>
                        </a:solidFill>
                        <a:latin typeface="Calibri"/>
                        <a:ea typeface="Calibri"/>
                        <a:cs typeface="Calibri"/>
                        <a:sym typeface="Calibri"/>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48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200">
                <a:tc gridSpan="2">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Average</a:t>
                      </a:r>
                      <a:endParaRPr/>
                    </a:p>
                  </a:txBody>
                  <a:tcPr marL="99050" marR="99050" marT="45675" marB="45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2000" b="1" dirty="0">
                          <a:latin typeface="Calibri"/>
                          <a:ea typeface="Calibri"/>
                          <a:cs typeface="Calibri"/>
                          <a:sym typeface="Calibri"/>
                        </a:rPr>
                        <a:t>51</a:t>
                      </a:r>
                      <a:endParaRPr sz="2000" b="1"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73" name="Google Shape;873;p54"/>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59</a:t>
            </a:fld>
            <a:endParaRPr sz="1200">
              <a:solidFill>
                <a:srgbClr val="898989"/>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a:spLocks noGrp="1"/>
          </p:cNvSpPr>
          <p:nvPr>
            <p:ph type="body" idx="1"/>
          </p:nvPr>
        </p:nvSpPr>
        <p:spPr>
          <a:xfrm>
            <a:off x="2286000" y="1600201"/>
            <a:ext cx="7924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4000"/>
              <a:buNone/>
            </a:pPr>
            <a:endParaRPr sz="4000" b="1">
              <a:latin typeface="Verdana"/>
              <a:ea typeface="Verdana"/>
              <a:cs typeface="Verdana"/>
              <a:sym typeface="Verdana"/>
            </a:endParaRPr>
          </a:p>
          <a:p>
            <a:pPr marL="342900" lvl="0" indent="-342900" algn="ctr" rtl="0">
              <a:spcBef>
                <a:spcPts val="800"/>
              </a:spcBef>
              <a:spcAft>
                <a:spcPts val="0"/>
              </a:spcAft>
              <a:buClr>
                <a:srgbClr val="0070C0"/>
              </a:buClr>
              <a:buSzPts val="4000"/>
              <a:buNone/>
            </a:pPr>
            <a:r>
              <a:rPr lang="en-US" sz="4000">
                <a:solidFill>
                  <a:srgbClr val="0070C0"/>
                </a:solidFill>
                <a:latin typeface="Verdana"/>
                <a:ea typeface="Verdana"/>
                <a:cs typeface="Verdana"/>
                <a:sym typeface="Verdana"/>
              </a:rPr>
              <a:t>Vision, Mission </a:t>
            </a:r>
            <a:endParaRPr/>
          </a:p>
          <a:p>
            <a:pPr marL="342900" lvl="0" indent="-342900" algn="ctr" rtl="0">
              <a:spcBef>
                <a:spcPts val="800"/>
              </a:spcBef>
              <a:spcAft>
                <a:spcPts val="0"/>
              </a:spcAft>
              <a:buClr>
                <a:srgbClr val="0070C0"/>
              </a:buClr>
              <a:buSzPts val="4000"/>
              <a:buNone/>
            </a:pPr>
            <a:r>
              <a:rPr lang="en-US" sz="4000">
                <a:solidFill>
                  <a:srgbClr val="0070C0"/>
                </a:solidFill>
                <a:latin typeface="Verdana"/>
                <a:ea typeface="Verdana"/>
                <a:cs typeface="Verdana"/>
                <a:sym typeface="Verdana"/>
              </a:rPr>
              <a:t>Program Educational Objectives</a:t>
            </a:r>
            <a:endParaRPr/>
          </a:p>
        </p:txBody>
      </p:sp>
      <p:sp>
        <p:nvSpPr>
          <p:cNvPr id="181" name="Google Shape;181;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5"/>
          <p:cNvSpPr txBox="1"/>
          <p:nvPr/>
        </p:nvSpPr>
        <p:spPr>
          <a:xfrm>
            <a:off x="457200" y="1371600"/>
            <a:ext cx="11506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Book Antiqua"/>
              <a:ea typeface="Book Antiqua"/>
              <a:cs typeface="Book Antiqua"/>
              <a:sym typeface="Book Antiqua"/>
            </a:endParaRPr>
          </a:p>
        </p:txBody>
      </p:sp>
      <p:sp>
        <p:nvSpPr>
          <p:cNvPr id="879" name="Google Shape;879;p55"/>
          <p:cNvSpPr txBox="1"/>
          <p:nvPr/>
        </p:nvSpPr>
        <p:spPr>
          <a:xfrm>
            <a:off x="228600" y="0"/>
            <a:ext cx="110490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Innovation In teaching -Learning</a:t>
            </a:r>
            <a:endParaRPr sz="3200" dirty="0">
              <a:solidFill>
                <a:schemeClr val="dk1"/>
              </a:solidFill>
              <a:latin typeface="Calibri"/>
              <a:ea typeface="Calibri"/>
              <a:cs typeface="Calibri"/>
              <a:sym typeface="Calibri"/>
            </a:endParaRPr>
          </a:p>
        </p:txBody>
      </p:sp>
      <p:graphicFrame>
        <p:nvGraphicFramePr>
          <p:cNvPr id="880" name="Google Shape;880;p55"/>
          <p:cNvGraphicFramePr/>
          <p:nvPr>
            <p:extLst>
              <p:ext uri="{D42A27DB-BD31-4B8C-83A1-F6EECF244321}">
                <p14:modId xmlns:p14="http://schemas.microsoft.com/office/powerpoint/2010/main" val="609440843"/>
              </p:ext>
            </p:extLst>
          </p:nvPr>
        </p:nvGraphicFramePr>
        <p:xfrm>
          <a:off x="1312235" y="721679"/>
          <a:ext cx="10558130" cy="3649838"/>
        </p:xfrm>
        <a:graphic>
          <a:graphicData uri="http://schemas.openxmlformats.org/drawingml/2006/table">
            <a:tbl>
              <a:tblPr firstRow="1" firstCol="1" bandRow="1">
                <a:noFill/>
                <a:tableStyleId>{7E31700F-715C-4B57-BA64-622D2D4E7403}</a:tableStyleId>
              </a:tblPr>
              <a:tblGrid>
                <a:gridCol w="1900464">
                  <a:extLst>
                    <a:ext uri="{9D8B030D-6E8A-4147-A177-3AD203B41FA5}">
                      <a16:colId xmlns:a16="http://schemas.microsoft.com/office/drawing/2014/main" val="20000"/>
                    </a:ext>
                  </a:extLst>
                </a:gridCol>
                <a:gridCol w="3237825">
                  <a:extLst>
                    <a:ext uri="{9D8B030D-6E8A-4147-A177-3AD203B41FA5}">
                      <a16:colId xmlns:a16="http://schemas.microsoft.com/office/drawing/2014/main" val="20001"/>
                    </a:ext>
                  </a:extLst>
                </a:gridCol>
                <a:gridCol w="5419841">
                  <a:extLst>
                    <a:ext uri="{9D8B030D-6E8A-4147-A177-3AD203B41FA5}">
                      <a16:colId xmlns:a16="http://schemas.microsoft.com/office/drawing/2014/main" val="20002"/>
                    </a:ext>
                  </a:extLst>
                </a:gridCol>
              </a:tblGrid>
              <a:tr h="367445">
                <a:tc>
                  <a:txBody>
                    <a:bodyPr/>
                    <a:lstStyle/>
                    <a:p>
                      <a:pPr marL="0" marR="0" lvl="0" indent="0" algn="l" rtl="0">
                        <a:spcBef>
                          <a:spcPts val="0"/>
                        </a:spcBef>
                        <a:spcAft>
                          <a:spcPts val="0"/>
                        </a:spcAft>
                        <a:buNone/>
                      </a:pPr>
                      <a:r>
                        <a:rPr lang="en-US" sz="1800" b="1" u="none">
                          <a:solidFill>
                            <a:schemeClr val="dk1"/>
                          </a:solidFill>
                          <a:latin typeface="Calibri"/>
                          <a:ea typeface="Calibri"/>
                          <a:cs typeface="Calibri"/>
                          <a:sym typeface="Calibri"/>
                        </a:rPr>
                        <a:t>Name of Faculty</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spcBef>
                          <a:spcPts val="0"/>
                        </a:spcBef>
                        <a:spcAft>
                          <a:spcPts val="0"/>
                        </a:spcAft>
                        <a:buNone/>
                      </a:pPr>
                      <a:r>
                        <a:rPr lang="en-US" sz="1800" b="1" u="none">
                          <a:solidFill>
                            <a:schemeClr val="dk1"/>
                          </a:solidFill>
                          <a:latin typeface="Calibri"/>
                          <a:ea typeface="Calibri"/>
                          <a:cs typeface="Calibri"/>
                          <a:sym typeface="Calibri"/>
                        </a:rPr>
                        <a:t>Subject Name</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1800" u="none">
                          <a:solidFill>
                            <a:schemeClr val="dk1"/>
                          </a:solidFill>
                          <a:latin typeface="Calibri"/>
                          <a:ea typeface="Calibri"/>
                          <a:cs typeface="Calibri"/>
                          <a:sym typeface="Calibri"/>
                        </a:rPr>
                        <a:t>Link / Channel</a:t>
                      </a:r>
                      <a:endParaRPr sz="1800" u="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615282">
                <a:tc rowSpan="3">
                  <a:txBody>
                    <a:bodyPr/>
                    <a:lstStyle/>
                    <a:p>
                      <a:pPr marL="0" marR="0" lvl="0" indent="0" algn="l" rtl="0">
                        <a:spcBef>
                          <a:spcPts val="0"/>
                        </a:spcBef>
                        <a:spcAft>
                          <a:spcPts val="0"/>
                        </a:spcAft>
                        <a:buNone/>
                      </a:pPr>
                      <a:r>
                        <a:rPr lang="en-US" sz="1800" b="0" u="none">
                          <a:solidFill>
                            <a:schemeClr val="dk1"/>
                          </a:solidFill>
                          <a:latin typeface="Calibri"/>
                          <a:ea typeface="Calibri"/>
                          <a:cs typeface="Calibri"/>
                          <a:sym typeface="Calibri"/>
                        </a:rPr>
                        <a:t>Ms. S. V. Jadhav </a:t>
                      </a:r>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u="none">
                          <a:solidFill>
                            <a:schemeClr val="dk1"/>
                          </a:solidFill>
                          <a:latin typeface="Calibri"/>
                          <a:ea typeface="Calibri"/>
                          <a:cs typeface="Calibri"/>
                          <a:sym typeface="Calibri"/>
                        </a:rPr>
                        <a:t>Object Oriented Programming With JAVA</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i="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https://youtu.be/GRSes0Vn4Xo</a:t>
                      </a:r>
                      <a:endParaRPr sz="1800" b="0" i="0" u="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15282">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800" b="0" u="none">
                          <a:solidFill>
                            <a:schemeClr val="dk1"/>
                          </a:solidFill>
                          <a:latin typeface="Calibri"/>
                          <a:ea typeface="Calibri"/>
                          <a:cs typeface="Calibri"/>
                          <a:sym typeface="Calibri"/>
                        </a:rPr>
                        <a:t>Problem Solving and Programming with Python</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i="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https://youtu.be/Bi-BmZ4Z-7M</a:t>
                      </a:r>
                      <a:endParaRPr sz="1800" b="0" i="0" u="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78849">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800" b="0" u="none">
                          <a:solidFill>
                            <a:schemeClr val="dk1"/>
                          </a:solidFill>
                          <a:latin typeface="Calibri"/>
                          <a:ea typeface="Calibri"/>
                          <a:cs typeface="Calibri"/>
                          <a:sym typeface="Calibri"/>
                        </a:rPr>
                        <a:t>System Programming</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i="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https://youtu.be/ZKNCr8XiL0Q</a:t>
                      </a:r>
                      <a:endParaRPr sz="1800" b="0" i="0" u="none">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15282">
                <a:tc>
                  <a:txBody>
                    <a:bodyPr/>
                    <a:lstStyle/>
                    <a:p>
                      <a:pPr marL="0" marR="0" lvl="0" indent="0" algn="l" rtl="0">
                        <a:lnSpc>
                          <a:spcPct val="115000"/>
                        </a:lnSpc>
                        <a:spcBef>
                          <a:spcPts val="0"/>
                        </a:spcBef>
                        <a:spcAft>
                          <a:spcPts val="0"/>
                        </a:spcAft>
                        <a:buNone/>
                      </a:pPr>
                      <a:r>
                        <a:rPr lang="en-US" sz="1800" b="0" u="none" dirty="0">
                          <a:solidFill>
                            <a:schemeClr val="dk1"/>
                          </a:solidFill>
                          <a:latin typeface="Calibri"/>
                          <a:ea typeface="Calibri"/>
                          <a:cs typeface="Calibri"/>
                          <a:sym typeface="Calibri"/>
                        </a:rPr>
                        <a:t>Dr. M.L. </a:t>
                      </a:r>
                      <a:r>
                        <a:rPr lang="en-US" sz="1800" b="0" u="none" dirty="0" err="1">
                          <a:solidFill>
                            <a:schemeClr val="dk1"/>
                          </a:solidFill>
                          <a:latin typeface="Calibri"/>
                          <a:ea typeface="Calibri"/>
                          <a:cs typeface="Calibri"/>
                          <a:sym typeface="Calibri"/>
                        </a:rPr>
                        <a:t>Dhore</a:t>
                      </a:r>
                      <a:r>
                        <a:rPr lang="en-US" sz="1800" b="0" u="none" dirty="0">
                          <a:solidFill>
                            <a:schemeClr val="dk1"/>
                          </a:solidFill>
                          <a:latin typeface="Calibri"/>
                          <a:ea typeface="Calibri"/>
                          <a:cs typeface="Calibri"/>
                          <a:sym typeface="Calibri"/>
                        </a:rPr>
                        <a:t> </a:t>
                      </a:r>
                      <a:endParaRPr sz="1800" b="0" u="none"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u="none" dirty="0">
                          <a:solidFill>
                            <a:schemeClr val="dk1"/>
                          </a:solidFill>
                          <a:latin typeface="Calibri"/>
                          <a:ea typeface="Calibri"/>
                          <a:cs typeface="Calibri"/>
                          <a:sym typeface="Calibri"/>
                        </a:rPr>
                        <a:t>Computer Network</a:t>
                      </a:r>
                      <a:endParaRPr sz="1800" b="0" u="none"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IN" sz="1800" b="0" i="0" u="sng"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https://www.youtube.com/user/manikdhore2001/videos </a:t>
                      </a:r>
                      <a:r>
                        <a:rPr lang="en-IN" sz="1800" dirty="0">
                          <a:hlinkClick r:id="rId7"/>
                        </a:rPr>
                        <a:t>M L </a:t>
                      </a:r>
                      <a:r>
                        <a:rPr lang="en-IN" sz="1800" dirty="0" err="1">
                          <a:hlinkClick r:id="rId7"/>
                        </a:rPr>
                        <a:t>Dhore</a:t>
                      </a:r>
                      <a:r>
                        <a:rPr lang="en-IN" sz="1800" dirty="0">
                          <a:hlinkClick r:id="rId7"/>
                        </a:rPr>
                        <a:t> - YouTube</a:t>
                      </a:r>
                      <a:endParaRPr sz="1800" b="0" i="0" u="sng" dirty="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8849">
                <a:tc rowSpan="2">
                  <a:txBody>
                    <a:bodyPr/>
                    <a:lstStyle/>
                    <a:p>
                      <a:pPr marL="0" marR="0" lvl="0" indent="0" algn="l" rtl="0">
                        <a:lnSpc>
                          <a:spcPct val="115000"/>
                        </a:lnSpc>
                        <a:spcBef>
                          <a:spcPts val="0"/>
                        </a:spcBef>
                        <a:spcAft>
                          <a:spcPts val="0"/>
                        </a:spcAft>
                        <a:buNone/>
                      </a:pPr>
                      <a:r>
                        <a:rPr lang="en-US" sz="1800" b="0" u="none" dirty="0">
                          <a:solidFill>
                            <a:schemeClr val="dk1"/>
                          </a:solidFill>
                          <a:latin typeface="Calibri"/>
                          <a:ea typeface="Calibri"/>
                          <a:cs typeface="Calibri"/>
                          <a:sym typeface="Calibri"/>
                        </a:rPr>
                        <a:t>Mrs. S.G. Lade </a:t>
                      </a:r>
                      <a:endParaRPr sz="1800" b="0" u="none"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1800" b="0" u="none" dirty="0">
                          <a:solidFill>
                            <a:schemeClr val="dk1"/>
                          </a:solidFill>
                          <a:latin typeface="Calibri"/>
                          <a:ea typeface="Calibri"/>
                          <a:cs typeface="Calibri"/>
                          <a:sym typeface="Calibri"/>
                        </a:rPr>
                        <a:t>Operating System</a:t>
                      </a:r>
                      <a:endParaRPr sz="1800" b="0" u="none"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endParaRPr sz="1800" b="0" i="0" u="sng" dirty="0">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78849">
                <a:tc vMerge="1">
                  <a:txBody>
                    <a:bodyPr/>
                    <a:lstStyle/>
                    <a:p>
                      <a:endParaRPr lang="en-US"/>
                    </a:p>
                  </a:txBody>
                  <a:tcPr/>
                </a:tc>
                <a:tc>
                  <a:txBody>
                    <a:bodyPr/>
                    <a:lstStyle/>
                    <a:p>
                      <a:pPr marL="0" marR="0" lvl="0" indent="0" algn="l" rtl="0">
                        <a:lnSpc>
                          <a:spcPct val="115000"/>
                        </a:lnSpc>
                        <a:spcBef>
                          <a:spcPts val="0"/>
                        </a:spcBef>
                        <a:spcAft>
                          <a:spcPts val="0"/>
                        </a:spcAft>
                        <a:buNone/>
                      </a:pPr>
                      <a:r>
                        <a:rPr lang="en-US" sz="1800" b="0" u="none" dirty="0">
                          <a:solidFill>
                            <a:schemeClr val="dk1"/>
                          </a:solidFill>
                          <a:latin typeface="Calibri"/>
                          <a:ea typeface="Calibri"/>
                          <a:cs typeface="Calibri"/>
                          <a:sym typeface="Calibri"/>
                        </a:rPr>
                        <a:t>System Software</a:t>
                      </a:r>
                      <a:endParaRPr sz="1800" b="0" u="none"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endParaRPr sz="1800" b="0" i="0" u="sng" dirty="0">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881" name="Google Shape;881;p55"/>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60</a:t>
            </a:fld>
            <a:endParaRPr sz="1200">
              <a:solidFill>
                <a:srgbClr val="898989"/>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C96C1622-097C-C9F6-E346-480F1832FD02}"/>
              </a:ext>
            </a:extLst>
          </p:cNvPr>
          <p:cNvPicPr>
            <a:picLocks noChangeAspect="1"/>
          </p:cNvPicPr>
          <p:nvPr/>
        </p:nvPicPr>
        <p:blipFill>
          <a:blip r:embed="rId9"/>
          <a:stretch>
            <a:fillRect/>
          </a:stretch>
        </p:blipFill>
        <p:spPr>
          <a:xfrm>
            <a:off x="6591300" y="3932136"/>
            <a:ext cx="4172708" cy="293289"/>
          </a:xfrm>
          <a:prstGeom prst="rect">
            <a:avLst/>
          </a:prstGeom>
        </p:spPr>
      </p:pic>
      <p:pic>
        <p:nvPicPr>
          <p:cNvPr id="7" name="Picture 6">
            <a:extLst>
              <a:ext uri="{FF2B5EF4-FFF2-40B4-BE49-F238E27FC236}">
                <a16:creationId xmlns:a16="http://schemas.microsoft.com/office/drawing/2014/main" id="{214EEC6C-A81A-9F76-574F-E03D6A567FB5}"/>
              </a:ext>
            </a:extLst>
          </p:cNvPr>
          <p:cNvPicPr>
            <a:picLocks noChangeAspect="1"/>
          </p:cNvPicPr>
          <p:nvPr/>
        </p:nvPicPr>
        <p:blipFill>
          <a:blip r:embed="rId10"/>
          <a:stretch>
            <a:fillRect/>
          </a:stretch>
        </p:blipFill>
        <p:spPr>
          <a:xfrm>
            <a:off x="6591300" y="3501367"/>
            <a:ext cx="4172708" cy="293289"/>
          </a:xfrm>
          <a:prstGeom prst="rect">
            <a:avLst/>
          </a:prstGeom>
        </p:spPr>
      </p:pic>
      <p:pic>
        <p:nvPicPr>
          <p:cNvPr id="12" name="Picture 4" descr="https://lh6.googleusercontent.com/rZpTu7aOuG4mULDJnWGo8YYc-XEaxsWpIYyi42-wknBjwlavEPVESQTuX3RiALKc42Wm-D9Ssr4cNGYhRrtvdabvK9_oFdEa_5E1nxKJ5VhDbWAl7tkQcnWwe6WcT3jrZeZBvBPr_Vw">
            <a:extLst>
              <a:ext uri="{FF2B5EF4-FFF2-40B4-BE49-F238E27FC236}">
                <a16:creationId xmlns:a16="http://schemas.microsoft.com/office/drawing/2014/main" id="{8191A78D-F394-AD87-B571-C91D99F552F1}"/>
              </a:ext>
            </a:extLst>
          </p:cNvPr>
          <p:cNvPicPr>
            <a:picLocks noChangeAspect="1" noChangeArrowheads="1"/>
          </p:cNvPicPr>
          <p:nvPr/>
        </p:nvPicPr>
        <p:blipFill>
          <a:blip r:embed="rId11"/>
          <a:srcRect/>
          <a:stretch>
            <a:fillRect/>
          </a:stretch>
        </p:blipFill>
        <p:spPr bwMode="auto">
          <a:xfrm>
            <a:off x="4267579" y="4517280"/>
            <a:ext cx="5058549" cy="222324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9"/>
          <p:cNvSpPr txBox="1">
            <a:spLocks noGrp="1"/>
          </p:cNvSpPr>
          <p:nvPr>
            <p:ph type="sldNum" idx="12"/>
          </p:nvPr>
        </p:nvSpPr>
        <p:spPr>
          <a:xfrm>
            <a:off x="8347968" y="6356355"/>
            <a:ext cx="2133600" cy="365125"/>
          </a:xfrm>
          <a:prstGeom prst="rect">
            <a:avLst/>
          </a:prstGeom>
          <a:noFill/>
          <a:ln>
            <a:noFill/>
          </a:ln>
        </p:spPr>
        <p:txBody>
          <a:bodyPr spcFirstLastPara="1" wrap="square" lIns="91425" tIns="45700" rIns="91425" bIns="45700" anchor="ctr" anchorCtr="0">
            <a:noAutofit/>
          </a:bodyPr>
          <a:lstStyle/>
          <a:p>
            <a:pPr>
              <a:buSzPts val="700"/>
            </a:pPr>
            <a:fld id="{00000000-1234-1234-1234-123412341234}" type="slidenum">
              <a:rPr lang="en-US"/>
              <a:pPr>
                <a:buSzPts val="700"/>
              </a:pPr>
              <a:t>61</a:t>
            </a:fld>
            <a:endParaRPr/>
          </a:p>
        </p:txBody>
      </p:sp>
      <p:sp>
        <p:nvSpPr>
          <p:cNvPr id="213" name="Google Shape;213;p9"/>
          <p:cNvSpPr txBox="1"/>
          <p:nvPr/>
        </p:nvSpPr>
        <p:spPr>
          <a:xfrm>
            <a:off x="2279576" y="113799"/>
            <a:ext cx="8102674" cy="432048"/>
          </a:xfrm>
          <a:prstGeom prst="rect">
            <a:avLst/>
          </a:prstGeom>
          <a:noFill/>
          <a:ln>
            <a:noFill/>
          </a:ln>
        </p:spPr>
        <p:txBody>
          <a:bodyPr spcFirstLastPara="1" wrap="square" lIns="91425" tIns="45700" rIns="91425" bIns="45700" anchor="ctr" anchorCtr="0">
            <a:noAutofit/>
          </a:bodyPr>
          <a:lstStyle/>
          <a:p>
            <a:pPr>
              <a:buClr>
                <a:srgbClr val="0000CC"/>
              </a:buClr>
              <a:buSzPts val="1950"/>
            </a:pPr>
            <a:r>
              <a:rPr lang="en-US" sz="2800" b="1" dirty="0">
                <a:solidFill>
                  <a:srgbClr val="0000CC"/>
                </a:solidFill>
                <a:latin typeface="Times New Roman"/>
                <a:ea typeface="Times New Roman"/>
                <a:cs typeface="Times New Roman"/>
                <a:sym typeface="Times New Roman"/>
              </a:rPr>
              <a:t>Product Development</a:t>
            </a:r>
            <a:endParaRPr sz="2800" b="1">
              <a:solidFill>
                <a:srgbClr val="0000CC"/>
              </a:solidFill>
              <a:latin typeface="Times New Roman"/>
              <a:ea typeface="Times New Roman"/>
              <a:cs typeface="Times New Roman"/>
              <a:sym typeface="Times New Roman"/>
            </a:endParaRPr>
          </a:p>
        </p:txBody>
      </p:sp>
      <p:pic>
        <p:nvPicPr>
          <p:cNvPr id="15362" name="Picture 2" descr="https://lh4.googleusercontent.com/GPgPyP40A-JaemXZILcmgNROcSV9dnUU1C669ZvLdZfN5WAfiIUkTf8gkfBD4NP8ADVe6UpC6DAQ0QcCy_esFHAviQDvEVH1B0H4ZVSN5huYcYzc2QFw4LCEiZRHBfRkXMOs6Jcegmk"/>
          <p:cNvPicPr>
            <a:picLocks noChangeAspect="1" noChangeArrowheads="1"/>
          </p:cNvPicPr>
          <p:nvPr/>
        </p:nvPicPr>
        <p:blipFill>
          <a:blip r:embed="rId3"/>
          <a:srcRect/>
          <a:stretch>
            <a:fillRect/>
          </a:stretch>
        </p:blipFill>
        <p:spPr bwMode="auto">
          <a:xfrm>
            <a:off x="2343488" y="1392702"/>
            <a:ext cx="5008464" cy="4079646"/>
          </a:xfrm>
          <a:prstGeom prst="rect">
            <a:avLst/>
          </a:prstGeom>
          <a:noFill/>
        </p:spPr>
      </p:pic>
      <p:pic>
        <p:nvPicPr>
          <p:cNvPr id="15364" name="Picture 4" descr="https://lh4.googleusercontent.com/WhE775SuP8RsIUHCzcDuQkDetKVX0u7k-_dvpWrB8k-F01q7yVYjm1aaXVL76jyo9z9lnYpoOL-1ZA5eDh4XlT1UaRfyJQj0TxcJbGNMC-Igk4cm-dnEAjgZWqRhatMJ21zhhZDIohE"/>
          <p:cNvPicPr>
            <a:picLocks noChangeAspect="1" noChangeArrowheads="1"/>
          </p:cNvPicPr>
          <p:nvPr/>
        </p:nvPicPr>
        <p:blipFill>
          <a:blip r:embed="rId4"/>
          <a:srcRect/>
          <a:stretch>
            <a:fillRect/>
          </a:stretch>
        </p:blipFill>
        <p:spPr bwMode="auto">
          <a:xfrm>
            <a:off x="7562606" y="1157110"/>
            <a:ext cx="2819400" cy="2114550"/>
          </a:xfrm>
          <a:prstGeom prst="rect">
            <a:avLst/>
          </a:prstGeom>
          <a:noFill/>
        </p:spPr>
      </p:pic>
      <p:pic>
        <p:nvPicPr>
          <p:cNvPr id="15366" name="Picture 6" descr="https://lh5.googleusercontent.com/7q27yyWO2cpOXDSdezi00JMlm2BKf8y3455NRnvaLytWcmrsSaFMIh9SFEvuwy-cRCPeBsQ2cm46OSdHw4uK6CWXbF3LyxEWHNhwnMwRTQ5Z-EdJVklCVCFIMkai6N8tbwiMx4W6Tkc"/>
          <p:cNvPicPr>
            <a:picLocks noChangeAspect="1" noChangeArrowheads="1"/>
          </p:cNvPicPr>
          <p:nvPr/>
        </p:nvPicPr>
        <p:blipFill>
          <a:blip r:embed="rId5"/>
          <a:srcRect/>
          <a:stretch>
            <a:fillRect/>
          </a:stretch>
        </p:blipFill>
        <p:spPr bwMode="auto">
          <a:xfrm>
            <a:off x="7520404" y="3941030"/>
            <a:ext cx="2892585" cy="2051808"/>
          </a:xfrm>
          <a:prstGeom prst="rect">
            <a:avLst/>
          </a:prstGeom>
          <a:noFill/>
        </p:spPr>
      </p:pic>
      <p:sp>
        <p:nvSpPr>
          <p:cNvPr id="18" name="TextBox 17"/>
          <p:cNvSpPr txBox="1"/>
          <p:nvPr/>
        </p:nvSpPr>
        <p:spPr>
          <a:xfrm>
            <a:off x="8121751" y="6105374"/>
            <a:ext cx="1744394" cy="307777"/>
          </a:xfrm>
          <a:prstGeom prst="rect">
            <a:avLst/>
          </a:prstGeom>
          <a:noFill/>
        </p:spPr>
        <p:txBody>
          <a:bodyPr wrap="square" rtlCol="0">
            <a:spAutoFit/>
          </a:bodyPr>
          <a:lstStyle/>
          <a:p>
            <a:r>
              <a:rPr lang="en-US" b="1" dirty="0" err="1"/>
              <a:t>Snapchat</a:t>
            </a:r>
            <a:r>
              <a:rPr lang="en-US" b="1" dirty="0"/>
              <a:t> Lens</a:t>
            </a:r>
          </a:p>
        </p:txBody>
      </p:sp>
      <p:sp>
        <p:nvSpPr>
          <p:cNvPr id="19" name="Rectangle 18"/>
          <p:cNvSpPr/>
          <p:nvPr/>
        </p:nvSpPr>
        <p:spPr>
          <a:xfrm>
            <a:off x="7609344" y="3429858"/>
            <a:ext cx="2768707" cy="307777"/>
          </a:xfrm>
          <a:prstGeom prst="rect">
            <a:avLst/>
          </a:prstGeom>
        </p:spPr>
        <p:txBody>
          <a:bodyPr wrap="none">
            <a:spAutoFit/>
          </a:bodyPr>
          <a:lstStyle/>
          <a:p>
            <a:r>
              <a:rPr lang="en-US" b="1" dirty="0"/>
              <a:t>Trident Lab-Underwater Robot</a:t>
            </a:r>
          </a:p>
        </p:txBody>
      </p:sp>
    </p:spTree>
    <p:extLst>
      <p:ext uri="{BB962C8B-B14F-4D97-AF65-F5344CB8AC3E}">
        <p14:creationId xmlns:p14="http://schemas.microsoft.com/office/powerpoint/2010/main" val="398873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
        <p:nvSpPr>
          <p:cNvPr id="899" name="Google Shape;899;p57"/>
          <p:cNvSpPr txBox="1">
            <a:spLocks noGrp="1"/>
          </p:cNvSpPr>
          <p:nvPr>
            <p:ph type="title"/>
          </p:nvPr>
        </p:nvSpPr>
        <p:spPr>
          <a:xfrm>
            <a:off x="2209800" y="0"/>
            <a:ext cx="8153400" cy="609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2800"/>
              <a:buFont typeface="Verdana"/>
              <a:buNone/>
            </a:pPr>
            <a:r>
              <a:rPr lang="en-US" sz="2800">
                <a:solidFill>
                  <a:srgbClr val="0070C0"/>
                </a:solidFill>
                <a:latin typeface="Verdana"/>
                <a:ea typeface="Verdana"/>
                <a:cs typeface="Verdana"/>
                <a:sym typeface="Verdana"/>
              </a:rPr>
              <a:t>Innovations in Teaching and Learning</a:t>
            </a:r>
            <a:endParaRPr sz="2800">
              <a:solidFill>
                <a:srgbClr val="0070C0"/>
              </a:solidFill>
              <a:latin typeface="Verdana"/>
              <a:ea typeface="Verdana"/>
              <a:cs typeface="Verdana"/>
              <a:sym typeface="Verdana"/>
            </a:endParaRPr>
          </a:p>
        </p:txBody>
      </p:sp>
      <p:grpSp>
        <p:nvGrpSpPr>
          <p:cNvPr id="900" name="Google Shape;900;p57"/>
          <p:cNvGrpSpPr/>
          <p:nvPr/>
        </p:nvGrpSpPr>
        <p:grpSpPr>
          <a:xfrm>
            <a:off x="3543858" y="762558"/>
            <a:ext cx="5637682" cy="5637682"/>
            <a:chOff x="1334058" y="558"/>
            <a:chExt cx="5637682" cy="5637682"/>
          </a:xfrm>
        </p:grpSpPr>
        <p:sp>
          <p:nvSpPr>
            <p:cNvPr id="901" name="Google Shape;901;p57"/>
            <p:cNvSpPr/>
            <p:nvPr/>
          </p:nvSpPr>
          <p:spPr>
            <a:xfrm>
              <a:off x="2589014" y="1255514"/>
              <a:ext cx="3127771" cy="3127771"/>
            </a:xfrm>
            <a:prstGeom prst="ellipse">
              <a:avLst/>
            </a:prstGeom>
            <a:solidFill>
              <a:srgbClr val="BF504D">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p:nvPr/>
          </p:nvSpPr>
          <p:spPr>
            <a:xfrm>
              <a:off x="3047065" y="1713565"/>
              <a:ext cx="2589816" cy="2211669"/>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None/>
              </a:pPr>
              <a:r>
                <a:rPr lang="en-US" sz="3900" dirty="0">
                  <a:solidFill>
                    <a:schemeClr val="dk1"/>
                  </a:solidFill>
                  <a:latin typeface="Calibri"/>
                  <a:ea typeface="Calibri"/>
                  <a:cs typeface="Calibri"/>
                  <a:sym typeface="Calibri"/>
                </a:rPr>
                <a:t>Innovative Teaching Learning</a:t>
              </a:r>
              <a:endParaRPr sz="3900" dirty="0">
                <a:solidFill>
                  <a:schemeClr val="dk1"/>
                </a:solidFill>
                <a:latin typeface="Calibri"/>
                <a:ea typeface="Calibri"/>
                <a:cs typeface="Calibri"/>
                <a:sym typeface="Calibri"/>
              </a:endParaRPr>
            </a:p>
          </p:txBody>
        </p:sp>
        <p:sp>
          <p:nvSpPr>
            <p:cNvPr id="903" name="Google Shape;903;p57"/>
            <p:cNvSpPr/>
            <p:nvPr/>
          </p:nvSpPr>
          <p:spPr>
            <a:xfrm>
              <a:off x="3370957" y="558"/>
              <a:ext cx="1563885" cy="1563885"/>
            </a:xfrm>
            <a:prstGeom prst="ellipse">
              <a:avLst/>
            </a:prstGeom>
            <a:solidFill>
              <a:schemeClr val="accent3">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txBox="1"/>
            <p:nvPr/>
          </p:nvSpPr>
          <p:spPr>
            <a:xfrm>
              <a:off x="3599983" y="229584"/>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Group Discussion</a:t>
              </a:r>
              <a:endParaRPr sz="1900">
                <a:solidFill>
                  <a:schemeClr val="dk1"/>
                </a:solidFill>
                <a:latin typeface="Calibri"/>
                <a:ea typeface="Calibri"/>
                <a:cs typeface="Calibri"/>
                <a:sym typeface="Calibri"/>
              </a:endParaRPr>
            </a:p>
          </p:txBody>
        </p:sp>
        <p:sp>
          <p:nvSpPr>
            <p:cNvPr id="905" name="Google Shape;905;p57"/>
            <p:cNvSpPr/>
            <p:nvPr/>
          </p:nvSpPr>
          <p:spPr>
            <a:xfrm>
              <a:off x="4811261" y="597152"/>
              <a:ext cx="1563885" cy="1563885"/>
            </a:xfrm>
            <a:prstGeom prst="ellipse">
              <a:avLst/>
            </a:prstGeom>
            <a:solidFill>
              <a:schemeClr val="accent4">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txBox="1"/>
            <p:nvPr/>
          </p:nvSpPr>
          <p:spPr>
            <a:xfrm>
              <a:off x="5040287" y="826178"/>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Role Playing</a:t>
              </a:r>
              <a:endParaRPr sz="1900">
                <a:solidFill>
                  <a:schemeClr val="dk1"/>
                </a:solidFill>
                <a:latin typeface="Calibri"/>
                <a:ea typeface="Calibri"/>
                <a:cs typeface="Calibri"/>
                <a:sym typeface="Calibri"/>
              </a:endParaRPr>
            </a:p>
          </p:txBody>
        </p:sp>
        <p:sp>
          <p:nvSpPr>
            <p:cNvPr id="907" name="Google Shape;907;p57"/>
            <p:cNvSpPr/>
            <p:nvPr/>
          </p:nvSpPr>
          <p:spPr>
            <a:xfrm>
              <a:off x="5407855" y="2037457"/>
              <a:ext cx="1563885" cy="1563885"/>
            </a:xfrm>
            <a:prstGeom prst="ellipse">
              <a:avLst/>
            </a:prstGeom>
            <a:solidFill>
              <a:srgbClr val="49ACC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txBox="1"/>
            <p:nvPr/>
          </p:nvSpPr>
          <p:spPr>
            <a:xfrm>
              <a:off x="5636881" y="2266483"/>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Chorus</a:t>
              </a:r>
              <a:endParaRPr/>
            </a:p>
            <a:p>
              <a:pPr marL="0" marR="0" lvl="0" indent="0" algn="ctr" rtl="0">
                <a:lnSpc>
                  <a:spcPct val="90000"/>
                </a:lnSpc>
                <a:spcBef>
                  <a:spcPts val="665"/>
                </a:spcBef>
                <a:spcAft>
                  <a:spcPts val="0"/>
                </a:spcAft>
                <a:buNone/>
              </a:pPr>
              <a:r>
                <a:rPr lang="en-US" sz="1900">
                  <a:solidFill>
                    <a:schemeClr val="dk1"/>
                  </a:solidFill>
                  <a:latin typeface="Calibri"/>
                  <a:ea typeface="Calibri"/>
                  <a:cs typeface="Calibri"/>
                  <a:sym typeface="Calibri"/>
                </a:rPr>
                <a:t>Response</a:t>
              </a:r>
              <a:endParaRPr sz="1900">
                <a:solidFill>
                  <a:schemeClr val="dk1"/>
                </a:solidFill>
                <a:latin typeface="Calibri"/>
                <a:ea typeface="Calibri"/>
                <a:cs typeface="Calibri"/>
                <a:sym typeface="Calibri"/>
              </a:endParaRPr>
            </a:p>
          </p:txBody>
        </p:sp>
        <p:sp>
          <p:nvSpPr>
            <p:cNvPr id="909" name="Google Shape;909;p57"/>
            <p:cNvSpPr/>
            <p:nvPr/>
          </p:nvSpPr>
          <p:spPr>
            <a:xfrm>
              <a:off x="4811261" y="3477761"/>
              <a:ext cx="1563885" cy="1563885"/>
            </a:xfrm>
            <a:prstGeom prst="ellipse">
              <a:avLst/>
            </a:prstGeom>
            <a:solidFill>
              <a:srgbClr val="F79543">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txBox="1"/>
            <p:nvPr/>
          </p:nvSpPr>
          <p:spPr>
            <a:xfrm>
              <a:off x="5040287" y="3706787"/>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Think Break</a:t>
              </a:r>
              <a:endParaRPr sz="1900">
                <a:solidFill>
                  <a:schemeClr val="dk1"/>
                </a:solidFill>
                <a:latin typeface="Calibri"/>
                <a:ea typeface="Calibri"/>
                <a:cs typeface="Calibri"/>
                <a:sym typeface="Calibri"/>
              </a:endParaRPr>
            </a:p>
          </p:txBody>
        </p:sp>
        <p:sp>
          <p:nvSpPr>
            <p:cNvPr id="911" name="Google Shape;911;p57"/>
            <p:cNvSpPr/>
            <p:nvPr/>
          </p:nvSpPr>
          <p:spPr>
            <a:xfrm>
              <a:off x="3370957" y="4074355"/>
              <a:ext cx="1563885" cy="1563885"/>
            </a:xfrm>
            <a:prstGeom prst="ellipse">
              <a:avLst/>
            </a:prstGeom>
            <a:solidFill>
              <a:srgbClr val="BF504D">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txBox="1"/>
            <p:nvPr/>
          </p:nvSpPr>
          <p:spPr>
            <a:xfrm>
              <a:off x="3599983" y="4303381"/>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Problem Solving</a:t>
              </a:r>
              <a:endParaRPr sz="1900">
                <a:solidFill>
                  <a:schemeClr val="dk1"/>
                </a:solidFill>
                <a:latin typeface="Calibri"/>
                <a:ea typeface="Calibri"/>
                <a:cs typeface="Calibri"/>
                <a:sym typeface="Calibri"/>
              </a:endParaRPr>
            </a:p>
          </p:txBody>
        </p:sp>
        <p:sp>
          <p:nvSpPr>
            <p:cNvPr id="913" name="Google Shape;913;p57"/>
            <p:cNvSpPr/>
            <p:nvPr/>
          </p:nvSpPr>
          <p:spPr>
            <a:xfrm>
              <a:off x="1930652" y="3477761"/>
              <a:ext cx="1563885" cy="1563885"/>
            </a:xfrm>
            <a:prstGeom prst="ellipse">
              <a:avLst/>
            </a:prstGeom>
            <a:solidFill>
              <a:schemeClr val="accent3">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txBox="1"/>
            <p:nvPr/>
          </p:nvSpPr>
          <p:spPr>
            <a:xfrm>
              <a:off x="2159678" y="3706787"/>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dirty="0">
                  <a:solidFill>
                    <a:schemeClr val="dk1"/>
                  </a:solidFill>
                  <a:latin typeface="Calibri"/>
                  <a:ea typeface="Calibri"/>
                  <a:cs typeface="Calibri"/>
                  <a:sym typeface="Calibri"/>
                </a:rPr>
                <a:t>Analogies</a:t>
              </a:r>
              <a:endParaRPr sz="1900" dirty="0">
                <a:solidFill>
                  <a:schemeClr val="dk1"/>
                </a:solidFill>
                <a:latin typeface="Calibri"/>
                <a:ea typeface="Calibri"/>
                <a:cs typeface="Calibri"/>
                <a:sym typeface="Calibri"/>
              </a:endParaRPr>
            </a:p>
          </p:txBody>
        </p:sp>
        <p:sp>
          <p:nvSpPr>
            <p:cNvPr id="915" name="Google Shape;915;p57"/>
            <p:cNvSpPr/>
            <p:nvPr/>
          </p:nvSpPr>
          <p:spPr>
            <a:xfrm>
              <a:off x="1334058" y="2037457"/>
              <a:ext cx="1563885" cy="1563885"/>
            </a:xfrm>
            <a:prstGeom prst="ellipse">
              <a:avLst/>
            </a:prstGeom>
            <a:solidFill>
              <a:schemeClr val="accent4">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txBox="1"/>
            <p:nvPr/>
          </p:nvSpPr>
          <p:spPr>
            <a:xfrm>
              <a:off x="1563084" y="2266483"/>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Case Studies</a:t>
              </a:r>
              <a:endParaRPr sz="1900">
                <a:solidFill>
                  <a:schemeClr val="dk1"/>
                </a:solidFill>
                <a:latin typeface="Calibri"/>
                <a:ea typeface="Calibri"/>
                <a:cs typeface="Calibri"/>
                <a:sym typeface="Calibri"/>
              </a:endParaRPr>
            </a:p>
          </p:txBody>
        </p:sp>
        <p:sp>
          <p:nvSpPr>
            <p:cNvPr id="917" name="Google Shape;917;p57"/>
            <p:cNvSpPr/>
            <p:nvPr/>
          </p:nvSpPr>
          <p:spPr>
            <a:xfrm>
              <a:off x="1930652" y="597152"/>
              <a:ext cx="1563885" cy="1563885"/>
            </a:xfrm>
            <a:prstGeom prst="ellipse">
              <a:avLst/>
            </a:prstGeom>
            <a:solidFill>
              <a:srgbClr val="49ACC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txBox="1"/>
            <p:nvPr/>
          </p:nvSpPr>
          <p:spPr>
            <a:xfrm>
              <a:off x="2159678" y="826178"/>
              <a:ext cx="1105833" cy="1105833"/>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n-US" sz="1900">
                  <a:solidFill>
                    <a:schemeClr val="dk1"/>
                  </a:solidFill>
                  <a:latin typeface="Calibri"/>
                  <a:ea typeface="Calibri"/>
                  <a:cs typeface="Calibri"/>
                  <a:sym typeface="Calibri"/>
                </a:rPr>
                <a:t>Quiz</a:t>
              </a:r>
              <a:endParaRPr sz="1900">
                <a:solidFill>
                  <a:schemeClr val="dk1"/>
                </a:solidFill>
                <a:latin typeface="Calibri"/>
                <a:ea typeface="Calibri"/>
                <a:cs typeface="Calibri"/>
                <a:sym typeface="Calibri"/>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8"/>
          <p:cNvSpPr txBox="1">
            <a:spLocks noGrp="1"/>
          </p:cNvSpPr>
          <p:nvPr>
            <p:ph type="title"/>
          </p:nvPr>
        </p:nvSpPr>
        <p:spPr>
          <a:xfrm>
            <a:off x="0" y="0"/>
            <a:ext cx="11125200" cy="762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Faculty Participation in FDPs/ STTPs/Workshops</a:t>
            </a:r>
            <a:endParaRPr dirty="0"/>
          </a:p>
        </p:txBody>
      </p:sp>
      <p:graphicFrame>
        <p:nvGraphicFramePr>
          <p:cNvPr id="924" name="Google Shape;924;p58"/>
          <p:cNvGraphicFramePr/>
          <p:nvPr>
            <p:extLst>
              <p:ext uri="{D42A27DB-BD31-4B8C-83A1-F6EECF244321}">
                <p14:modId xmlns:p14="http://schemas.microsoft.com/office/powerpoint/2010/main" val="1901801318"/>
              </p:ext>
            </p:extLst>
          </p:nvPr>
        </p:nvGraphicFramePr>
        <p:xfrm>
          <a:off x="1676400" y="4191000"/>
          <a:ext cx="8153400" cy="2043125"/>
        </p:xfrm>
        <a:graphic>
          <a:graphicData uri="http://schemas.openxmlformats.org/drawingml/2006/table">
            <a:tbl>
              <a:tblPr firstRow="1" firstCol="1" bandRow="1">
                <a:noFill/>
                <a:tableStyleId>{7E31700F-715C-4B57-BA64-622D2D4E7403}</a:tableStyleId>
              </a:tblPr>
              <a:tblGrid>
                <a:gridCol w="2463000">
                  <a:extLst>
                    <a:ext uri="{9D8B030D-6E8A-4147-A177-3AD203B41FA5}">
                      <a16:colId xmlns:a16="http://schemas.microsoft.com/office/drawing/2014/main" val="20000"/>
                    </a:ext>
                  </a:extLst>
                </a:gridCol>
                <a:gridCol w="1698625">
                  <a:extLst>
                    <a:ext uri="{9D8B030D-6E8A-4147-A177-3AD203B41FA5}">
                      <a16:colId xmlns:a16="http://schemas.microsoft.com/office/drawing/2014/main" val="20001"/>
                    </a:ext>
                  </a:extLst>
                </a:gridCol>
                <a:gridCol w="1953425">
                  <a:extLst>
                    <a:ext uri="{9D8B030D-6E8A-4147-A177-3AD203B41FA5}">
                      <a16:colId xmlns:a16="http://schemas.microsoft.com/office/drawing/2014/main" val="20002"/>
                    </a:ext>
                  </a:extLst>
                </a:gridCol>
                <a:gridCol w="2038350">
                  <a:extLst>
                    <a:ext uri="{9D8B030D-6E8A-4147-A177-3AD203B41FA5}">
                      <a16:colId xmlns:a16="http://schemas.microsoft.com/office/drawing/2014/main" val="20003"/>
                    </a:ext>
                  </a:extLst>
                </a:gridCol>
              </a:tblGrid>
              <a:tr h="457525">
                <a:tc>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Academic Year</a:t>
                      </a:r>
                      <a:endParaRPr/>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&gt; 5 Days</a:t>
                      </a:r>
                      <a:endParaRPr/>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2 to 5 Days</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Assessment</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3964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CAYm1 (2020-21)</a:t>
                      </a:r>
                      <a:endParaRPr dirty="0"/>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17</a:t>
                      </a:r>
                      <a:endParaRPr sz="2000" b="0" dirty="0">
                        <a:solidFill>
                          <a:schemeClr val="dk1"/>
                        </a:solidFill>
                        <a:latin typeface="Calibri"/>
                        <a:ea typeface="Calibri"/>
                        <a:cs typeface="Calibri"/>
                        <a:sym typeface="Calibri"/>
                      </a:endParaRPr>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11.86</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4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CAYm2 (2019-20)</a:t>
                      </a:r>
                      <a:endParaRPr dirty="0"/>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12</a:t>
                      </a:r>
                      <a:endParaRPr sz="2000" b="0" dirty="0">
                        <a:solidFill>
                          <a:schemeClr val="dk1"/>
                        </a:solidFill>
                        <a:latin typeface="Calibri"/>
                        <a:ea typeface="Calibri"/>
                        <a:cs typeface="Calibri"/>
                        <a:sym typeface="Calibri"/>
                      </a:endParaRPr>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6</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11.70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400">
                <a:tc>
                  <a:txBody>
                    <a:bodyPr/>
                    <a:lstStyle/>
                    <a:p>
                      <a:pPr marL="0" marR="0" lvl="0" indent="0" algn="l" rtl="0">
                        <a:spcBef>
                          <a:spcPts val="0"/>
                        </a:spcBef>
                        <a:spcAft>
                          <a:spcPts val="0"/>
                        </a:spcAft>
                        <a:buNone/>
                      </a:pPr>
                      <a:r>
                        <a:rPr lang="en-US" sz="2000" b="0" dirty="0">
                          <a:solidFill>
                            <a:schemeClr val="dk1"/>
                          </a:solidFill>
                          <a:latin typeface="Calibri"/>
                          <a:ea typeface="Calibri"/>
                          <a:cs typeface="Calibri"/>
                          <a:sym typeface="Calibri"/>
                        </a:rPr>
                        <a:t>CAYm3 (2018-19)</a:t>
                      </a:r>
                      <a:endParaRPr dirty="0"/>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18</a:t>
                      </a:r>
                      <a:endParaRPr sz="2000" b="0" dirty="0">
                        <a:solidFill>
                          <a:schemeClr val="dk1"/>
                        </a:solidFill>
                        <a:latin typeface="Calibri"/>
                        <a:ea typeface="Calibri"/>
                        <a:cs typeface="Calibri"/>
                        <a:sym typeface="Calibri"/>
                      </a:endParaRPr>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5</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latin typeface="Calibri"/>
                          <a:ea typeface="Calibri"/>
                          <a:cs typeface="Calibri"/>
                          <a:sym typeface="Calibri"/>
                        </a:rPr>
                        <a:t>18.00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400">
                <a:tc gridSpan="3">
                  <a:txBody>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Average</a:t>
                      </a:r>
                      <a:endParaRPr dirty="0"/>
                    </a:p>
                  </a:txBody>
                  <a:tcPr marL="99050" marR="990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2000" b="1" dirty="0">
                          <a:latin typeface="Calibri"/>
                          <a:ea typeface="Calibri"/>
                          <a:cs typeface="Calibri"/>
                          <a:sym typeface="Calibri"/>
                        </a:rPr>
                        <a:t>13.85</a:t>
                      </a:r>
                      <a:endParaRPr sz="2000" b="1"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926" name="Google Shape;926;p5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63</a:t>
            </a:fld>
            <a:endParaRPr sz="1200">
              <a:solidFill>
                <a:srgbClr val="898989"/>
              </a:solidFill>
              <a:latin typeface="Calibri"/>
              <a:ea typeface="Calibri"/>
              <a:cs typeface="Calibri"/>
              <a:sym typeface="Calibri"/>
            </a:endParaRPr>
          </a:p>
        </p:txBody>
      </p:sp>
      <p:graphicFrame>
        <p:nvGraphicFramePr>
          <p:cNvPr id="6" name="Chart 5">
            <a:extLst>
              <a:ext uri="{FF2B5EF4-FFF2-40B4-BE49-F238E27FC236}">
                <a16:creationId xmlns:a16="http://schemas.microsoft.com/office/drawing/2014/main" id="{68E56A10-ECE5-4F1E-88BB-213FEB61E203}"/>
              </a:ext>
            </a:extLst>
          </p:cNvPr>
          <p:cNvGraphicFramePr>
            <a:graphicFrameLocks/>
          </p:cNvGraphicFramePr>
          <p:nvPr>
            <p:extLst>
              <p:ext uri="{D42A27DB-BD31-4B8C-83A1-F6EECF244321}">
                <p14:modId xmlns:p14="http://schemas.microsoft.com/office/powerpoint/2010/main" val="1205337680"/>
              </p:ext>
            </p:extLst>
          </p:nvPr>
        </p:nvGraphicFramePr>
        <p:xfrm>
          <a:off x="1676400" y="936171"/>
          <a:ext cx="8153400" cy="308065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0"/>
          <p:cNvSpPr txBox="1">
            <a:spLocks noGrp="1"/>
          </p:cNvSpPr>
          <p:nvPr>
            <p:ph type="title"/>
          </p:nvPr>
        </p:nvSpPr>
        <p:spPr>
          <a:xfrm>
            <a:off x="824345" y="0"/>
            <a:ext cx="113538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sz="3200" b="1" dirty="0"/>
              <a:t>Academic Research</a:t>
            </a:r>
            <a:endParaRPr sz="3200" b="1" dirty="0"/>
          </a:p>
        </p:txBody>
      </p:sp>
      <p:sp>
        <p:nvSpPr>
          <p:cNvPr id="943" name="Google Shape;943;p60"/>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64</a:t>
            </a:fld>
            <a:endParaRPr sz="1200">
              <a:solidFill>
                <a:srgbClr val="898989"/>
              </a:solidFill>
              <a:latin typeface="Calibri"/>
              <a:ea typeface="Calibri"/>
              <a:cs typeface="Calibri"/>
              <a:sym typeface="Calibri"/>
            </a:endParaRPr>
          </a:p>
        </p:txBody>
      </p:sp>
      <p:graphicFrame>
        <p:nvGraphicFramePr>
          <p:cNvPr id="8" name="Table 7">
            <a:extLst>
              <a:ext uri="{FF2B5EF4-FFF2-40B4-BE49-F238E27FC236}">
                <a16:creationId xmlns:a16="http://schemas.microsoft.com/office/drawing/2014/main" id="{FB64DE82-6C17-6DBD-1C5D-D37BFF8DDC0A}"/>
              </a:ext>
            </a:extLst>
          </p:cNvPr>
          <p:cNvGraphicFramePr>
            <a:graphicFrameLocks noGrp="1"/>
          </p:cNvGraphicFramePr>
          <p:nvPr>
            <p:extLst>
              <p:ext uri="{D42A27DB-BD31-4B8C-83A1-F6EECF244321}">
                <p14:modId xmlns:p14="http://schemas.microsoft.com/office/powerpoint/2010/main" val="3812919860"/>
              </p:ext>
            </p:extLst>
          </p:nvPr>
        </p:nvGraphicFramePr>
        <p:xfrm>
          <a:off x="1391920" y="644817"/>
          <a:ext cx="9987279" cy="3193784"/>
        </p:xfrm>
        <a:graphic>
          <a:graphicData uri="http://schemas.openxmlformats.org/drawingml/2006/table">
            <a:tbl>
              <a:tblPr firstRow="1" bandRow="1">
                <a:tableStyleId>{F5AB1C69-6EDB-4FF4-983F-18BD219EF322}</a:tableStyleId>
              </a:tblPr>
              <a:tblGrid>
                <a:gridCol w="2036623">
                  <a:extLst>
                    <a:ext uri="{9D8B030D-6E8A-4147-A177-3AD203B41FA5}">
                      <a16:colId xmlns:a16="http://schemas.microsoft.com/office/drawing/2014/main" val="20000"/>
                    </a:ext>
                  </a:extLst>
                </a:gridCol>
                <a:gridCol w="1987664">
                  <a:extLst>
                    <a:ext uri="{9D8B030D-6E8A-4147-A177-3AD203B41FA5}">
                      <a16:colId xmlns:a16="http://schemas.microsoft.com/office/drawing/2014/main" val="20001"/>
                    </a:ext>
                  </a:extLst>
                </a:gridCol>
                <a:gridCol w="1987664">
                  <a:extLst>
                    <a:ext uri="{9D8B030D-6E8A-4147-A177-3AD203B41FA5}">
                      <a16:colId xmlns:a16="http://schemas.microsoft.com/office/drawing/2014/main" val="20002"/>
                    </a:ext>
                  </a:extLst>
                </a:gridCol>
                <a:gridCol w="1987664">
                  <a:extLst>
                    <a:ext uri="{9D8B030D-6E8A-4147-A177-3AD203B41FA5}">
                      <a16:colId xmlns:a16="http://schemas.microsoft.com/office/drawing/2014/main" val="20003"/>
                    </a:ext>
                  </a:extLst>
                </a:gridCol>
                <a:gridCol w="1987664">
                  <a:extLst>
                    <a:ext uri="{9D8B030D-6E8A-4147-A177-3AD203B41FA5}">
                      <a16:colId xmlns:a16="http://schemas.microsoft.com/office/drawing/2014/main" val="20004"/>
                    </a:ext>
                  </a:extLst>
                </a:gridCol>
              </a:tblGrid>
              <a:tr h="519932">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Type of Publication </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2019-20</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2020-21</a:t>
                      </a:r>
                      <a:endParaRPr lang="en-US" sz="1800" b="0" i="0" u="none" strike="noStrike" cap="none">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2021-22</a:t>
                      </a:r>
                      <a:endParaRPr lang="en-US" sz="1800" b="0" i="0" u="none" strike="noStrike" cap="none">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Total</a:t>
                      </a:r>
                      <a:endParaRPr lang="en-US" sz="1800" b="0" i="0" u="none" strike="noStrike" cap="none" dirty="0">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0"/>
                  </a:ext>
                </a:extLst>
              </a:tr>
              <a:tr h="304788">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Journal</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17</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21</a:t>
                      </a:r>
                      <a:endParaRPr lang="en-US" sz="1800" b="0" i="0" u="none" strike="noStrike" cap="none">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08</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46</a:t>
                      </a:r>
                      <a:endParaRPr lang="en-US" sz="1800" b="0" i="0" u="none" strike="noStrike" cap="none">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1"/>
                  </a:ext>
                </a:extLst>
              </a:tr>
              <a:tr h="304788">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Conference</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11</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29</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22</a:t>
                      </a:r>
                      <a:endParaRPr lang="en-US" sz="1800" b="0" i="0" u="none" strike="noStrike" cap="none">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62</a:t>
                      </a:r>
                      <a:endParaRPr lang="en-US" sz="1800" b="0" i="0" u="none" strike="noStrike" cap="none">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2"/>
                  </a:ext>
                </a:extLst>
              </a:tr>
              <a:tr h="519932">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Book/Book Chapter</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07</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12</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07</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dk1"/>
                          </a:solidFill>
                          <a:latin typeface="Calibri"/>
                          <a:cs typeface="Calibri"/>
                          <a:sym typeface="Arial"/>
                        </a:rPr>
                        <a:t>26</a:t>
                      </a:r>
                      <a:endParaRPr lang="en-US" sz="1800" b="0" i="0" u="none" strike="noStrike" cap="none">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3"/>
                  </a:ext>
                </a:extLst>
              </a:tr>
              <a:tr h="519932">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Total Paper Publications</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35</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62</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37</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134</a:t>
                      </a:r>
                      <a:endParaRPr lang="en-US" sz="1800" b="0" i="0" u="none" strike="noStrike" cap="none" dirty="0">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4"/>
                  </a:ext>
                </a:extLst>
              </a:tr>
              <a:tr h="519932">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Patent s / Copyrights</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03</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09</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22</a:t>
                      </a:r>
                      <a:endParaRPr lang="en-US" sz="1800" b="0" i="0" u="none" strike="noStrike" cap="none" dirty="0">
                        <a:solidFill>
                          <a:schemeClr val="dk1"/>
                        </a:solidFill>
                        <a:latin typeface="Calibri"/>
                        <a:ea typeface="Arial"/>
                        <a:cs typeface="Calibri"/>
                        <a:sym typeface="Arial"/>
                      </a:endParaRPr>
                    </a:p>
                  </a:txBody>
                  <a:tcPr marL="63500" marR="63500" marT="63500" marB="63500"/>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dirty="0">
                          <a:solidFill>
                            <a:schemeClr val="dk1"/>
                          </a:solidFill>
                          <a:latin typeface="Calibri"/>
                          <a:cs typeface="Calibri"/>
                          <a:sym typeface="Arial"/>
                        </a:rPr>
                        <a:t>34</a:t>
                      </a:r>
                      <a:endParaRPr lang="en-US" sz="1800" b="0" i="0" u="none" strike="noStrike" cap="none" dirty="0">
                        <a:solidFill>
                          <a:schemeClr val="dk1"/>
                        </a:solidFill>
                        <a:latin typeface="Calibri"/>
                        <a:ea typeface="Arial"/>
                        <a:cs typeface="Calibri"/>
                        <a:sym typeface="Arial"/>
                      </a:endParaRPr>
                    </a:p>
                  </a:txBody>
                  <a:tcPr marL="63500" marR="63500" marT="63500" marB="63500"/>
                </a:tc>
                <a:extLst>
                  <a:ext uri="{0D108BD9-81ED-4DB2-BD59-A6C34878D82A}">
                    <a16:rowId xmlns:a16="http://schemas.microsoft.com/office/drawing/2014/main" val="10005"/>
                  </a:ext>
                </a:extLst>
              </a:tr>
            </a:tbl>
          </a:graphicData>
        </a:graphic>
      </p:graphicFrame>
      <p:graphicFrame>
        <p:nvGraphicFramePr>
          <p:cNvPr id="9" name="Table 8">
            <a:extLst>
              <a:ext uri="{FF2B5EF4-FFF2-40B4-BE49-F238E27FC236}">
                <a16:creationId xmlns:a16="http://schemas.microsoft.com/office/drawing/2014/main" id="{4E220181-6FD2-2F75-9DA5-0F8DFC566A2A}"/>
              </a:ext>
            </a:extLst>
          </p:cNvPr>
          <p:cNvGraphicFramePr>
            <a:graphicFrameLocks noGrp="1"/>
          </p:cNvGraphicFramePr>
          <p:nvPr>
            <p:extLst>
              <p:ext uri="{D42A27DB-BD31-4B8C-83A1-F6EECF244321}">
                <p14:modId xmlns:p14="http://schemas.microsoft.com/office/powerpoint/2010/main" val="4181265686"/>
              </p:ext>
            </p:extLst>
          </p:nvPr>
        </p:nvGraphicFramePr>
        <p:xfrm>
          <a:off x="1391920" y="4020183"/>
          <a:ext cx="9997439" cy="2720342"/>
        </p:xfrm>
        <a:graphic>
          <a:graphicData uri="http://schemas.openxmlformats.org/drawingml/2006/table">
            <a:tbl>
              <a:tblPr firstRow="1" bandRow="1">
                <a:tableStyleId>{F5AB1C69-6EDB-4FF4-983F-18BD219EF322}</a:tableStyleId>
              </a:tblPr>
              <a:tblGrid>
                <a:gridCol w="1999489">
                  <a:extLst>
                    <a:ext uri="{9D8B030D-6E8A-4147-A177-3AD203B41FA5}">
                      <a16:colId xmlns:a16="http://schemas.microsoft.com/office/drawing/2014/main" val="20000"/>
                    </a:ext>
                  </a:extLst>
                </a:gridCol>
                <a:gridCol w="2092289">
                  <a:extLst>
                    <a:ext uri="{9D8B030D-6E8A-4147-A177-3AD203B41FA5}">
                      <a16:colId xmlns:a16="http://schemas.microsoft.com/office/drawing/2014/main" val="20001"/>
                    </a:ext>
                  </a:extLst>
                </a:gridCol>
                <a:gridCol w="1982615">
                  <a:extLst>
                    <a:ext uri="{9D8B030D-6E8A-4147-A177-3AD203B41FA5}">
                      <a16:colId xmlns:a16="http://schemas.microsoft.com/office/drawing/2014/main" val="20002"/>
                    </a:ext>
                  </a:extLst>
                </a:gridCol>
                <a:gridCol w="1961525">
                  <a:extLst>
                    <a:ext uri="{9D8B030D-6E8A-4147-A177-3AD203B41FA5}">
                      <a16:colId xmlns:a16="http://schemas.microsoft.com/office/drawing/2014/main" val="20003"/>
                    </a:ext>
                  </a:extLst>
                </a:gridCol>
                <a:gridCol w="1961521">
                  <a:extLst>
                    <a:ext uri="{9D8B030D-6E8A-4147-A177-3AD203B41FA5}">
                      <a16:colId xmlns:a16="http://schemas.microsoft.com/office/drawing/2014/main" val="20004"/>
                    </a:ext>
                  </a:extLst>
                </a:gridCol>
              </a:tblGrid>
              <a:tr h="529781">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Type of Publication</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2019-20</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2020-21</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2021-22</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Total</a:t>
                      </a:r>
                    </a:p>
                  </a:txBody>
                  <a:tcPr marL="63500" marR="63500" marT="63500" marB="63500"/>
                </a:tc>
                <a:extLst>
                  <a:ext uri="{0D108BD9-81ED-4DB2-BD59-A6C34878D82A}">
                    <a16:rowId xmlns:a16="http://schemas.microsoft.com/office/drawing/2014/main" val="10000"/>
                  </a:ext>
                </a:extLst>
              </a:tr>
              <a:tr h="529781">
                <a:tc>
                  <a:txBody>
                    <a:bodyPr/>
                    <a:lstStyle/>
                    <a:p>
                      <a:pPr>
                        <a:lnSpc>
                          <a:spcPct val="115000"/>
                        </a:lnSpc>
                        <a:spcAft>
                          <a:spcPts val="0"/>
                        </a:spcAft>
                      </a:pPr>
                      <a:r>
                        <a:rPr lang="en-US" sz="1600" b="0" i="0" u="none" strike="noStrike" cap="none" dirty="0">
                          <a:solidFill>
                            <a:schemeClr val="dk1"/>
                          </a:solidFill>
                          <a:latin typeface="Calibri"/>
                          <a:ea typeface="+mn-ea"/>
                          <a:cs typeface="Calibri"/>
                          <a:sym typeface="Arial"/>
                        </a:rPr>
                        <a:t>Journal (Scopus)</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a:t>
                      </a:r>
                    </a:p>
                  </a:txBody>
                  <a:tcPr marL="63500" marR="63500" marT="63500" marB="63500"/>
                </a:tc>
                <a:tc>
                  <a:txBody>
                    <a:bodyPr/>
                    <a:lstStyle/>
                    <a:p>
                      <a:pPr algn="ctr">
                        <a:lnSpc>
                          <a:spcPct val="115000"/>
                        </a:lnSpc>
                        <a:spcAft>
                          <a:spcPts val="0"/>
                        </a:spcAft>
                      </a:pPr>
                      <a:r>
                        <a:rPr lang="en-US" sz="1600" b="0" i="0" u="none" strike="noStrike" cap="none">
                          <a:solidFill>
                            <a:schemeClr val="dk1"/>
                          </a:solidFill>
                          <a:latin typeface="Calibri"/>
                          <a:ea typeface="+mn-ea"/>
                          <a:cs typeface="Calibri"/>
                          <a:sym typeface="Arial"/>
                        </a:rPr>
                        <a:t>4</a:t>
                      </a:r>
                    </a:p>
                  </a:txBody>
                  <a:tcPr marL="63500" marR="63500" marT="63500" marB="63500"/>
                </a:tc>
                <a:tc>
                  <a:txBody>
                    <a:bodyPr/>
                    <a:lstStyle/>
                    <a:p>
                      <a:pPr algn="ctr">
                        <a:lnSpc>
                          <a:spcPct val="115000"/>
                        </a:lnSpc>
                        <a:spcAft>
                          <a:spcPts val="0"/>
                        </a:spcAft>
                      </a:pPr>
                      <a:r>
                        <a:rPr lang="en-US" sz="1600" b="0" i="0" u="none" strike="noStrike" cap="none">
                          <a:solidFill>
                            <a:schemeClr val="dk1"/>
                          </a:solidFill>
                          <a:latin typeface="Calibri"/>
                          <a:ea typeface="+mn-ea"/>
                          <a:cs typeface="Calibri"/>
                          <a:sym typeface="Arial"/>
                        </a:rPr>
                        <a:t>2</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8</a:t>
                      </a:r>
                    </a:p>
                  </a:txBody>
                  <a:tcPr marL="63500" marR="63500" marT="63500" marB="63500"/>
                </a:tc>
                <a:extLst>
                  <a:ext uri="{0D108BD9-81ED-4DB2-BD59-A6C34878D82A}">
                    <a16:rowId xmlns:a16="http://schemas.microsoft.com/office/drawing/2014/main" val="10001"/>
                  </a:ext>
                </a:extLst>
              </a:tr>
              <a:tr h="529781">
                <a:tc>
                  <a:txBody>
                    <a:bodyPr/>
                    <a:lstStyle/>
                    <a:p>
                      <a:pPr>
                        <a:lnSpc>
                          <a:spcPct val="115000"/>
                        </a:lnSpc>
                        <a:spcAft>
                          <a:spcPts val="0"/>
                        </a:spcAft>
                      </a:pPr>
                      <a:r>
                        <a:rPr lang="en-US" sz="1600" b="0" i="0" u="none" strike="noStrike" cap="none" dirty="0">
                          <a:solidFill>
                            <a:schemeClr val="dk1"/>
                          </a:solidFill>
                          <a:latin typeface="Calibri"/>
                          <a:ea typeface="+mn-ea"/>
                          <a:cs typeface="Calibri"/>
                          <a:sym typeface="Arial"/>
                        </a:rPr>
                        <a:t>Conference (Scopus)</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9</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20</a:t>
                      </a:r>
                    </a:p>
                  </a:txBody>
                  <a:tcPr marL="63500" marR="63500" marT="63500" marB="63500"/>
                </a:tc>
                <a:tc>
                  <a:txBody>
                    <a:bodyPr/>
                    <a:lstStyle/>
                    <a:p>
                      <a:pPr algn="ctr">
                        <a:lnSpc>
                          <a:spcPct val="115000"/>
                        </a:lnSpc>
                        <a:spcAft>
                          <a:spcPts val="0"/>
                        </a:spcAft>
                      </a:pPr>
                      <a:r>
                        <a:rPr lang="en-US" sz="1600" b="0" i="0" u="none" strike="noStrike" cap="none">
                          <a:solidFill>
                            <a:schemeClr val="dk1"/>
                          </a:solidFill>
                          <a:latin typeface="Calibri"/>
                          <a:ea typeface="+mn-ea"/>
                          <a:cs typeface="Calibri"/>
                          <a:sym typeface="Arial"/>
                        </a:rPr>
                        <a:t>9</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38</a:t>
                      </a:r>
                    </a:p>
                  </a:txBody>
                  <a:tcPr marL="63500" marR="63500" marT="63500" marB="63500"/>
                </a:tc>
                <a:extLst>
                  <a:ext uri="{0D108BD9-81ED-4DB2-BD59-A6C34878D82A}">
                    <a16:rowId xmlns:a16="http://schemas.microsoft.com/office/drawing/2014/main" val="10002"/>
                  </a:ext>
                </a:extLst>
              </a:tr>
              <a:tr h="740093">
                <a:tc>
                  <a:txBody>
                    <a:bodyPr/>
                    <a:lstStyle/>
                    <a:p>
                      <a:pPr>
                        <a:lnSpc>
                          <a:spcPct val="115000"/>
                        </a:lnSpc>
                        <a:spcAft>
                          <a:spcPts val="0"/>
                        </a:spcAft>
                      </a:pPr>
                      <a:r>
                        <a:rPr lang="en-US" sz="1600" b="0" i="0" u="none" strike="noStrike" cap="none" dirty="0">
                          <a:solidFill>
                            <a:schemeClr val="dk1"/>
                          </a:solidFill>
                          <a:latin typeface="Calibri"/>
                          <a:ea typeface="+mn-ea"/>
                          <a:cs typeface="Calibri"/>
                          <a:sym typeface="Arial"/>
                        </a:rPr>
                        <a:t>Book / Book Chapter (Scopus)</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3</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2</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6</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11</a:t>
                      </a:r>
                    </a:p>
                  </a:txBody>
                  <a:tcPr marL="63500" marR="63500" marT="63500" marB="63500"/>
                </a:tc>
                <a:extLst>
                  <a:ext uri="{0D108BD9-81ED-4DB2-BD59-A6C34878D82A}">
                    <a16:rowId xmlns:a16="http://schemas.microsoft.com/office/drawing/2014/main" val="10003"/>
                  </a:ext>
                </a:extLst>
              </a:tr>
              <a:tr h="359870">
                <a:tc>
                  <a:txBody>
                    <a:bodyPr/>
                    <a:lstStyle/>
                    <a:p>
                      <a:pPr>
                        <a:lnSpc>
                          <a:spcPct val="115000"/>
                        </a:lnSpc>
                        <a:spcAft>
                          <a:spcPts val="0"/>
                        </a:spcAft>
                      </a:pPr>
                      <a:r>
                        <a:rPr lang="en-US" sz="1600" b="0" i="0" u="none" strike="noStrike" cap="none">
                          <a:solidFill>
                            <a:schemeClr val="dk1"/>
                          </a:solidFill>
                          <a:latin typeface="Calibri"/>
                          <a:ea typeface="+mn-ea"/>
                          <a:cs typeface="Calibri"/>
                          <a:sym typeface="Arial"/>
                        </a:rPr>
                        <a:t>SCI-indexed</a:t>
                      </a:r>
                    </a:p>
                  </a:txBody>
                  <a:tcPr marL="63500" marR="63500" marT="63500" marB="63500"/>
                </a:tc>
                <a:tc>
                  <a:txBody>
                    <a:bodyPr/>
                    <a:lstStyle/>
                    <a:p>
                      <a:pPr algn="ctr">
                        <a:lnSpc>
                          <a:spcPct val="115000"/>
                        </a:lnSpc>
                        <a:spcAft>
                          <a:spcPts val="0"/>
                        </a:spcAft>
                      </a:pPr>
                      <a:r>
                        <a:rPr lang="en-US" sz="1600" b="0" i="0" u="none" strike="noStrike" cap="none">
                          <a:solidFill>
                            <a:schemeClr val="dk1"/>
                          </a:solidFill>
                          <a:latin typeface="Calibri"/>
                          <a:ea typeface="+mn-ea"/>
                          <a:cs typeface="Calibri"/>
                          <a:sym typeface="Arial"/>
                        </a:rPr>
                        <a:t>3</a:t>
                      </a:r>
                    </a:p>
                  </a:txBody>
                  <a:tcPr marL="63500" marR="63500" marT="63500" marB="63500"/>
                </a:tc>
                <a:tc>
                  <a:txBody>
                    <a:bodyPr/>
                    <a:lstStyle/>
                    <a:p>
                      <a:pPr algn="ctr">
                        <a:lnSpc>
                          <a:spcPct val="115000"/>
                        </a:lnSpc>
                        <a:spcAft>
                          <a:spcPts val="0"/>
                        </a:spcAft>
                      </a:pPr>
                      <a:r>
                        <a:rPr lang="en-US" sz="1600" b="0" i="0" u="none" strike="noStrike" cap="none">
                          <a:solidFill>
                            <a:schemeClr val="dk1"/>
                          </a:solidFill>
                          <a:latin typeface="Calibri"/>
                          <a:ea typeface="+mn-ea"/>
                          <a:cs typeface="Calibri"/>
                          <a:sym typeface="Arial"/>
                        </a:rPr>
                        <a:t>1</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0</a:t>
                      </a:r>
                    </a:p>
                  </a:txBody>
                  <a:tcPr marL="63500" marR="63500" marT="63500" marB="63500"/>
                </a:tc>
                <a:tc>
                  <a:txBody>
                    <a:bodyPr/>
                    <a:lstStyle/>
                    <a:p>
                      <a:pPr algn="ctr">
                        <a:lnSpc>
                          <a:spcPct val="115000"/>
                        </a:lnSpc>
                        <a:spcAft>
                          <a:spcPts val="0"/>
                        </a:spcAft>
                      </a:pPr>
                      <a:r>
                        <a:rPr lang="en-US" sz="1600" b="0" i="0" u="none" strike="noStrike" cap="none" dirty="0">
                          <a:solidFill>
                            <a:schemeClr val="dk1"/>
                          </a:solidFill>
                          <a:latin typeface="Calibri"/>
                          <a:ea typeface="+mn-ea"/>
                          <a:cs typeface="Calibri"/>
                          <a:sym typeface="Arial"/>
                        </a:rPr>
                        <a:t>4</a:t>
                      </a:r>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61"/>
          <p:cNvSpPr txBox="1">
            <a:spLocks noGrp="1"/>
          </p:cNvSpPr>
          <p:nvPr>
            <p:ph type="title"/>
          </p:nvPr>
        </p:nvSpPr>
        <p:spPr>
          <a:xfrm>
            <a:off x="-40640" y="-101600"/>
            <a:ext cx="11049000" cy="741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Sponsored Research and Consultancy </a:t>
            </a:r>
            <a:endParaRPr dirty="0"/>
          </a:p>
        </p:txBody>
      </p:sp>
      <p:sp>
        <p:nvSpPr>
          <p:cNvPr id="950" name="Google Shape;950;p61"/>
          <p:cNvSpPr txBox="1"/>
          <p:nvPr/>
        </p:nvSpPr>
        <p:spPr>
          <a:xfrm>
            <a:off x="2463800" y="690880"/>
            <a:ext cx="7010400"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Sponsored Research</a:t>
            </a:r>
            <a:endParaRPr sz="2000" dirty="0">
              <a:solidFill>
                <a:schemeClr val="dk1"/>
              </a:solidFill>
              <a:latin typeface="Calibri"/>
              <a:ea typeface="Calibri"/>
              <a:cs typeface="Calibri"/>
              <a:sym typeface="Calibri"/>
            </a:endParaRPr>
          </a:p>
        </p:txBody>
      </p:sp>
      <p:sp>
        <p:nvSpPr>
          <p:cNvPr id="951" name="Google Shape;951;p61"/>
          <p:cNvSpPr txBox="1"/>
          <p:nvPr/>
        </p:nvSpPr>
        <p:spPr>
          <a:xfrm>
            <a:off x="4508500" y="3860800"/>
            <a:ext cx="42672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Consultancy from Industry</a:t>
            </a:r>
            <a:endParaRPr/>
          </a:p>
        </p:txBody>
      </p:sp>
      <p:sp>
        <p:nvSpPr>
          <p:cNvPr id="953" name="Google Shape;953;p61"/>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65</a:t>
            </a:fld>
            <a:endParaRPr sz="1200">
              <a:solidFill>
                <a:srgbClr val="898989"/>
              </a:solidFill>
              <a:latin typeface="Calibri"/>
              <a:ea typeface="Calibri"/>
              <a:cs typeface="Calibri"/>
              <a:sym typeface="Calibri"/>
            </a:endParaRPr>
          </a:p>
        </p:txBody>
      </p:sp>
      <p:graphicFrame>
        <p:nvGraphicFramePr>
          <p:cNvPr id="8" name="Table 7">
            <a:extLst>
              <a:ext uri="{FF2B5EF4-FFF2-40B4-BE49-F238E27FC236}">
                <a16:creationId xmlns:a16="http://schemas.microsoft.com/office/drawing/2014/main" id="{AF7AB526-6952-E58C-AA64-01B4B9076D68}"/>
              </a:ext>
            </a:extLst>
          </p:cNvPr>
          <p:cNvGraphicFramePr>
            <a:graphicFrameLocks noGrp="1"/>
          </p:cNvGraphicFramePr>
          <p:nvPr>
            <p:extLst>
              <p:ext uri="{D42A27DB-BD31-4B8C-83A1-F6EECF244321}">
                <p14:modId xmlns:p14="http://schemas.microsoft.com/office/powerpoint/2010/main" val="4288717756"/>
              </p:ext>
            </p:extLst>
          </p:nvPr>
        </p:nvGraphicFramePr>
        <p:xfrm>
          <a:off x="1317897" y="1012825"/>
          <a:ext cx="10505441" cy="2926080"/>
        </p:xfrm>
        <a:graphic>
          <a:graphicData uri="http://schemas.openxmlformats.org/drawingml/2006/table">
            <a:tbl>
              <a:tblPr firstRow="1" bandRow="1">
                <a:tableStyleId>{F5AB1C69-6EDB-4FF4-983F-18BD219EF322}</a:tableStyleId>
              </a:tblPr>
              <a:tblGrid>
                <a:gridCol w="745764">
                  <a:extLst>
                    <a:ext uri="{9D8B030D-6E8A-4147-A177-3AD203B41FA5}">
                      <a16:colId xmlns:a16="http://schemas.microsoft.com/office/drawing/2014/main" val="20000"/>
                    </a:ext>
                  </a:extLst>
                </a:gridCol>
                <a:gridCol w="4735785">
                  <a:extLst>
                    <a:ext uri="{9D8B030D-6E8A-4147-A177-3AD203B41FA5}">
                      <a16:colId xmlns:a16="http://schemas.microsoft.com/office/drawing/2014/main" val="20001"/>
                    </a:ext>
                  </a:extLst>
                </a:gridCol>
                <a:gridCol w="1188447">
                  <a:extLst>
                    <a:ext uri="{9D8B030D-6E8A-4147-A177-3AD203B41FA5}">
                      <a16:colId xmlns:a16="http://schemas.microsoft.com/office/drawing/2014/main" val="20002"/>
                    </a:ext>
                  </a:extLst>
                </a:gridCol>
                <a:gridCol w="2088790">
                  <a:extLst>
                    <a:ext uri="{9D8B030D-6E8A-4147-A177-3AD203B41FA5}">
                      <a16:colId xmlns:a16="http://schemas.microsoft.com/office/drawing/2014/main" val="20003"/>
                    </a:ext>
                  </a:extLst>
                </a:gridCol>
                <a:gridCol w="1746655">
                  <a:extLst>
                    <a:ext uri="{9D8B030D-6E8A-4147-A177-3AD203B41FA5}">
                      <a16:colId xmlns:a16="http://schemas.microsoft.com/office/drawing/2014/main" val="20004"/>
                    </a:ext>
                  </a:extLst>
                </a:gridCol>
              </a:tblGrid>
              <a:tr h="248989">
                <a:tc>
                  <a:txBody>
                    <a:bodyPr/>
                    <a:lstStyle/>
                    <a:p>
                      <a:r>
                        <a:rPr lang="en-US" sz="1200" b="0" i="0" u="none" strike="noStrike" cap="none" dirty="0">
                          <a:solidFill>
                            <a:schemeClr val="bg1"/>
                          </a:solidFill>
                          <a:latin typeface="Calibri"/>
                          <a:ea typeface="+mn-ea"/>
                          <a:cs typeface="Calibri"/>
                          <a:sym typeface="Arial"/>
                        </a:rPr>
                        <a:t>Sr. No.</a:t>
                      </a:r>
                    </a:p>
                  </a:txBody>
                  <a:tcPr/>
                </a:tc>
                <a:tc>
                  <a:txBody>
                    <a:bodyPr/>
                    <a:lstStyle/>
                    <a:p>
                      <a:r>
                        <a:rPr lang="en-US" sz="1200" b="0" i="0" u="none" strike="noStrike" cap="none" dirty="0">
                          <a:solidFill>
                            <a:schemeClr val="bg1"/>
                          </a:solidFill>
                          <a:latin typeface="Calibri"/>
                          <a:ea typeface="+mn-ea"/>
                          <a:cs typeface="Calibri"/>
                          <a:sym typeface="Arial"/>
                        </a:rPr>
                        <a:t>Research Project Title</a:t>
                      </a:r>
                    </a:p>
                  </a:txBody>
                  <a:tcPr/>
                </a:tc>
                <a:tc>
                  <a:txBody>
                    <a:bodyPr/>
                    <a:lstStyle/>
                    <a:p>
                      <a:r>
                        <a:rPr lang="en-US" sz="1200" b="0" i="0" u="none" strike="noStrike" cap="none" dirty="0">
                          <a:solidFill>
                            <a:schemeClr val="bg1"/>
                          </a:solidFill>
                          <a:latin typeface="Calibri"/>
                          <a:ea typeface="+mn-ea"/>
                          <a:cs typeface="Calibri"/>
                          <a:sym typeface="Arial"/>
                        </a:rPr>
                        <a:t>Duration</a:t>
                      </a:r>
                    </a:p>
                  </a:txBody>
                  <a:tcPr/>
                </a:tc>
                <a:tc>
                  <a:txBody>
                    <a:bodyPr/>
                    <a:lstStyle/>
                    <a:p>
                      <a:r>
                        <a:rPr lang="en-US" sz="1200" b="0" i="0" u="none" strike="noStrike" cap="none" dirty="0">
                          <a:solidFill>
                            <a:schemeClr val="bg1"/>
                          </a:solidFill>
                          <a:latin typeface="Calibri"/>
                          <a:ea typeface="+mn-ea"/>
                          <a:cs typeface="Calibri"/>
                          <a:sym typeface="Arial"/>
                        </a:rPr>
                        <a:t>Funding Agency</a:t>
                      </a:r>
                    </a:p>
                  </a:txBody>
                  <a:tcPr/>
                </a:tc>
                <a:tc>
                  <a:txBody>
                    <a:bodyPr/>
                    <a:lstStyle/>
                    <a:p>
                      <a:r>
                        <a:rPr lang="en-US" sz="1200" b="0" i="0" u="none" strike="noStrike" cap="none" dirty="0">
                          <a:solidFill>
                            <a:schemeClr val="bg1"/>
                          </a:solidFill>
                          <a:latin typeface="Calibri"/>
                          <a:ea typeface="+mn-ea"/>
                          <a:cs typeface="Calibri"/>
                          <a:sym typeface="Arial"/>
                        </a:rPr>
                        <a:t>Amount in INR</a:t>
                      </a:r>
                    </a:p>
                  </a:txBody>
                  <a:tcPr/>
                </a:tc>
                <a:extLst>
                  <a:ext uri="{0D108BD9-81ED-4DB2-BD59-A6C34878D82A}">
                    <a16:rowId xmlns:a16="http://schemas.microsoft.com/office/drawing/2014/main" val="10000"/>
                  </a:ext>
                </a:extLst>
              </a:tr>
              <a:tr h="580975">
                <a:tc>
                  <a:txBody>
                    <a:bodyPr/>
                    <a:lstStyle/>
                    <a:p>
                      <a:r>
                        <a:rPr lang="en-US" sz="1200" b="0" i="0" u="none" strike="noStrike" cap="none" dirty="0">
                          <a:solidFill>
                            <a:schemeClr val="dk1"/>
                          </a:solidFill>
                          <a:latin typeface="Calibri"/>
                          <a:ea typeface="+mn-ea"/>
                          <a:cs typeface="Calibri"/>
                          <a:sym typeface="Arial"/>
                        </a:rPr>
                        <a:t>01</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Problems over Integer Lattices: a Study from Computational Complexity </a:t>
                      </a:r>
                      <a:r>
                        <a:rPr lang="en-US" sz="1200" b="0" i="0" u="none" strike="noStrike" cap="none" dirty="0" err="1">
                          <a:solidFill>
                            <a:schemeClr val="dk1"/>
                          </a:solidFill>
                          <a:latin typeface="Calibri"/>
                          <a:ea typeface="+mn-ea"/>
                          <a:cs typeface="Calibri"/>
                          <a:sym typeface="Arial"/>
                        </a:rPr>
                        <a:t>Perspect</a:t>
                      </a:r>
                      <a:endParaRPr lang="en-US" sz="1200" b="0" i="0" u="none" strike="noStrike" cap="none" dirty="0">
                        <a:solidFill>
                          <a:schemeClr val="dk1"/>
                        </a:solidFill>
                        <a:latin typeface="Calibri"/>
                        <a:ea typeface="+mn-ea"/>
                        <a:cs typeface="Calibri"/>
                        <a:sym typeface="Arial"/>
                      </a:endParaRPr>
                    </a:p>
                  </a:txBody>
                  <a:tcPr marL="68580" marR="68580"/>
                </a:tc>
                <a:tc>
                  <a:txBody>
                    <a:bodyPr/>
                    <a:lstStyle/>
                    <a:p>
                      <a:pPr algn="ctr"/>
                      <a:r>
                        <a:rPr lang="en-US" sz="1200" b="0" i="0" u="none" strike="noStrike" cap="none" dirty="0">
                          <a:solidFill>
                            <a:schemeClr val="dk1"/>
                          </a:solidFill>
                          <a:latin typeface="Calibri"/>
                          <a:ea typeface="+mn-ea"/>
                          <a:cs typeface="Calibri"/>
                          <a:sym typeface="Arial"/>
                        </a:rPr>
                        <a:t>2021-24</a:t>
                      </a:r>
                    </a:p>
                  </a:txBody>
                  <a:tcPr/>
                </a:tc>
                <a:tc>
                  <a:txBody>
                    <a:bodyPr/>
                    <a:lstStyle/>
                    <a:p>
                      <a:r>
                        <a:rPr lang="en-US" sz="1200" b="0" i="0" u="none" strike="noStrike" cap="none" dirty="0">
                          <a:solidFill>
                            <a:schemeClr val="dk1"/>
                          </a:solidFill>
                          <a:latin typeface="Calibri"/>
                          <a:ea typeface="+mn-ea"/>
                          <a:cs typeface="Calibri"/>
                          <a:sym typeface="Arial"/>
                        </a:rPr>
                        <a:t>SERB, DST</a:t>
                      </a:r>
                    </a:p>
                  </a:txBody>
                  <a:tcPr/>
                </a:tc>
                <a:tc>
                  <a:txBody>
                    <a:bodyPr/>
                    <a:lstStyle/>
                    <a:p>
                      <a:pPr rtl="0"/>
                      <a:r>
                        <a:rPr lang="en-US" sz="1200" b="0" i="0" u="none" strike="noStrike" cap="none" dirty="0">
                          <a:solidFill>
                            <a:schemeClr val="dk1"/>
                          </a:solidFill>
                          <a:latin typeface="Calibri"/>
                          <a:ea typeface="+mn-ea"/>
                          <a:cs typeface="Calibri"/>
                          <a:sym typeface="Arial"/>
                        </a:rPr>
                        <a:t>32,39,498</a:t>
                      </a:r>
                    </a:p>
                    <a:p>
                      <a:br>
                        <a:rPr lang="en-US" sz="1200" b="0" i="0" u="none" strike="noStrike" cap="none" dirty="0">
                          <a:solidFill>
                            <a:schemeClr val="dk1"/>
                          </a:solidFill>
                          <a:latin typeface="Calibri"/>
                          <a:ea typeface="+mn-ea"/>
                          <a:cs typeface="Calibri"/>
                          <a:sym typeface="Arial"/>
                        </a:rPr>
                      </a:br>
                      <a:endParaRPr lang="en-US" sz="1200" b="0" i="0" u="none" strike="noStrike" cap="none" dirty="0">
                        <a:solidFill>
                          <a:schemeClr val="dk1"/>
                        </a:solidFill>
                        <a:latin typeface="Calibri"/>
                        <a:ea typeface="+mn-ea"/>
                        <a:cs typeface="Calibri"/>
                        <a:sym typeface="Arial"/>
                      </a:endParaRPr>
                    </a:p>
                  </a:txBody>
                  <a:tcPr/>
                </a:tc>
                <a:extLst>
                  <a:ext uri="{0D108BD9-81ED-4DB2-BD59-A6C34878D82A}">
                    <a16:rowId xmlns:a16="http://schemas.microsoft.com/office/drawing/2014/main" val="10001"/>
                  </a:ext>
                </a:extLst>
              </a:tr>
              <a:tr h="580975">
                <a:tc>
                  <a:txBody>
                    <a:bodyPr/>
                    <a:lstStyle/>
                    <a:p>
                      <a:r>
                        <a:rPr lang="en-US" sz="1200" b="0" i="0" u="none" strike="noStrike" cap="none" dirty="0">
                          <a:solidFill>
                            <a:schemeClr val="dk1"/>
                          </a:solidFill>
                          <a:latin typeface="Calibri"/>
                          <a:ea typeface="+mn-ea"/>
                          <a:cs typeface="Calibri"/>
                          <a:sym typeface="Arial"/>
                        </a:rPr>
                        <a:t>02</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Safety Application for Bicycle Rider</a:t>
                      </a:r>
                    </a:p>
                  </a:txBody>
                  <a:tcPr marL="68580" marR="68580"/>
                </a:tc>
                <a:tc>
                  <a:txBody>
                    <a:bodyPr/>
                    <a:lstStyle/>
                    <a:p>
                      <a:pPr algn="ctr"/>
                      <a:r>
                        <a:rPr lang="en-US" sz="1200" b="0" i="0" u="none" strike="noStrike" cap="none" dirty="0">
                          <a:solidFill>
                            <a:schemeClr val="dk1"/>
                          </a:solidFill>
                          <a:latin typeface="Calibri"/>
                          <a:ea typeface="+mn-ea"/>
                          <a:cs typeface="Calibri"/>
                          <a:sym typeface="Arial"/>
                        </a:rPr>
                        <a:t>2021-22</a:t>
                      </a:r>
                    </a:p>
                  </a:txBody>
                  <a:tcPr/>
                </a:tc>
                <a:tc>
                  <a:txBody>
                    <a:bodyPr/>
                    <a:lstStyle/>
                    <a:p>
                      <a:r>
                        <a:rPr lang="en-US" sz="1200" b="0" i="0" u="none" strike="noStrike" cap="none" dirty="0">
                          <a:solidFill>
                            <a:schemeClr val="dk1"/>
                          </a:solidFill>
                          <a:latin typeface="Calibri"/>
                          <a:ea typeface="+mn-ea"/>
                          <a:cs typeface="Calibri"/>
                          <a:sym typeface="Arial"/>
                        </a:rPr>
                        <a:t>SIGCHI &amp; OFFIS, Germany</a:t>
                      </a:r>
                    </a:p>
                  </a:txBody>
                  <a:tcPr/>
                </a:tc>
                <a:tc>
                  <a:txBody>
                    <a:bodyPr/>
                    <a:lstStyle/>
                    <a:p>
                      <a:pPr rtl="0"/>
                      <a:r>
                        <a:rPr lang="en-US" sz="1200" b="0" i="0" u="none" strike="noStrike" cap="none" dirty="0">
                          <a:solidFill>
                            <a:schemeClr val="dk1"/>
                          </a:solidFill>
                          <a:latin typeface="Calibri"/>
                          <a:ea typeface="+mn-ea"/>
                          <a:cs typeface="Calibri"/>
                          <a:sym typeface="Arial"/>
                        </a:rPr>
                        <a:t>65,314</a:t>
                      </a:r>
                    </a:p>
                    <a:p>
                      <a:br>
                        <a:rPr lang="en-US" sz="1200" b="0" i="0" u="none" strike="noStrike" cap="none" dirty="0">
                          <a:solidFill>
                            <a:schemeClr val="dk1"/>
                          </a:solidFill>
                          <a:latin typeface="Calibri"/>
                          <a:ea typeface="+mn-ea"/>
                          <a:cs typeface="Calibri"/>
                          <a:sym typeface="Arial"/>
                        </a:rPr>
                      </a:br>
                      <a:endParaRPr lang="en-US" sz="1200" b="0" i="0" u="none" strike="noStrike" cap="none" dirty="0">
                        <a:solidFill>
                          <a:schemeClr val="dk1"/>
                        </a:solidFill>
                        <a:latin typeface="Calibri"/>
                        <a:ea typeface="+mn-ea"/>
                        <a:cs typeface="Calibri"/>
                        <a:sym typeface="Arial"/>
                      </a:endParaRPr>
                    </a:p>
                  </a:txBody>
                  <a:tcPr/>
                </a:tc>
                <a:extLst>
                  <a:ext uri="{0D108BD9-81ED-4DB2-BD59-A6C34878D82A}">
                    <a16:rowId xmlns:a16="http://schemas.microsoft.com/office/drawing/2014/main" val="10002"/>
                  </a:ext>
                </a:extLst>
              </a:tr>
              <a:tr h="414982">
                <a:tc>
                  <a:txBody>
                    <a:bodyPr/>
                    <a:lstStyle/>
                    <a:p>
                      <a:r>
                        <a:rPr lang="en-US" sz="1200" b="0" i="0" u="none" strike="noStrike" cap="none" dirty="0">
                          <a:solidFill>
                            <a:schemeClr val="dk1"/>
                          </a:solidFill>
                          <a:latin typeface="Calibri"/>
                          <a:ea typeface="+mn-ea"/>
                          <a:cs typeface="Calibri"/>
                          <a:sym typeface="Arial"/>
                        </a:rPr>
                        <a:t>03</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Use of ICT for Mothers of Preterm Infants</a:t>
                      </a:r>
                    </a:p>
                  </a:txBody>
                  <a:tcPr marL="68580" marR="68580"/>
                </a:tc>
                <a:tc>
                  <a:txBody>
                    <a:bodyPr/>
                    <a:lstStyle/>
                    <a:p>
                      <a:pPr algn="ctr"/>
                      <a:r>
                        <a:rPr lang="en-US" sz="1200" b="0" i="0" u="none" strike="noStrike" cap="none" dirty="0">
                          <a:solidFill>
                            <a:schemeClr val="dk1"/>
                          </a:solidFill>
                          <a:latin typeface="Calibri"/>
                          <a:ea typeface="+mn-ea"/>
                          <a:cs typeface="Calibri"/>
                          <a:sym typeface="Arial"/>
                        </a:rPr>
                        <a:t>2019-20</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African Academy of Sciences &amp; India Alliance</a:t>
                      </a:r>
                    </a:p>
                  </a:txBody>
                  <a:tcPr marL="68580" marR="68580"/>
                </a:tc>
                <a:tc>
                  <a:txBody>
                    <a:bodyPr/>
                    <a:lstStyle/>
                    <a:p>
                      <a:r>
                        <a:rPr lang="en-US" sz="1200" b="0" i="0" u="none" strike="noStrike" cap="none" dirty="0">
                          <a:solidFill>
                            <a:schemeClr val="dk1"/>
                          </a:solidFill>
                          <a:latin typeface="Calibri"/>
                          <a:ea typeface="+mn-ea"/>
                          <a:cs typeface="Calibri"/>
                          <a:sym typeface="Arial"/>
                        </a:rPr>
                        <a:t>2,48,400</a:t>
                      </a:r>
                    </a:p>
                  </a:txBody>
                  <a:tcPr/>
                </a:tc>
                <a:extLst>
                  <a:ext uri="{0D108BD9-81ED-4DB2-BD59-A6C34878D82A}">
                    <a16:rowId xmlns:a16="http://schemas.microsoft.com/office/drawing/2014/main" val="10003"/>
                  </a:ext>
                </a:extLst>
              </a:tr>
              <a:tr h="414982">
                <a:tc>
                  <a:txBody>
                    <a:bodyPr/>
                    <a:lstStyle/>
                    <a:p>
                      <a:r>
                        <a:rPr lang="en-US" sz="1200" b="0" i="0" u="none" strike="noStrike" cap="none" dirty="0">
                          <a:solidFill>
                            <a:schemeClr val="dk1"/>
                          </a:solidFill>
                          <a:latin typeface="Calibri"/>
                          <a:ea typeface="+mn-ea"/>
                          <a:cs typeface="Calibri"/>
                          <a:sym typeface="Arial"/>
                        </a:rPr>
                        <a:t>04</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Problems over Non-commutative Polynomial Rings: A study from Computational Complexity </a:t>
                      </a:r>
                      <a:r>
                        <a:rPr lang="en-US" sz="1200" b="0" i="0" u="none" strike="noStrike" cap="none" dirty="0" err="1">
                          <a:solidFill>
                            <a:schemeClr val="dk1"/>
                          </a:solidFill>
                          <a:latin typeface="Calibri"/>
                          <a:ea typeface="+mn-ea"/>
                          <a:cs typeface="Calibri"/>
                          <a:sym typeface="Arial"/>
                        </a:rPr>
                        <a:t>Perspect</a:t>
                      </a:r>
                      <a:endParaRPr lang="en-US" sz="1200" b="0" i="0" u="none" strike="noStrike" cap="none" dirty="0">
                        <a:solidFill>
                          <a:schemeClr val="dk1"/>
                        </a:solidFill>
                        <a:latin typeface="Calibri"/>
                        <a:ea typeface="+mn-ea"/>
                        <a:cs typeface="Calibri"/>
                        <a:sym typeface="Arial"/>
                      </a:endParaRPr>
                    </a:p>
                  </a:txBody>
                  <a:tcPr marL="68580" marR="68580"/>
                </a:tc>
                <a:tc>
                  <a:txBody>
                    <a:bodyPr/>
                    <a:lstStyle/>
                    <a:p>
                      <a:pPr algn="ctr"/>
                      <a:r>
                        <a:rPr lang="en-US" sz="1200" b="0" i="0" u="none" strike="noStrike" cap="none" dirty="0">
                          <a:solidFill>
                            <a:schemeClr val="dk1"/>
                          </a:solidFill>
                          <a:latin typeface="Calibri"/>
                          <a:ea typeface="+mn-ea"/>
                          <a:cs typeface="Calibri"/>
                          <a:sym typeface="Arial"/>
                        </a:rPr>
                        <a:t>2019-22</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Calibri"/>
                          <a:ea typeface="+mn-ea"/>
                          <a:cs typeface="Calibri"/>
                          <a:sym typeface="Arial"/>
                        </a:rPr>
                        <a:t>SERB, DST</a:t>
                      </a:r>
                    </a:p>
                    <a:p>
                      <a:endParaRPr lang="en-US" sz="1200" b="0" i="0" u="none" strike="noStrike" cap="none" dirty="0">
                        <a:solidFill>
                          <a:schemeClr val="dk1"/>
                        </a:solidFill>
                        <a:latin typeface="Calibri"/>
                        <a:ea typeface="+mn-ea"/>
                        <a:cs typeface="Calibri"/>
                        <a:sym typeface="Arial"/>
                      </a:endParaRPr>
                    </a:p>
                  </a:txBody>
                  <a:tcPr/>
                </a:tc>
                <a:tc>
                  <a:txBody>
                    <a:bodyPr/>
                    <a:lstStyle/>
                    <a:p>
                      <a:r>
                        <a:rPr lang="en-US" sz="1200" b="0" i="0" u="none" strike="noStrike" cap="none" dirty="0">
                          <a:solidFill>
                            <a:schemeClr val="dk1"/>
                          </a:solidFill>
                          <a:latin typeface="Calibri"/>
                          <a:ea typeface="+mn-ea"/>
                          <a:cs typeface="Calibri"/>
                          <a:sym typeface="Arial"/>
                        </a:rPr>
                        <a:t>6,60,000</a:t>
                      </a:r>
                    </a:p>
                  </a:txBody>
                  <a:tcPr/>
                </a:tc>
                <a:extLst>
                  <a:ext uri="{0D108BD9-81ED-4DB2-BD59-A6C34878D82A}">
                    <a16:rowId xmlns:a16="http://schemas.microsoft.com/office/drawing/2014/main" val="10004"/>
                  </a:ext>
                </a:extLst>
              </a:tr>
              <a:tr h="414982">
                <a:tc>
                  <a:txBody>
                    <a:bodyPr/>
                    <a:lstStyle/>
                    <a:p>
                      <a:r>
                        <a:rPr lang="en-US" sz="1200" b="0" i="0" u="none" strike="noStrike" cap="none" dirty="0">
                          <a:solidFill>
                            <a:schemeClr val="dk1"/>
                          </a:solidFill>
                          <a:latin typeface="Calibri"/>
                          <a:ea typeface="+mn-ea"/>
                          <a:cs typeface="Calibri"/>
                          <a:sym typeface="Arial"/>
                        </a:rPr>
                        <a:t>05</a:t>
                      </a:r>
                    </a:p>
                  </a:txBody>
                  <a:tcPr/>
                </a:tc>
                <a:tc>
                  <a:txBody>
                    <a:bodyPr/>
                    <a:lstStyle/>
                    <a:p>
                      <a:pPr rtl="0"/>
                      <a:r>
                        <a:rPr lang="en-US" sz="1200" b="0" i="0" u="none" strike="noStrike" cap="none" dirty="0" err="1">
                          <a:solidFill>
                            <a:schemeClr val="dk1"/>
                          </a:solidFill>
                          <a:latin typeface="Calibri"/>
                          <a:ea typeface="+mn-ea"/>
                          <a:cs typeface="Calibri"/>
                          <a:sym typeface="Arial"/>
                        </a:rPr>
                        <a:t>Gyan</a:t>
                      </a:r>
                      <a:r>
                        <a:rPr lang="en-US" sz="1200" b="0" i="0" u="none" strike="noStrike" cap="none" dirty="0">
                          <a:solidFill>
                            <a:schemeClr val="dk1"/>
                          </a:solidFill>
                          <a:latin typeface="Calibri"/>
                          <a:ea typeface="+mn-ea"/>
                          <a:cs typeface="Calibri"/>
                          <a:sym typeface="Arial"/>
                        </a:rPr>
                        <a:t> </a:t>
                      </a:r>
                      <a:r>
                        <a:rPr lang="en-US" sz="1200" b="0" i="0" u="none" strike="noStrike" cap="none" dirty="0" err="1">
                          <a:solidFill>
                            <a:schemeClr val="dk1"/>
                          </a:solidFill>
                          <a:latin typeface="Calibri"/>
                          <a:ea typeface="+mn-ea"/>
                          <a:cs typeface="Calibri"/>
                          <a:sym typeface="Arial"/>
                        </a:rPr>
                        <a:t>Shodh</a:t>
                      </a:r>
                      <a:r>
                        <a:rPr lang="en-US" sz="1200" b="0" i="0" u="none" strike="noStrike" cap="none" dirty="0">
                          <a:solidFill>
                            <a:schemeClr val="dk1"/>
                          </a:solidFill>
                          <a:latin typeface="Calibri"/>
                          <a:ea typeface="+mn-ea"/>
                          <a:cs typeface="Calibri"/>
                          <a:sym typeface="Arial"/>
                        </a:rPr>
                        <a:t> - Knowledge Search Engine in Marathi Language with recognition of printed or handwritten </a:t>
                      </a:r>
                      <a:r>
                        <a:rPr lang="en-US" sz="1200" b="0" i="0" u="none" strike="noStrike" cap="none" dirty="0" err="1">
                          <a:solidFill>
                            <a:schemeClr val="dk1"/>
                          </a:solidFill>
                          <a:latin typeface="Calibri"/>
                          <a:ea typeface="+mn-ea"/>
                          <a:cs typeface="Calibri"/>
                          <a:sym typeface="Arial"/>
                        </a:rPr>
                        <a:t>Devanagari</a:t>
                      </a:r>
                      <a:r>
                        <a:rPr lang="en-US" sz="1200" b="0" i="0" u="none" strike="noStrike" cap="none" dirty="0">
                          <a:solidFill>
                            <a:schemeClr val="dk1"/>
                          </a:solidFill>
                          <a:latin typeface="Calibri"/>
                          <a:ea typeface="+mn-ea"/>
                          <a:cs typeface="Calibri"/>
                          <a:sym typeface="Arial"/>
                        </a:rPr>
                        <a:t> script as an input</a:t>
                      </a:r>
                    </a:p>
                  </a:txBody>
                  <a:tcPr/>
                </a:tc>
                <a:tc>
                  <a:txBody>
                    <a:bodyPr/>
                    <a:lstStyle/>
                    <a:p>
                      <a:pPr algn="ctr"/>
                      <a:r>
                        <a:rPr lang="en-US" sz="1200" b="0" i="0" u="none" strike="noStrike" cap="none" dirty="0">
                          <a:solidFill>
                            <a:schemeClr val="dk1"/>
                          </a:solidFill>
                          <a:latin typeface="Calibri"/>
                          <a:ea typeface="+mn-ea"/>
                          <a:cs typeface="Calibri"/>
                          <a:sym typeface="Arial"/>
                        </a:rPr>
                        <a:t>2018-21</a:t>
                      </a:r>
                    </a:p>
                  </a:txBody>
                  <a:tcPr/>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Rajiv Gandhi Science and Technology Commission</a:t>
                      </a:r>
                    </a:p>
                  </a:txBody>
                  <a:tcPr marL="68580" marR="68580"/>
                </a:tc>
                <a:tc>
                  <a:txBody>
                    <a:bodyPr/>
                    <a:lstStyle/>
                    <a:p>
                      <a:r>
                        <a:rPr lang="en-US" sz="1200" b="0" i="0" u="none" strike="noStrike" cap="none" dirty="0">
                          <a:solidFill>
                            <a:schemeClr val="dk1"/>
                          </a:solidFill>
                          <a:latin typeface="Calibri"/>
                          <a:ea typeface="+mn-ea"/>
                          <a:cs typeface="Calibri"/>
                          <a:sym typeface="Arial"/>
                        </a:rPr>
                        <a:t>36, 44, 175</a:t>
                      </a:r>
                    </a:p>
                  </a:txBody>
                  <a:tcPr/>
                </a:tc>
                <a:extLst>
                  <a:ext uri="{0D108BD9-81ED-4DB2-BD59-A6C34878D82A}">
                    <a16:rowId xmlns:a16="http://schemas.microsoft.com/office/drawing/2014/main" val="10005"/>
                  </a:ext>
                </a:extLst>
              </a:tr>
            </a:tbl>
          </a:graphicData>
        </a:graphic>
      </p:graphicFrame>
      <p:graphicFrame>
        <p:nvGraphicFramePr>
          <p:cNvPr id="9" name="Table 8">
            <a:extLst>
              <a:ext uri="{FF2B5EF4-FFF2-40B4-BE49-F238E27FC236}">
                <a16:creationId xmlns:a16="http://schemas.microsoft.com/office/drawing/2014/main" id="{5B1A920F-C3CD-F680-58A1-4C854F5CD2BD}"/>
              </a:ext>
            </a:extLst>
          </p:cNvPr>
          <p:cNvGraphicFramePr>
            <a:graphicFrameLocks noGrp="1"/>
          </p:cNvGraphicFramePr>
          <p:nvPr>
            <p:extLst>
              <p:ext uri="{D42A27DB-BD31-4B8C-83A1-F6EECF244321}">
                <p14:modId xmlns:p14="http://schemas.microsoft.com/office/powerpoint/2010/main" val="3912829186"/>
              </p:ext>
            </p:extLst>
          </p:nvPr>
        </p:nvGraphicFramePr>
        <p:xfrm>
          <a:off x="1317896" y="4410893"/>
          <a:ext cx="10505440" cy="1756227"/>
        </p:xfrm>
        <a:graphic>
          <a:graphicData uri="http://schemas.openxmlformats.org/drawingml/2006/table">
            <a:tbl>
              <a:tblPr firstRow="1" bandRow="1">
                <a:tableStyleId>{F5AB1C69-6EDB-4FF4-983F-18BD219EF322}</a:tableStyleId>
              </a:tblPr>
              <a:tblGrid>
                <a:gridCol w="631321">
                  <a:extLst>
                    <a:ext uri="{9D8B030D-6E8A-4147-A177-3AD203B41FA5}">
                      <a16:colId xmlns:a16="http://schemas.microsoft.com/office/drawing/2014/main" val="20000"/>
                    </a:ext>
                  </a:extLst>
                </a:gridCol>
                <a:gridCol w="1893964">
                  <a:extLst>
                    <a:ext uri="{9D8B030D-6E8A-4147-A177-3AD203B41FA5}">
                      <a16:colId xmlns:a16="http://schemas.microsoft.com/office/drawing/2014/main" val="20001"/>
                    </a:ext>
                  </a:extLst>
                </a:gridCol>
                <a:gridCol w="2727436">
                  <a:extLst>
                    <a:ext uri="{9D8B030D-6E8A-4147-A177-3AD203B41FA5}">
                      <a16:colId xmlns:a16="http://schemas.microsoft.com/office/drawing/2014/main" val="20002"/>
                    </a:ext>
                  </a:extLst>
                </a:gridCol>
                <a:gridCol w="2353297">
                  <a:extLst>
                    <a:ext uri="{9D8B030D-6E8A-4147-A177-3AD203B41FA5}">
                      <a16:colId xmlns:a16="http://schemas.microsoft.com/office/drawing/2014/main" val="20003"/>
                    </a:ext>
                  </a:extLst>
                </a:gridCol>
                <a:gridCol w="1370275">
                  <a:extLst>
                    <a:ext uri="{9D8B030D-6E8A-4147-A177-3AD203B41FA5}">
                      <a16:colId xmlns:a16="http://schemas.microsoft.com/office/drawing/2014/main" val="20004"/>
                    </a:ext>
                  </a:extLst>
                </a:gridCol>
                <a:gridCol w="1529147">
                  <a:extLst>
                    <a:ext uri="{9D8B030D-6E8A-4147-A177-3AD203B41FA5}">
                      <a16:colId xmlns:a16="http://schemas.microsoft.com/office/drawing/2014/main" val="20005"/>
                    </a:ext>
                  </a:extLst>
                </a:gridCol>
              </a:tblGrid>
              <a:tr h="647031">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Sr. No.</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Name of the consultant</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Name of the Project</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Name of the Organization/ Company/ Institute</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Duration of the project</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Total amount received in INR</a:t>
                      </a:r>
                    </a:p>
                  </a:txBody>
                  <a:tcPr marL="68580" marR="68580"/>
                </a:tc>
                <a:extLst>
                  <a:ext uri="{0D108BD9-81ED-4DB2-BD59-A6C34878D82A}">
                    <a16:rowId xmlns:a16="http://schemas.microsoft.com/office/drawing/2014/main" val="10000"/>
                  </a:ext>
                </a:extLst>
              </a:tr>
              <a:tr h="462165">
                <a:tc>
                  <a:txBody>
                    <a:bodyPr/>
                    <a:lstStyle/>
                    <a:p>
                      <a:pPr rtl="0" fontAlgn="t">
                        <a:spcBef>
                          <a:spcPts val="0"/>
                        </a:spcBef>
                        <a:spcAft>
                          <a:spcPts val="0"/>
                        </a:spcAft>
                      </a:pPr>
                      <a:r>
                        <a:rPr lang="en-US" sz="1200" b="0" i="0" u="none" strike="noStrike" cap="none">
                          <a:solidFill>
                            <a:schemeClr val="dk1"/>
                          </a:solidFill>
                          <a:latin typeface="Calibri"/>
                          <a:ea typeface="+mn-ea"/>
                          <a:cs typeface="Calibri"/>
                          <a:sym typeface="Arial"/>
                        </a:rPr>
                        <a:t>01</a:t>
                      </a:r>
                    </a:p>
                  </a:txBody>
                  <a:tcPr marL="68580" marR="68580"/>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Dr. S T Patil</a:t>
                      </a:r>
                    </a:p>
                  </a:txBody>
                  <a:tcPr marL="68580" marR="68580"/>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Load and Quality Balance Management Support</a:t>
                      </a:r>
                    </a:p>
                  </a:txBody>
                  <a:tcPr marL="68580" marR="68580"/>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Virtual Automations,</a:t>
                      </a:r>
                    </a:p>
                    <a:p>
                      <a:pPr rtl="0" fontAlgn="t">
                        <a:spcBef>
                          <a:spcPts val="0"/>
                        </a:spcBef>
                        <a:spcAft>
                          <a:spcPts val="0"/>
                        </a:spcAft>
                      </a:pPr>
                      <a:r>
                        <a:rPr lang="en-US" sz="1200" b="0" i="0" u="none" strike="noStrike" cap="none" dirty="0">
                          <a:solidFill>
                            <a:schemeClr val="dk1"/>
                          </a:solidFill>
                          <a:latin typeface="Calibri"/>
                          <a:ea typeface="+mn-ea"/>
                          <a:cs typeface="Calibri"/>
                          <a:sym typeface="Arial"/>
                        </a:rPr>
                        <a:t>Hyderabad</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2021-22</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Rs. 1,20,000</a:t>
                      </a:r>
                    </a:p>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Sanctioned</a:t>
                      </a:r>
                    </a:p>
                  </a:txBody>
                  <a:tcPr marL="68580" marR="68580"/>
                </a:tc>
                <a:extLst>
                  <a:ext uri="{0D108BD9-81ED-4DB2-BD59-A6C34878D82A}">
                    <a16:rowId xmlns:a16="http://schemas.microsoft.com/office/drawing/2014/main" val="10001"/>
                  </a:ext>
                </a:extLst>
              </a:tr>
              <a:tr h="647031">
                <a:tc>
                  <a:txBody>
                    <a:bodyPr/>
                    <a:lstStyle/>
                    <a:p>
                      <a:pPr rtl="0" fontAlgn="t">
                        <a:spcBef>
                          <a:spcPts val="0"/>
                        </a:spcBef>
                        <a:spcAft>
                          <a:spcPts val="0"/>
                        </a:spcAft>
                      </a:pPr>
                      <a:r>
                        <a:rPr lang="en-US" sz="1200" b="0" i="0" u="none" strike="noStrike" cap="none">
                          <a:solidFill>
                            <a:schemeClr val="dk1"/>
                          </a:solidFill>
                          <a:latin typeface="Calibri"/>
                          <a:ea typeface="+mn-ea"/>
                          <a:cs typeface="Calibri"/>
                          <a:sym typeface="Arial"/>
                        </a:rPr>
                        <a:t>02</a:t>
                      </a:r>
                    </a:p>
                  </a:txBody>
                  <a:tcPr marL="68580" marR="68580"/>
                </a:tc>
                <a:tc>
                  <a:txBody>
                    <a:bodyPr/>
                    <a:lstStyle/>
                    <a:p>
                      <a:pPr rtl="0" fontAlgn="t">
                        <a:spcBef>
                          <a:spcPts val="0"/>
                        </a:spcBef>
                        <a:spcAft>
                          <a:spcPts val="0"/>
                        </a:spcAft>
                      </a:pPr>
                      <a:r>
                        <a:rPr lang="en-US" sz="1200" b="0" i="0" u="none" strike="noStrike" cap="none">
                          <a:solidFill>
                            <a:schemeClr val="dk1"/>
                          </a:solidFill>
                          <a:latin typeface="Calibri"/>
                          <a:ea typeface="+mn-ea"/>
                          <a:cs typeface="Calibri"/>
                          <a:sym typeface="Arial"/>
                        </a:rPr>
                        <a:t>Prof. Sangeeta Lade</a:t>
                      </a:r>
                    </a:p>
                  </a:txBody>
                  <a:tcPr marL="68580" marR="68580"/>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Preparation of DPR for Ready-Made Garment Cluster, </a:t>
                      </a:r>
                      <a:r>
                        <a:rPr lang="en-US" sz="1200" b="0" i="0" u="none" strike="noStrike" cap="none" dirty="0" err="1">
                          <a:solidFill>
                            <a:schemeClr val="dk1"/>
                          </a:solidFill>
                          <a:latin typeface="Calibri"/>
                          <a:ea typeface="+mn-ea"/>
                          <a:cs typeface="Calibri"/>
                          <a:sym typeface="Arial"/>
                        </a:rPr>
                        <a:t>Jintur</a:t>
                      </a:r>
                      <a:endParaRPr lang="en-US" sz="1200" b="0" i="0" u="none" strike="noStrike" cap="none" dirty="0">
                        <a:solidFill>
                          <a:schemeClr val="dk1"/>
                        </a:solidFill>
                        <a:latin typeface="Calibri"/>
                        <a:ea typeface="+mn-ea"/>
                        <a:cs typeface="Calibri"/>
                        <a:sym typeface="Arial"/>
                      </a:endParaRPr>
                    </a:p>
                  </a:txBody>
                  <a:tcPr marL="68580" marR="68580"/>
                </a:tc>
                <a:tc>
                  <a:txBody>
                    <a:bodyPr/>
                    <a:lstStyle/>
                    <a:p>
                      <a:pPr rtl="0" fontAlgn="t">
                        <a:spcBef>
                          <a:spcPts val="0"/>
                        </a:spcBef>
                        <a:spcAft>
                          <a:spcPts val="0"/>
                        </a:spcAft>
                      </a:pPr>
                      <a:r>
                        <a:rPr lang="en-US" sz="1200" b="0" i="0" u="none" strike="noStrike" cap="none" dirty="0">
                          <a:solidFill>
                            <a:schemeClr val="dk1"/>
                          </a:solidFill>
                          <a:latin typeface="Calibri"/>
                          <a:ea typeface="+mn-ea"/>
                          <a:cs typeface="Calibri"/>
                          <a:sym typeface="Arial"/>
                        </a:rPr>
                        <a:t>Govt of Maharashtra</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2019-21</a:t>
                      </a:r>
                    </a:p>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    </a:t>
                      </a:r>
                    </a:p>
                  </a:txBody>
                  <a:tcPr marL="68580" marR="68580"/>
                </a:tc>
                <a:tc>
                  <a:txBody>
                    <a:bodyPr/>
                    <a:lstStyle/>
                    <a:p>
                      <a:pPr algn="ctr" rtl="0" fontAlgn="t">
                        <a:spcBef>
                          <a:spcPts val="0"/>
                        </a:spcBef>
                        <a:spcAft>
                          <a:spcPts val="0"/>
                        </a:spcAft>
                      </a:pPr>
                      <a:r>
                        <a:rPr lang="en-US" sz="1200" b="0" i="0" u="none" strike="noStrike" cap="none" dirty="0">
                          <a:solidFill>
                            <a:schemeClr val="dk1"/>
                          </a:solidFill>
                          <a:latin typeface="Calibri"/>
                          <a:ea typeface="+mn-ea"/>
                          <a:cs typeface="Calibri"/>
                          <a:sym typeface="Arial"/>
                        </a:rPr>
                        <a:t>Rs. 2,50,000</a:t>
                      </a:r>
                    </a:p>
                  </a:txBody>
                  <a:tcPr marL="68580" marR="68580"/>
                </a:tc>
                <a:extLst>
                  <a:ext uri="{0D108BD9-81ED-4DB2-BD59-A6C34878D82A}">
                    <a16:rowId xmlns:a16="http://schemas.microsoft.com/office/drawing/2014/main" val="1000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3"/>
          <p:cNvSpPr txBox="1"/>
          <p:nvPr/>
        </p:nvSpPr>
        <p:spPr>
          <a:xfrm>
            <a:off x="2819400" y="0"/>
            <a:ext cx="6629400" cy="5334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spcBef>
                <a:spcPts val="0"/>
              </a:spcBef>
              <a:spcAft>
                <a:spcPts val="0"/>
              </a:spcAft>
              <a:buNone/>
            </a:pPr>
            <a:r>
              <a:rPr lang="en-US" sz="4400" dirty="0">
                <a:solidFill>
                  <a:srgbClr val="0070C0"/>
                </a:solidFill>
                <a:latin typeface="Verdana"/>
                <a:ea typeface="Verdana"/>
                <a:cs typeface="Verdana"/>
                <a:sym typeface="Verdana"/>
              </a:rPr>
              <a:t>Faculty Performance Appraisal</a:t>
            </a:r>
            <a:endParaRPr dirty="0"/>
          </a:p>
        </p:txBody>
      </p:sp>
      <p:sp>
        <p:nvSpPr>
          <p:cNvPr id="972" name="Google Shape;972;p6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974" name="Google Shape;974;p63"/>
          <p:cNvSpPr txBox="1"/>
          <p:nvPr/>
        </p:nvSpPr>
        <p:spPr>
          <a:xfrm>
            <a:off x="1191580" y="6230121"/>
            <a:ext cx="39269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*Academic Year 2020-21</a:t>
            </a:r>
            <a:endParaRPr sz="24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B6261B3-CD74-E4D2-FE90-C1B0BC855B99}"/>
              </a:ext>
            </a:extLst>
          </p:cNvPr>
          <p:cNvPicPr>
            <a:picLocks noChangeAspect="1"/>
          </p:cNvPicPr>
          <p:nvPr/>
        </p:nvPicPr>
        <p:blipFill>
          <a:blip r:embed="rId3"/>
          <a:stretch>
            <a:fillRect/>
          </a:stretch>
        </p:blipFill>
        <p:spPr>
          <a:xfrm>
            <a:off x="1013386" y="646492"/>
            <a:ext cx="3612027" cy="1497314"/>
          </a:xfrm>
          <a:prstGeom prst="rect">
            <a:avLst/>
          </a:prstGeom>
        </p:spPr>
      </p:pic>
      <p:pic>
        <p:nvPicPr>
          <p:cNvPr id="6" name="Picture 5">
            <a:extLst>
              <a:ext uri="{FF2B5EF4-FFF2-40B4-BE49-F238E27FC236}">
                <a16:creationId xmlns:a16="http://schemas.microsoft.com/office/drawing/2014/main" id="{30DF6795-7154-F298-B05A-3FCB1F5C6AD8}"/>
              </a:ext>
            </a:extLst>
          </p:cNvPr>
          <p:cNvPicPr>
            <a:picLocks noChangeAspect="1"/>
          </p:cNvPicPr>
          <p:nvPr/>
        </p:nvPicPr>
        <p:blipFill>
          <a:blip r:embed="rId4"/>
          <a:stretch>
            <a:fillRect/>
          </a:stretch>
        </p:blipFill>
        <p:spPr>
          <a:xfrm>
            <a:off x="4808165" y="694199"/>
            <a:ext cx="3816546" cy="1588978"/>
          </a:xfrm>
          <a:prstGeom prst="rect">
            <a:avLst/>
          </a:prstGeom>
        </p:spPr>
      </p:pic>
      <p:pic>
        <p:nvPicPr>
          <p:cNvPr id="8" name="Picture 7">
            <a:extLst>
              <a:ext uri="{FF2B5EF4-FFF2-40B4-BE49-F238E27FC236}">
                <a16:creationId xmlns:a16="http://schemas.microsoft.com/office/drawing/2014/main" id="{1EFB385F-EA8C-C3D6-24F9-A7D26A693EEF}"/>
              </a:ext>
            </a:extLst>
          </p:cNvPr>
          <p:cNvPicPr>
            <a:picLocks noChangeAspect="1"/>
          </p:cNvPicPr>
          <p:nvPr/>
        </p:nvPicPr>
        <p:blipFill>
          <a:blip r:embed="rId5"/>
          <a:stretch>
            <a:fillRect/>
          </a:stretch>
        </p:blipFill>
        <p:spPr>
          <a:xfrm>
            <a:off x="979768" y="2256898"/>
            <a:ext cx="3816546" cy="3767532"/>
          </a:xfrm>
          <a:prstGeom prst="rect">
            <a:avLst/>
          </a:prstGeom>
        </p:spPr>
      </p:pic>
      <p:pic>
        <p:nvPicPr>
          <p:cNvPr id="11" name="Picture 10">
            <a:extLst>
              <a:ext uri="{FF2B5EF4-FFF2-40B4-BE49-F238E27FC236}">
                <a16:creationId xmlns:a16="http://schemas.microsoft.com/office/drawing/2014/main" id="{33969567-A644-E811-2A0F-9A150E7C5EEF}"/>
              </a:ext>
            </a:extLst>
          </p:cNvPr>
          <p:cNvPicPr>
            <a:picLocks noChangeAspect="1"/>
          </p:cNvPicPr>
          <p:nvPr/>
        </p:nvPicPr>
        <p:blipFill>
          <a:blip r:embed="rId6"/>
          <a:stretch>
            <a:fillRect/>
          </a:stretch>
        </p:blipFill>
        <p:spPr>
          <a:xfrm>
            <a:off x="4929888" y="2283177"/>
            <a:ext cx="3573100" cy="2747246"/>
          </a:xfrm>
          <a:prstGeom prst="rect">
            <a:avLst/>
          </a:prstGeom>
        </p:spPr>
      </p:pic>
      <p:pic>
        <p:nvPicPr>
          <p:cNvPr id="13" name="Picture 12">
            <a:extLst>
              <a:ext uri="{FF2B5EF4-FFF2-40B4-BE49-F238E27FC236}">
                <a16:creationId xmlns:a16="http://schemas.microsoft.com/office/drawing/2014/main" id="{A6DA29AF-86E2-52D1-2038-478498DEE838}"/>
              </a:ext>
            </a:extLst>
          </p:cNvPr>
          <p:cNvPicPr>
            <a:picLocks noChangeAspect="1"/>
          </p:cNvPicPr>
          <p:nvPr/>
        </p:nvPicPr>
        <p:blipFill>
          <a:blip r:embed="rId7"/>
          <a:stretch>
            <a:fillRect/>
          </a:stretch>
        </p:blipFill>
        <p:spPr>
          <a:xfrm>
            <a:off x="4940399" y="5074956"/>
            <a:ext cx="3573100" cy="1581231"/>
          </a:xfrm>
          <a:prstGeom prst="rect">
            <a:avLst/>
          </a:prstGeom>
        </p:spPr>
      </p:pic>
      <p:pic>
        <p:nvPicPr>
          <p:cNvPr id="15" name="Picture 14">
            <a:extLst>
              <a:ext uri="{FF2B5EF4-FFF2-40B4-BE49-F238E27FC236}">
                <a16:creationId xmlns:a16="http://schemas.microsoft.com/office/drawing/2014/main" id="{678D7A44-096F-70A0-EFD1-73AEE9CF3BF6}"/>
              </a:ext>
            </a:extLst>
          </p:cNvPr>
          <p:cNvPicPr>
            <a:picLocks noChangeAspect="1"/>
          </p:cNvPicPr>
          <p:nvPr/>
        </p:nvPicPr>
        <p:blipFill>
          <a:blip r:embed="rId8"/>
          <a:stretch>
            <a:fillRect/>
          </a:stretch>
        </p:blipFill>
        <p:spPr>
          <a:xfrm>
            <a:off x="8807463" y="616678"/>
            <a:ext cx="3226882" cy="2452344"/>
          </a:xfrm>
          <a:prstGeom prst="rect">
            <a:avLst/>
          </a:prstGeom>
        </p:spPr>
      </p:pic>
      <p:pic>
        <p:nvPicPr>
          <p:cNvPr id="17" name="Picture 16">
            <a:extLst>
              <a:ext uri="{FF2B5EF4-FFF2-40B4-BE49-F238E27FC236}">
                <a16:creationId xmlns:a16="http://schemas.microsoft.com/office/drawing/2014/main" id="{590F23B7-65FC-AB24-FC98-CB047385CEB4}"/>
              </a:ext>
            </a:extLst>
          </p:cNvPr>
          <p:cNvPicPr>
            <a:picLocks noChangeAspect="1"/>
          </p:cNvPicPr>
          <p:nvPr/>
        </p:nvPicPr>
        <p:blipFill>
          <a:blip r:embed="rId9"/>
          <a:stretch>
            <a:fillRect/>
          </a:stretch>
        </p:blipFill>
        <p:spPr>
          <a:xfrm>
            <a:off x="8624711" y="3066113"/>
            <a:ext cx="3550070" cy="359007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6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grpSp>
        <p:nvGrpSpPr>
          <p:cNvPr id="982" name="Google Shape;982;p64"/>
          <p:cNvGrpSpPr/>
          <p:nvPr/>
        </p:nvGrpSpPr>
        <p:grpSpPr>
          <a:xfrm>
            <a:off x="9144000" y="685800"/>
            <a:ext cx="1524000" cy="3048000"/>
            <a:chOff x="3276601" y="1943099"/>
            <a:chExt cx="2062162" cy="3996239"/>
          </a:xfrm>
        </p:grpSpPr>
        <p:pic>
          <p:nvPicPr>
            <p:cNvPr id="983" name="Google Shape;983;p64" descr="images.jpeg"/>
            <p:cNvPicPr preferRelativeResize="0"/>
            <p:nvPr/>
          </p:nvPicPr>
          <p:blipFill rotWithShape="1">
            <a:blip r:embed="rId3">
              <a:alphaModFix/>
            </a:blip>
            <a:srcRect/>
            <a:stretch/>
          </p:blipFill>
          <p:spPr>
            <a:xfrm>
              <a:off x="3276601" y="1943099"/>
              <a:ext cx="2062162" cy="3996239"/>
            </a:xfrm>
            <a:prstGeom prst="rect">
              <a:avLst/>
            </a:prstGeom>
            <a:noFill/>
            <a:ln>
              <a:noFill/>
            </a:ln>
          </p:spPr>
        </p:pic>
        <p:sp>
          <p:nvSpPr>
            <p:cNvPr id="984" name="Google Shape;984;p64"/>
            <p:cNvSpPr/>
            <p:nvPr/>
          </p:nvSpPr>
          <p:spPr>
            <a:xfrm>
              <a:off x="3495991" y="4662751"/>
              <a:ext cx="1562159" cy="72629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dirty="0">
                  <a:solidFill>
                    <a:srgbClr val="C00000"/>
                  </a:solidFill>
                  <a:latin typeface="Verdana"/>
                  <a:ea typeface="Verdana"/>
                  <a:cs typeface="Verdana"/>
                  <a:sym typeface="Verdana"/>
                </a:rPr>
                <a:t>Well </a:t>
              </a:r>
              <a:endParaRPr dirty="0"/>
            </a:p>
            <a:p>
              <a:pPr marL="0" marR="0" lvl="0" indent="0" algn="ctr" rtl="0">
                <a:spcBef>
                  <a:spcPts val="0"/>
                </a:spcBef>
                <a:spcAft>
                  <a:spcPts val="0"/>
                </a:spcAft>
                <a:buNone/>
              </a:pPr>
              <a:r>
                <a:rPr lang="en-US" sz="1000" b="1" dirty="0">
                  <a:solidFill>
                    <a:srgbClr val="C00000"/>
                  </a:solidFill>
                  <a:latin typeface="Verdana"/>
                  <a:ea typeface="Verdana"/>
                  <a:cs typeface="Verdana"/>
                  <a:sym typeface="Verdana"/>
                </a:rPr>
                <a:t>Appraised </a:t>
              </a:r>
              <a:endParaRPr dirty="0"/>
            </a:p>
            <a:p>
              <a:pPr marL="0" marR="0" lvl="0" indent="0" algn="ctr" rtl="0">
                <a:spcBef>
                  <a:spcPts val="0"/>
                </a:spcBef>
                <a:spcAft>
                  <a:spcPts val="0"/>
                </a:spcAft>
                <a:buNone/>
              </a:pPr>
              <a:r>
                <a:rPr lang="en-US" sz="1000" b="1" dirty="0">
                  <a:solidFill>
                    <a:srgbClr val="C00000"/>
                  </a:solidFill>
                  <a:latin typeface="Verdana"/>
                  <a:ea typeface="Verdana"/>
                  <a:cs typeface="Verdana"/>
                  <a:sym typeface="Verdana"/>
                </a:rPr>
                <a:t>Teachers </a:t>
              </a:r>
              <a:endParaRPr dirty="0"/>
            </a:p>
          </p:txBody>
        </p:sp>
      </p:grpSp>
      <p:graphicFrame>
        <p:nvGraphicFramePr>
          <p:cNvPr id="985" name="Google Shape;985;p64"/>
          <p:cNvGraphicFramePr/>
          <p:nvPr>
            <p:extLst>
              <p:ext uri="{D42A27DB-BD31-4B8C-83A1-F6EECF244321}">
                <p14:modId xmlns:p14="http://schemas.microsoft.com/office/powerpoint/2010/main" val="729123915"/>
              </p:ext>
            </p:extLst>
          </p:nvPr>
        </p:nvGraphicFramePr>
        <p:xfrm>
          <a:off x="3024845" y="1182011"/>
          <a:ext cx="6553200" cy="4571999"/>
        </p:xfrm>
        <a:graphic>
          <a:graphicData uri="http://schemas.openxmlformats.org/drawingml/2006/chart">
            <c:chart xmlns:c="http://schemas.openxmlformats.org/drawingml/2006/chart" xmlns:r="http://schemas.openxmlformats.org/officeDocument/2006/relationships" r:id="rId4"/>
          </a:graphicData>
        </a:graphic>
      </p:graphicFrame>
      <p:sp>
        <p:nvSpPr>
          <p:cNvPr id="986" name="Google Shape;986;p64"/>
          <p:cNvSpPr/>
          <p:nvPr/>
        </p:nvSpPr>
        <p:spPr>
          <a:xfrm>
            <a:off x="3024845" y="28575"/>
            <a:ext cx="614232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70C0"/>
                </a:solidFill>
                <a:latin typeface="Verdana"/>
                <a:ea typeface="Verdana"/>
                <a:cs typeface="Verdana"/>
                <a:sym typeface="Verdana"/>
              </a:rPr>
              <a:t>Faculty Award and Achievements</a:t>
            </a:r>
            <a:endParaRPr/>
          </a:p>
        </p:txBody>
      </p:sp>
      <p:sp>
        <p:nvSpPr>
          <p:cNvPr id="987" name="Google Shape;987;p64"/>
          <p:cNvSpPr/>
          <p:nvPr/>
        </p:nvSpPr>
        <p:spPr>
          <a:xfrm>
            <a:off x="2133600" y="304820"/>
            <a:ext cx="7239000" cy="160039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2400" dirty="0">
              <a:solidFill>
                <a:schemeClr val="dk1"/>
              </a:solidFill>
              <a:latin typeface="Arial"/>
              <a:ea typeface="Arial"/>
              <a:cs typeface="Arial"/>
              <a:sym typeface="Arial"/>
            </a:endParaRPr>
          </a:p>
          <a:p>
            <a:pPr marL="0" marR="0" lvl="0" indent="0" algn="ctr" rtl="0">
              <a:spcBef>
                <a:spcPts val="0"/>
              </a:spcBef>
              <a:spcAft>
                <a:spcPts val="0"/>
              </a:spcAft>
              <a:buNone/>
            </a:pPr>
            <a:r>
              <a:rPr lang="en-US" sz="2000" dirty="0">
                <a:solidFill>
                  <a:schemeClr val="dk1"/>
                </a:solidFill>
              </a:rPr>
              <a:t>Motivate faculty in different fields such as Research, Academics-well appraised teacher, Best guardian faculty </a:t>
            </a:r>
            <a:endParaRPr dirty="0"/>
          </a:p>
          <a:p>
            <a:pPr marL="0" marR="0" lvl="0" indent="0" algn="ctr" rtl="0">
              <a:spcBef>
                <a:spcPts val="0"/>
              </a:spcBef>
              <a:spcAft>
                <a:spcPts val="0"/>
              </a:spcAft>
              <a:buNone/>
            </a:pPr>
            <a:endParaRPr sz="1400" dirty="0">
              <a:solidFill>
                <a:schemeClr val="dk1"/>
              </a:solidFill>
              <a:latin typeface="Arial"/>
              <a:ea typeface="Arial"/>
              <a:cs typeface="Arial"/>
              <a:sym typeface="Arial"/>
            </a:endParaRPr>
          </a:p>
          <a:p>
            <a:pPr marL="0" marR="0" lvl="0" indent="0" algn="just" rtl="0">
              <a:spcBef>
                <a:spcPts val="0"/>
              </a:spcBef>
              <a:spcAft>
                <a:spcPts val="0"/>
              </a:spcAft>
              <a:buNone/>
            </a:pPr>
            <a:endParaRPr sz="2000" dirty="0">
              <a:solidFill>
                <a:schemeClr val="dk1"/>
              </a:solidFill>
              <a:latin typeface="Arial"/>
              <a:ea typeface="Arial"/>
              <a:cs typeface="Arial"/>
              <a:sym typeface="Arial"/>
            </a:endParaRPr>
          </a:p>
        </p:txBody>
      </p:sp>
      <p:sp>
        <p:nvSpPr>
          <p:cNvPr id="988" name="Google Shape;988;p64"/>
          <p:cNvSpPr/>
          <p:nvPr/>
        </p:nvSpPr>
        <p:spPr>
          <a:xfrm>
            <a:off x="2438400" y="5486400"/>
            <a:ext cx="7924800"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Prestigious VIT SHREE Award on VIT Foundation Day</a:t>
            </a:r>
            <a:endParaRPr/>
          </a:p>
          <a:p>
            <a:pPr marL="0" marR="0" lvl="0" indent="0" algn="ctr" rtl="0">
              <a:spcBef>
                <a:spcPts val="0"/>
              </a:spcBef>
              <a:spcAft>
                <a:spcPts val="0"/>
              </a:spcAft>
              <a:buNone/>
            </a:pPr>
            <a:r>
              <a:rPr lang="en-US" sz="1800">
                <a:solidFill>
                  <a:schemeClr val="dk1"/>
                </a:solidFill>
                <a:latin typeface="Arial"/>
                <a:ea typeface="Arial"/>
                <a:cs typeface="Arial"/>
                <a:sym typeface="Arial"/>
              </a:rPr>
              <a:t>Rs.11000/- Cash + Felicitation + Certificate of Appreciation + Bronze Medal </a:t>
            </a:r>
            <a:endParaRPr sz="1800">
              <a:solidFill>
                <a:schemeClr val="dk1"/>
              </a:solidFill>
              <a:latin typeface="Arial"/>
              <a:ea typeface="Arial"/>
              <a:cs typeface="Arial"/>
              <a:sym typeface="Arial"/>
            </a:endParaRPr>
          </a:p>
        </p:txBody>
      </p:sp>
      <p:pic>
        <p:nvPicPr>
          <p:cNvPr id="989" name="Google Shape;989;p64" descr="F:\NBA Final\award1.jpg"/>
          <p:cNvPicPr preferRelativeResize="0"/>
          <p:nvPr/>
        </p:nvPicPr>
        <p:blipFill rotWithShape="1">
          <a:blip r:embed="rId5">
            <a:alphaModFix/>
          </a:blip>
          <a:srcRect/>
          <a:stretch/>
        </p:blipFill>
        <p:spPr>
          <a:xfrm>
            <a:off x="2209800" y="3581401"/>
            <a:ext cx="1143000" cy="163285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9"/>
          <p:cNvSpPr txBox="1">
            <a:spLocks noGrp="1"/>
          </p:cNvSpPr>
          <p:nvPr>
            <p:ph type="sldNum" idx="12"/>
          </p:nvPr>
        </p:nvSpPr>
        <p:spPr>
          <a:xfrm>
            <a:off x="8347968" y="6356355"/>
            <a:ext cx="2133600" cy="365125"/>
          </a:xfrm>
          <a:prstGeom prst="rect">
            <a:avLst/>
          </a:prstGeom>
          <a:noFill/>
          <a:ln>
            <a:noFill/>
          </a:ln>
        </p:spPr>
        <p:txBody>
          <a:bodyPr spcFirstLastPara="1" wrap="square" lIns="91425" tIns="45700" rIns="91425" bIns="45700" anchor="ctr" anchorCtr="0">
            <a:noAutofit/>
          </a:bodyPr>
          <a:lstStyle/>
          <a:p>
            <a:pPr>
              <a:buSzPts val="700"/>
            </a:pPr>
            <a:fld id="{00000000-1234-1234-1234-123412341234}" type="slidenum">
              <a:rPr lang="en-US"/>
              <a:pPr>
                <a:buSzPts val="700"/>
              </a:pPr>
              <a:t>68</a:t>
            </a:fld>
            <a:endParaRPr/>
          </a:p>
        </p:txBody>
      </p:sp>
      <p:sp>
        <p:nvSpPr>
          <p:cNvPr id="213" name="Google Shape;213;p9"/>
          <p:cNvSpPr txBox="1"/>
          <p:nvPr/>
        </p:nvSpPr>
        <p:spPr>
          <a:xfrm>
            <a:off x="2279576" y="113799"/>
            <a:ext cx="8102674" cy="432048"/>
          </a:xfrm>
          <a:prstGeom prst="rect">
            <a:avLst/>
          </a:prstGeom>
          <a:noFill/>
          <a:ln>
            <a:noFill/>
          </a:ln>
        </p:spPr>
        <p:txBody>
          <a:bodyPr spcFirstLastPara="1" wrap="square" lIns="91425" tIns="45700" rIns="91425" bIns="45700" anchor="ctr" anchorCtr="0">
            <a:noAutofit/>
          </a:bodyPr>
          <a:lstStyle/>
          <a:p>
            <a:pPr>
              <a:buClr>
                <a:srgbClr val="0000CC"/>
              </a:buClr>
              <a:buSzPts val="1950"/>
            </a:pPr>
            <a:r>
              <a:rPr lang="en-US" sz="2800" b="1" dirty="0">
                <a:solidFill>
                  <a:srgbClr val="0000CC"/>
                </a:solidFill>
                <a:latin typeface="Times New Roman"/>
                <a:ea typeface="Times New Roman"/>
                <a:cs typeface="Times New Roman"/>
                <a:sym typeface="Times New Roman"/>
              </a:rPr>
              <a:t>Faculty Performance Appraisal and Awards</a:t>
            </a:r>
            <a:endParaRPr sz="2800" b="1">
              <a:solidFill>
                <a:srgbClr val="0000CC"/>
              </a:solidFill>
              <a:latin typeface="Times New Roman"/>
              <a:ea typeface="Times New Roman"/>
              <a:cs typeface="Times New Roman"/>
              <a:sym typeface="Times New Roman"/>
            </a:endParaRPr>
          </a:p>
        </p:txBody>
      </p:sp>
      <p:graphicFrame>
        <p:nvGraphicFramePr>
          <p:cNvPr id="15" name="Table 14"/>
          <p:cNvGraphicFramePr>
            <a:graphicFrameLocks noGrp="1"/>
          </p:cNvGraphicFramePr>
          <p:nvPr>
            <p:extLst>
              <p:ext uri="{D42A27DB-BD31-4B8C-83A1-F6EECF244321}">
                <p14:modId xmlns:p14="http://schemas.microsoft.com/office/powerpoint/2010/main" val="691398309"/>
              </p:ext>
            </p:extLst>
          </p:nvPr>
        </p:nvGraphicFramePr>
        <p:xfrm>
          <a:off x="1082841" y="986589"/>
          <a:ext cx="10900612" cy="2275793"/>
        </p:xfrm>
        <a:graphic>
          <a:graphicData uri="http://schemas.openxmlformats.org/drawingml/2006/table">
            <a:tbl>
              <a:tblPr/>
              <a:tblGrid>
                <a:gridCol w="649706">
                  <a:extLst>
                    <a:ext uri="{9D8B030D-6E8A-4147-A177-3AD203B41FA5}">
                      <a16:colId xmlns:a16="http://schemas.microsoft.com/office/drawing/2014/main" val="20000"/>
                    </a:ext>
                  </a:extLst>
                </a:gridCol>
                <a:gridCol w="3106115">
                  <a:extLst>
                    <a:ext uri="{9D8B030D-6E8A-4147-A177-3AD203B41FA5}">
                      <a16:colId xmlns:a16="http://schemas.microsoft.com/office/drawing/2014/main" val="20001"/>
                    </a:ext>
                  </a:extLst>
                </a:gridCol>
                <a:gridCol w="2008927">
                  <a:extLst>
                    <a:ext uri="{9D8B030D-6E8A-4147-A177-3AD203B41FA5}">
                      <a16:colId xmlns:a16="http://schemas.microsoft.com/office/drawing/2014/main" val="20002"/>
                    </a:ext>
                  </a:extLst>
                </a:gridCol>
                <a:gridCol w="2008927">
                  <a:extLst>
                    <a:ext uri="{9D8B030D-6E8A-4147-A177-3AD203B41FA5}">
                      <a16:colId xmlns:a16="http://schemas.microsoft.com/office/drawing/2014/main" val="20003"/>
                    </a:ext>
                  </a:extLst>
                </a:gridCol>
                <a:gridCol w="3126937">
                  <a:extLst>
                    <a:ext uri="{9D8B030D-6E8A-4147-A177-3AD203B41FA5}">
                      <a16:colId xmlns:a16="http://schemas.microsoft.com/office/drawing/2014/main" val="20004"/>
                    </a:ext>
                  </a:extLst>
                </a:gridCol>
              </a:tblGrid>
              <a:tr h="678913">
                <a:tc>
                  <a:txBody>
                    <a:bodyPr/>
                    <a:lstStyle/>
                    <a:p>
                      <a:pPr algn="ctr" rtl="0" fontAlgn="t">
                        <a:spcBef>
                          <a:spcPts val="0"/>
                        </a:spcBef>
                        <a:spcAft>
                          <a:spcPts val="0"/>
                        </a:spcAft>
                      </a:pPr>
                      <a:r>
                        <a:rPr lang="en-US" sz="1100" b="1" i="0" u="none" strike="noStrike" dirty="0" err="1">
                          <a:solidFill>
                            <a:srgbClr val="000000"/>
                          </a:solidFill>
                          <a:latin typeface="+mn-lt"/>
                        </a:rPr>
                        <a:t>Sr</a:t>
                      </a:r>
                      <a:r>
                        <a:rPr lang="en-US" sz="1100" b="1" i="0" u="none" strike="noStrike" dirty="0">
                          <a:solidFill>
                            <a:srgbClr val="000000"/>
                          </a:solidFill>
                          <a:latin typeface="+mn-lt"/>
                        </a:rPr>
                        <a:t> No</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dirty="0">
                          <a:solidFill>
                            <a:srgbClr val="000000"/>
                          </a:solidFill>
                          <a:latin typeface="+mn-lt"/>
                        </a:rPr>
                        <a:t>Name of the </a:t>
                      </a:r>
                      <a:endParaRPr lang="en-US" sz="1100" dirty="0">
                        <a:latin typeface="+mn-lt"/>
                      </a:endParaRPr>
                    </a:p>
                    <a:p>
                      <a:pPr algn="ctr" rtl="0" fontAlgn="t">
                        <a:spcBef>
                          <a:spcPts val="0"/>
                        </a:spcBef>
                        <a:spcAft>
                          <a:spcPts val="0"/>
                        </a:spcAft>
                      </a:pPr>
                      <a:r>
                        <a:rPr lang="en-US" sz="1100" b="1" i="0" u="none" strike="noStrike" dirty="0">
                          <a:solidFill>
                            <a:srgbClr val="000000"/>
                          </a:solidFill>
                          <a:latin typeface="+mn-lt"/>
                        </a:rPr>
                        <a:t>Faculty</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latin typeface="+mn-lt"/>
                        </a:rPr>
                        <a:t>Institute Award Received</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latin typeface="+mn-lt"/>
                        </a:rPr>
                        <a:t>Month &amp; Year</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0" u="none" strike="noStrike">
                          <a:solidFill>
                            <a:srgbClr val="000000"/>
                          </a:solidFill>
                          <a:latin typeface="+mn-lt"/>
                        </a:rPr>
                        <a:t>Award Details</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5989">
                <a:tc>
                  <a:txBody>
                    <a:bodyPr/>
                    <a:lstStyle/>
                    <a:p>
                      <a:pPr algn="ctr" rtl="0" fontAlgn="t">
                        <a:spcBef>
                          <a:spcPts val="0"/>
                        </a:spcBef>
                        <a:spcAft>
                          <a:spcPts val="0"/>
                        </a:spcAft>
                      </a:pPr>
                      <a:r>
                        <a:rPr lang="en-US" sz="1100" b="0" i="0" u="none" strike="noStrike" dirty="0">
                          <a:solidFill>
                            <a:srgbClr val="000000"/>
                          </a:solidFill>
                          <a:latin typeface="+mn-lt"/>
                        </a:rPr>
                        <a:t>01</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Dr. </a:t>
                      </a:r>
                      <a:r>
                        <a:rPr lang="en-US" sz="1100" b="0" i="0" u="none" strike="noStrike" dirty="0" err="1">
                          <a:solidFill>
                            <a:srgbClr val="000000"/>
                          </a:solidFill>
                          <a:latin typeface="+mn-lt"/>
                        </a:rPr>
                        <a:t>Pushkar</a:t>
                      </a:r>
                      <a:r>
                        <a:rPr lang="en-US" sz="1100" b="0" i="0" u="none" strike="noStrike" dirty="0">
                          <a:solidFill>
                            <a:srgbClr val="000000"/>
                          </a:solidFill>
                          <a:latin typeface="+mn-lt"/>
                        </a:rPr>
                        <a:t> S. </a:t>
                      </a:r>
                      <a:r>
                        <a:rPr lang="en-US" sz="1100" b="0" i="0" u="none" strike="noStrike" dirty="0" err="1">
                          <a:solidFill>
                            <a:srgbClr val="000000"/>
                          </a:solidFill>
                          <a:latin typeface="+mn-lt"/>
                        </a:rPr>
                        <a:t>Joglekar</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VIT Shri</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Sept 2019</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Research grant</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5989">
                <a:tc>
                  <a:txBody>
                    <a:bodyPr/>
                    <a:lstStyle/>
                    <a:p>
                      <a:pPr algn="ctr" rtl="0" fontAlgn="t">
                        <a:spcBef>
                          <a:spcPts val="0"/>
                        </a:spcBef>
                        <a:spcAft>
                          <a:spcPts val="0"/>
                        </a:spcAft>
                      </a:pPr>
                      <a:r>
                        <a:rPr lang="en-US" sz="1100" b="0" i="0" u="none" strike="noStrike" dirty="0">
                          <a:solidFill>
                            <a:srgbClr val="000000"/>
                          </a:solidFill>
                          <a:latin typeface="+mn-lt"/>
                        </a:rPr>
                        <a:t>02</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Dr. </a:t>
                      </a:r>
                      <a:r>
                        <a:rPr lang="en-US" sz="1100" b="0" i="0" u="none" strike="noStrike" dirty="0" err="1">
                          <a:solidFill>
                            <a:srgbClr val="000000"/>
                          </a:solidFill>
                          <a:latin typeface="+mn-lt"/>
                        </a:rPr>
                        <a:t>Pushkar</a:t>
                      </a:r>
                      <a:r>
                        <a:rPr lang="en-US" sz="1100" b="0" i="0" u="none" strike="noStrike" dirty="0">
                          <a:solidFill>
                            <a:srgbClr val="000000"/>
                          </a:solidFill>
                          <a:latin typeface="+mn-lt"/>
                        </a:rPr>
                        <a:t> S. </a:t>
                      </a:r>
                      <a:r>
                        <a:rPr lang="en-US" sz="1100" b="0" i="0" u="none" strike="noStrike" dirty="0" err="1">
                          <a:solidFill>
                            <a:srgbClr val="000000"/>
                          </a:solidFill>
                          <a:latin typeface="+mn-lt"/>
                        </a:rPr>
                        <a:t>Joglekar</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VIT </a:t>
                      </a:r>
                      <a:r>
                        <a:rPr lang="en-US" sz="1100" b="0" i="0" u="none" strike="noStrike" dirty="0" err="1">
                          <a:solidFill>
                            <a:srgbClr val="000000"/>
                          </a:solidFill>
                          <a:latin typeface="+mn-lt"/>
                        </a:rPr>
                        <a:t>Shri</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Sept 2020</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Research Publication</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2451">
                <a:tc>
                  <a:txBody>
                    <a:bodyPr/>
                    <a:lstStyle/>
                    <a:p>
                      <a:pPr algn="ctr" rtl="0" fontAlgn="t">
                        <a:spcBef>
                          <a:spcPts val="0"/>
                        </a:spcBef>
                        <a:spcAft>
                          <a:spcPts val="0"/>
                        </a:spcAft>
                      </a:pPr>
                      <a:r>
                        <a:rPr lang="en-US" sz="1100" b="0" i="0" u="none" strike="noStrike" dirty="0">
                          <a:solidFill>
                            <a:srgbClr val="000000"/>
                          </a:solidFill>
                          <a:latin typeface="+mn-lt"/>
                        </a:rPr>
                        <a:t>03</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Dr G D Bhutkar</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Certificate of Appreciation</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Oct 2021</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Book Publishing</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2451">
                <a:tc>
                  <a:txBody>
                    <a:bodyPr/>
                    <a:lstStyle/>
                    <a:p>
                      <a:pPr algn="ctr" rtl="0" fontAlgn="t">
                        <a:spcBef>
                          <a:spcPts val="0"/>
                        </a:spcBef>
                        <a:spcAft>
                          <a:spcPts val="0"/>
                        </a:spcAft>
                      </a:pPr>
                      <a:r>
                        <a:rPr lang="en-US" sz="1100" b="0" i="0" u="none" strike="noStrike" dirty="0">
                          <a:solidFill>
                            <a:srgbClr val="000000"/>
                          </a:solidFill>
                          <a:latin typeface="+mn-lt"/>
                        </a:rPr>
                        <a:t>04</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Dr G D Bhutkar</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Certificate of Appreciation</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latin typeface="+mn-lt"/>
                        </a:rPr>
                        <a:t>Oct 2021</a:t>
                      </a:r>
                      <a:endParaRPr lang="en-US" sz="110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latin typeface="+mn-lt"/>
                        </a:rPr>
                        <a:t>Patent Publishing</a:t>
                      </a:r>
                      <a:endParaRPr lang="en-US" sz="1100" dirty="0">
                        <a:latin typeface="+mn-lt"/>
                      </a:endParaRPr>
                    </a:p>
                  </a:txBody>
                  <a:tcPr marL="61650" marR="61650" marT="61650" marB="6165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169" name="Rectangle 1"/>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buClrTx/>
            </a:pPr>
            <a:endParaRPr lang="en-US" sz="1800">
              <a:solidFill>
                <a:schemeClr val="tx1"/>
              </a:solidFill>
              <a:latin typeface="Arial" pitchFamily="34" charset="0"/>
              <a:cs typeface="Arial"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568296587"/>
              </p:ext>
            </p:extLst>
          </p:nvPr>
        </p:nvGraphicFramePr>
        <p:xfrm>
          <a:off x="1082841" y="3629157"/>
          <a:ext cx="10900612" cy="2827916"/>
        </p:xfrm>
        <a:graphic>
          <a:graphicData uri="http://schemas.openxmlformats.org/drawingml/2006/table">
            <a:tbl>
              <a:tblPr/>
              <a:tblGrid>
                <a:gridCol w="372980">
                  <a:extLst>
                    <a:ext uri="{9D8B030D-6E8A-4147-A177-3AD203B41FA5}">
                      <a16:colId xmlns:a16="http://schemas.microsoft.com/office/drawing/2014/main" val="20000"/>
                    </a:ext>
                  </a:extLst>
                </a:gridCol>
                <a:gridCol w="1485797">
                  <a:extLst>
                    <a:ext uri="{9D8B030D-6E8A-4147-A177-3AD203B41FA5}">
                      <a16:colId xmlns:a16="http://schemas.microsoft.com/office/drawing/2014/main" val="20001"/>
                    </a:ext>
                  </a:extLst>
                </a:gridCol>
                <a:gridCol w="1307442">
                  <a:extLst>
                    <a:ext uri="{9D8B030D-6E8A-4147-A177-3AD203B41FA5}">
                      <a16:colId xmlns:a16="http://schemas.microsoft.com/office/drawing/2014/main" val="20002"/>
                    </a:ext>
                  </a:extLst>
                </a:gridCol>
                <a:gridCol w="1512224">
                  <a:extLst>
                    <a:ext uri="{9D8B030D-6E8A-4147-A177-3AD203B41FA5}">
                      <a16:colId xmlns:a16="http://schemas.microsoft.com/office/drawing/2014/main" val="20003"/>
                    </a:ext>
                  </a:extLst>
                </a:gridCol>
                <a:gridCol w="1565948">
                  <a:extLst>
                    <a:ext uri="{9D8B030D-6E8A-4147-A177-3AD203B41FA5}">
                      <a16:colId xmlns:a16="http://schemas.microsoft.com/office/drawing/2014/main" val="20004"/>
                    </a:ext>
                  </a:extLst>
                </a:gridCol>
                <a:gridCol w="1442746">
                  <a:extLst>
                    <a:ext uri="{9D8B030D-6E8A-4147-A177-3AD203B41FA5}">
                      <a16:colId xmlns:a16="http://schemas.microsoft.com/office/drawing/2014/main" val="20005"/>
                    </a:ext>
                  </a:extLst>
                </a:gridCol>
                <a:gridCol w="1260186">
                  <a:extLst>
                    <a:ext uri="{9D8B030D-6E8A-4147-A177-3AD203B41FA5}">
                      <a16:colId xmlns:a16="http://schemas.microsoft.com/office/drawing/2014/main" val="20006"/>
                    </a:ext>
                  </a:extLst>
                </a:gridCol>
                <a:gridCol w="1953289">
                  <a:extLst>
                    <a:ext uri="{9D8B030D-6E8A-4147-A177-3AD203B41FA5}">
                      <a16:colId xmlns:a16="http://schemas.microsoft.com/office/drawing/2014/main" val="20007"/>
                    </a:ext>
                  </a:extLst>
                </a:gridCol>
              </a:tblGrid>
              <a:tr h="633355">
                <a:tc>
                  <a:txBody>
                    <a:bodyPr/>
                    <a:lstStyle/>
                    <a:p>
                      <a:pPr rtl="0" fontAlgn="t">
                        <a:spcBef>
                          <a:spcPts val="0"/>
                        </a:spcBef>
                        <a:spcAft>
                          <a:spcPts val="0"/>
                        </a:spcAft>
                      </a:pPr>
                      <a:r>
                        <a:rPr lang="en-US" sz="1100" b="1" i="0" u="none" strike="noStrike" dirty="0">
                          <a:solidFill>
                            <a:srgbClr val="000000"/>
                          </a:solidFill>
                          <a:latin typeface="+mn-lt"/>
                        </a:rPr>
                        <a:t>Sr. No.</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Name of the faculty</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Award Received</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Awarding Body</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Date Awarded</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Level:</a:t>
                      </a:r>
                      <a:endParaRPr lang="en-US" sz="1100" dirty="0">
                        <a:latin typeface="+mn-lt"/>
                      </a:endParaRPr>
                    </a:p>
                    <a:p>
                      <a:pPr rtl="0" fontAlgn="t">
                        <a:spcBef>
                          <a:spcPts val="0"/>
                        </a:spcBef>
                        <a:spcAft>
                          <a:spcPts val="0"/>
                        </a:spcAft>
                      </a:pPr>
                      <a:r>
                        <a:rPr lang="en-US" sz="1100" b="1" i="0" u="none" strike="noStrike" dirty="0">
                          <a:solidFill>
                            <a:srgbClr val="000000"/>
                          </a:solidFill>
                          <a:latin typeface="+mn-lt"/>
                        </a:rPr>
                        <a:t>International/ National </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Place Awarded</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dirty="0">
                          <a:solidFill>
                            <a:srgbClr val="000000"/>
                          </a:solidFill>
                          <a:latin typeface="+mn-lt"/>
                        </a:rPr>
                        <a:t>Details of the award, if any</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3429">
                <a:tc>
                  <a:txBody>
                    <a:bodyPr/>
                    <a:lstStyle/>
                    <a:p>
                      <a:pPr rtl="0" fontAlgn="t">
                        <a:spcBef>
                          <a:spcPts val="0"/>
                        </a:spcBef>
                        <a:spcAft>
                          <a:spcPts val="0"/>
                        </a:spcAft>
                      </a:pPr>
                      <a:r>
                        <a:rPr lang="en-US" sz="1100" b="0" i="0" u="none" strike="noStrike">
                          <a:solidFill>
                            <a:srgbClr val="000000"/>
                          </a:solidFill>
                          <a:latin typeface="+mn-lt"/>
                        </a:rPr>
                        <a:t>1</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latin typeface="+mn-lt"/>
                        </a:rPr>
                        <a:t>Dr. S. T. Patil</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Gold plaque,Gold medal, Memento and certificate</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International Institute for Social and Economic Reforms</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latin typeface="+mn-lt"/>
                        </a:rPr>
                        <a:t>March 2022 </a:t>
                      </a:r>
                      <a:r>
                        <a:rPr lang="en-US" sz="1100" b="1" i="0" u="none" strike="noStrike" dirty="0">
                          <a:solidFill>
                            <a:srgbClr val="000000"/>
                          </a:solidFill>
                          <a:latin typeface="+mn-lt"/>
                        </a:rPr>
                        <a:t>(2021-22)</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International</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Bangalore</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Dr. APJ Abdul Lifetime Achievement Award for Research and Publications.</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rtl="0" fontAlgn="t">
                        <a:spcBef>
                          <a:spcPts val="0"/>
                        </a:spcBef>
                        <a:spcAft>
                          <a:spcPts val="0"/>
                        </a:spcAft>
                      </a:pPr>
                      <a:r>
                        <a:rPr lang="en-US" sz="1100" b="0" i="0" u="none" strike="noStrike">
                          <a:solidFill>
                            <a:srgbClr val="202124"/>
                          </a:solidFill>
                          <a:latin typeface="+mn-lt"/>
                        </a:rPr>
                        <a:t>2</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202124"/>
                          </a:solidFill>
                          <a:latin typeface="+mn-lt"/>
                        </a:rPr>
                        <a:t>Dr. S. T. Patil</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Certificate</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SIEMA </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27 March 2022 </a:t>
                      </a:r>
                      <a:r>
                        <a:rPr lang="en-US" sz="1100" b="1" i="0" u="none" strike="noStrike">
                          <a:solidFill>
                            <a:srgbClr val="000000"/>
                          </a:solidFill>
                          <a:latin typeface="+mn-lt"/>
                        </a:rPr>
                        <a:t>(2021-22)</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International</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Online</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202124"/>
                          </a:solidFill>
                          <a:latin typeface="+mn-lt"/>
                        </a:rPr>
                        <a:t>Outstanding Dissertation award 2022</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5714">
                <a:tc>
                  <a:txBody>
                    <a:bodyPr/>
                    <a:lstStyle/>
                    <a:p>
                      <a:pPr rtl="0" fontAlgn="t">
                        <a:spcBef>
                          <a:spcPts val="0"/>
                        </a:spcBef>
                        <a:spcAft>
                          <a:spcPts val="0"/>
                        </a:spcAft>
                      </a:pPr>
                      <a:r>
                        <a:rPr lang="en-US" sz="1100" b="0" i="0" u="none" strike="noStrike" dirty="0">
                          <a:solidFill>
                            <a:srgbClr val="202124"/>
                          </a:solidFill>
                          <a:latin typeface="+mn-lt"/>
                        </a:rPr>
                        <a:t>3</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1" i="0" u="none" strike="noStrike">
                          <a:solidFill>
                            <a:srgbClr val="000000"/>
                          </a:solidFill>
                          <a:latin typeface="+mn-lt"/>
                        </a:rPr>
                        <a:t>Dr G D Bhutkar</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Best Paper Award</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Asian CHI</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April, 20120 (</a:t>
                      </a:r>
                      <a:r>
                        <a:rPr lang="en-US" sz="1100" b="1" i="0" u="none" strike="noStrike">
                          <a:solidFill>
                            <a:srgbClr val="000000"/>
                          </a:solidFill>
                          <a:latin typeface="+mn-lt"/>
                        </a:rPr>
                        <a:t>2019-20)</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latin typeface="+mn-lt"/>
                        </a:rPr>
                        <a:t>International</a:t>
                      </a:r>
                      <a:endParaRPr lang="en-US" sz="110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latin typeface="+mn-lt"/>
                        </a:rPr>
                        <a:t>Hawaii (USA)</a:t>
                      </a:r>
                      <a:endParaRPr lang="en-US" sz="1100" dirty="0">
                        <a:latin typeface="+mn-lt"/>
                      </a:endParaRPr>
                    </a:p>
                    <a:p>
                      <a:pPr rtl="0" fontAlgn="t">
                        <a:spcBef>
                          <a:spcPts val="0"/>
                        </a:spcBef>
                        <a:spcAft>
                          <a:spcPts val="0"/>
                        </a:spcAft>
                      </a:pPr>
                      <a:r>
                        <a:rPr lang="en-US" sz="1100" b="0" i="0" u="none" strike="noStrike" dirty="0">
                          <a:solidFill>
                            <a:srgbClr val="000000"/>
                          </a:solidFill>
                          <a:latin typeface="+mn-lt"/>
                        </a:rPr>
                        <a:t>(Online)</a:t>
                      </a: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latin typeface="+mn-lt"/>
                        </a:rPr>
                        <a:t>Certificate</a:t>
                      </a:r>
                      <a:endParaRPr lang="en-US" sz="1100" dirty="0">
                        <a:latin typeface="+mn-lt"/>
                      </a:endParaRPr>
                    </a:p>
                    <a:p>
                      <a:pPr fontAlgn="t"/>
                      <a:br>
                        <a:rPr lang="en-US" sz="1100" dirty="0">
                          <a:latin typeface="+mn-lt"/>
                        </a:rPr>
                      </a:br>
                      <a:br>
                        <a:rPr lang="en-US" sz="1100" dirty="0">
                          <a:latin typeface="+mn-lt"/>
                        </a:rPr>
                      </a:br>
                      <a:endParaRPr lang="en-US" sz="1100" dirty="0">
                        <a:latin typeface="+mn-lt"/>
                      </a:endParaRPr>
                    </a:p>
                  </a:txBody>
                  <a:tcPr marL="54429" marR="54429" marT="36286" marB="3628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170"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buClrTx/>
            </a:pPr>
            <a:endParaRPr lang="en-US" sz="1800">
              <a:solidFill>
                <a:schemeClr val="tx1"/>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descr="https://tse1.mm.bing.net/th?id=OIP.yQpEncLaysp9wDlLLuAQZwHaEc&amp;pid=Api&amp;P=0&amp;w=255&amp;h=154"/>
          <p:cNvPicPr preferRelativeResize="0"/>
          <p:nvPr/>
        </p:nvPicPr>
        <p:blipFill rotWithShape="1">
          <a:blip r:embed="rId3">
            <a:alphaModFix/>
          </a:blip>
          <a:srcRect/>
          <a:stretch/>
        </p:blipFill>
        <p:spPr>
          <a:xfrm>
            <a:off x="2807183" y="1667979"/>
            <a:ext cx="1175919" cy="828000"/>
          </a:xfrm>
          <a:prstGeom prst="rect">
            <a:avLst/>
          </a:prstGeom>
          <a:noFill/>
          <a:ln w="9525" cap="flat" cmpd="sng">
            <a:solidFill>
              <a:schemeClr val="dk1"/>
            </a:solidFill>
            <a:prstDash val="solid"/>
            <a:round/>
            <a:headEnd type="none" w="sm" len="sm"/>
            <a:tailEnd type="none" w="sm" len="sm"/>
          </a:ln>
        </p:spPr>
      </p:pic>
      <p:pic>
        <p:nvPicPr>
          <p:cNvPr id="102" name="Google Shape;102;p3" descr="https://tse1.mm.bing.net/th?id=OIP.iexBHnVenG2lsUbv0xYEtQHaEc&amp;pid=Api&amp;P=0&amp;w=292&amp;h=176"/>
          <p:cNvPicPr preferRelativeResize="0"/>
          <p:nvPr/>
        </p:nvPicPr>
        <p:blipFill rotWithShape="1">
          <a:blip r:embed="rId4">
            <a:alphaModFix/>
          </a:blip>
          <a:srcRect/>
          <a:stretch/>
        </p:blipFill>
        <p:spPr>
          <a:xfrm>
            <a:off x="2821251" y="3152316"/>
            <a:ext cx="1168763" cy="828000"/>
          </a:xfrm>
          <a:prstGeom prst="rect">
            <a:avLst/>
          </a:prstGeom>
          <a:noFill/>
          <a:ln w="9525" cap="flat" cmpd="sng">
            <a:solidFill>
              <a:schemeClr val="dk1"/>
            </a:solidFill>
            <a:prstDash val="solid"/>
            <a:round/>
            <a:headEnd type="none" w="sm" len="sm"/>
            <a:tailEnd type="none" w="sm" len="sm"/>
          </a:ln>
        </p:spPr>
      </p:pic>
      <p:pic>
        <p:nvPicPr>
          <p:cNvPr id="103" name="Google Shape;103;p3" descr="https://tse3.mm.bing.net/th?id=OIP.ElCOMqvy5nK0QHlAwZ5WowHaE7&amp;pid=Api&amp;P=0&amp;w=231&amp;h=155"/>
          <p:cNvPicPr preferRelativeResize="0"/>
          <p:nvPr/>
        </p:nvPicPr>
        <p:blipFill rotWithShape="1">
          <a:blip r:embed="rId5">
            <a:alphaModFix/>
          </a:blip>
          <a:srcRect/>
          <a:stretch/>
        </p:blipFill>
        <p:spPr>
          <a:xfrm>
            <a:off x="4783046" y="3134381"/>
            <a:ext cx="1168762" cy="828000"/>
          </a:xfrm>
          <a:prstGeom prst="rect">
            <a:avLst/>
          </a:prstGeom>
          <a:noFill/>
          <a:ln w="9525" cap="flat" cmpd="sng">
            <a:solidFill>
              <a:schemeClr val="dk1"/>
            </a:solidFill>
            <a:prstDash val="solid"/>
            <a:round/>
            <a:headEnd type="none" w="sm" len="sm"/>
            <a:tailEnd type="none" w="sm" len="sm"/>
          </a:ln>
        </p:spPr>
      </p:pic>
      <p:pic>
        <p:nvPicPr>
          <p:cNvPr id="104" name="Google Shape;104;p3" descr="https://tse2.mm.bing.net/th?id=OIP.Xl61r2mqEMQpKmy2WLukDwHaE8&amp;pid=Api&amp;P=0&amp;w=256&amp;h=172"/>
          <p:cNvPicPr preferRelativeResize="0"/>
          <p:nvPr/>
        </p:nvPicPr>
        <p:blipFill rotWithShape="1">
          <a:blip r:embed="rId6">
            <a:alphaModFix/>
          </a:blip>
          <a:srcRect/>
          <a:stretch/>
        </p:blipFill>
        <p:spPr>
          <a:xfrm>
            <a:off x="4802452" y="1675677"/>
            <a:ext cx="1104745" cy="828000"/>
          </a:xfrm>
          <a:prstGeom prst="rect">
            <a:avLst/>
          </a:prstGeom>
          <a:noFill/>
          <a:ln w="9525" cap="flat" cmpd="sng">
            <a:solidFill>
              <a:schemeClr val="dk1"/>
            </a:solidFill>
            <a:prstDash val="solid"/>
            <a:round/>
            <a:headEnd type="none" w="sm" len="sm"/>
            <a:tailEnd type="none" w="sm" len="sm"/>
          </a:ln>
        </p:spPr>
      </p:pic>
      <p:pic>
        <p:nvPicPr>
          <p:cNvPr id="108" name="Google Shape;108;p3" descr="https://tse2.mm.bing.net/th?id=OIP.mWVvt0-nG6HDhV18Z4_KyQHaE8&amp;pid=Api&amp;P=0&amp;w=285&amp;h=191"/>
          <p:cNvPicPr preferRelativeResize="0"/>
          <p:nvPr/>
        </p:nvPicPr>
        <p:blipFill rotWithShape="1">
          <a:blip r:embed="rId7">
            <a:alphaModFix/>
          </a:blip>
          <a:srcRect/>
          <a:stretch/>
        </p:blipFill>
        <p:spPr>
          <a:xfrm>
            <a:off x="6422580" y="1675678"/>
            <a:ext cx="1168763" cy="828000"/>
          </a:xfrm>
          <a:prstGeom prst="rect">
            <a:avLst/>
          </a:prstGeom>
          <a:noFill/>
          <a:ln w="9525" cap="flat" cmpd="sng">
            <a:solidFill>
              <a:schemeClr val="dk1"/>
            </a:solidFill>
            <a:prstDash val="solid"/>
            <a:round/>
            <a:headEnd type="none" w="sm" len="sm"/>
            <a:tailEnd type="none" w="sm" len="sm"/>
          </a:ln>
        </p:spPr>
      </p:pic>
      <p:pic>
        <p:nvPicPr>
          <p:cNvPr id="111" name="Google Shape;111;p3" descr="https://tse2.mm.bing.net/th?id=OIP.22KK0_TFjAlW-OMSinl3-QHaE8&amp;pid=Api&amp;P=0&amp;w=282&amp;h=189"/>
          <p:cNvPicPr preferRelativeResize="0"/>
          <p:nvPr/>
        </p:nvPicPr>
        <p:blipFill rotWithShape="1">
          <a:blip r:embed="rId8">
            <a:alphaModFix/>
          </a:blip>
          <a:srcRect/>
          <a:stretch/>
        </p:blipFill>
        <p:spPr>
          <a:xfrm>
            <a:off x="2821251" y="4447716"/>
            <a:ext cx="1168763" cy="828000"/>
          </a:xfrm>
          <a:prstGeom prst="rect">
            <a:avLst/>
          </a:prstGeom>
          <a:noFill/>
          <a:ln w="9525" cap="flat" cmpd="sng">
            <a:solidFill>
              <a:schemeClr val="dk1"/>
            </a:solidFill>
            <a:prstDash val="solid"/>
            <a:round/>
            <a:headEnd type="none" w="sm" len="sm"/>
            <a:tailEnd type="none" w="sm" len="sm"/>
          </a:ln>
        </p:spPr>
      </p:pic>
      <p:pic>
        <p:nvPicPr>
          <p:cNvPr id="112" name="Google Shape;112;p3" descr="https://tse3.mm.bing.net/th?id=OIP.JV9k2DNoUTIUla1ynSsoMAHaE8&amp;pid=Api&amp;P=0&amp;w=279&amp;h=187"/>
          <p:cNvPicPr preferRelativeResize="0"/>
          <p:nvPr/>
        </p:nvPicPr>
        <p:blipFill rotWithShape="1">
          <a:blip r:embed="rId9">
            <a:alphaModFix/>
          </a:blip>
          <a:srcRect/>
          <a:stretch/>
        </p:blipFill>
        <p:spPr>
          <a:xfrm>
            <a:off x="4800080" y="4429780"/>
            <a:ext cx="1155250" cy="828000"/>
          </a:xfrm>
          <a:prstGeom prst="rect">
            <a:avLst/>
          </a:prstGeom>
          <a:noFill/>
          <a:ln w="9525" cap="flat" cmpd="sng">
            <a:solidFill>
              <a:schemeClr val="dk1"/>
            </a:solidFill>
            <a:prstDash val="solid"/>
            <a:round/>
            <a:headEnd type="none" w="sm" len="sm"/>
            <a:tailEnd type="none" w="sm" len="sm"/>
          </a:ln>
        </p:spPr>
      </p:pic>
      <p:sp>
        <p:nvSpPr>
          <p:cNvPr id="113" name="Google Shape;113;p3"/>
          <p:cNvSpPr txBox="1"/>
          <p:nvPr/>
        </p:nvSpPr>
        <p:spPr>
          <a:xfrm>
            <a:off x="2745051" y="957717"/>
            <a:ext cx="973969" cy="307777"/>
          </a:xfrm>
          <a:prstGeom prst="rect">
            <a:avLst/>
          </a:prstGeom>
          <a:noFill/>
          <a:ln>
            <a:noFill/>
          </a:ln>
        </p:spPr>
        <p:txBody>
          <a:bodyPr spcFirstLastPara="1" wrap="square" lIns="91425" tIns="45700" rIns="91425" bIns="45700" anchor="t" anchorCtr="0">
            <a:spAutoFit/>
          </a:bodyPr>
          <a:lstStyle/>
          <a:p>
            <a:r>
              <a:rPr lang="en-US" b="1" dirty="0"/>
              <a:t>Europe:</a:t>
            </a:r>
            <a:endParaRPr b="1"/>
          </a:p>
        </p:txBody>
      </p:sp>
      <p:sp>
        <p:nvSpPr>
          <p:cNvPr id="114" name="Google Shape;114;p3"/>
          <p:cNvSpPr/>
          <p:nvPr/>
        </p:nvSpPr>
        <p:spPr>
          <a:xfrm>
            <a:off x="2745051" y="2706785"/>
            <a:ext cx="638170" cy="307777"/>
          </a:xfrm>
          <a:prstGeom prst="rect">
            <a:avLst/>
          </a:prstGeom>
          <a:noFill/>
          <a:ln>
            <a:noFill/>
          </a:ln>
        </p:spPr>
        <p:txBody>
          <a:bodyPr spcFirstLastPara="1" wrap="square" lIns="91425" tIns="45700" rIns="91425" bIns="45700" anchor="t" anchorCtr="0">
            <a:spAutoFit/>
          </a:bodyPr>
          <a:lstStyle/>
          <a:p>
            <a:r>
              <a:rPr lang="en-US" b="1"/>
              <a:t>Asia:</a:t>
            </a:r>
            <a:endParaRPr b="1"/>
          </a:p>
        </p:txBody>
      </p:sp>
      <p:sp>
        <p:nvSpPr>
          <p:cNvPr id="115" name="Google Shape;115;p3"/>
          <p:cNvSpPr/>
          <p:nvPr/>
        </p:nvSpPr>
        <p:spPr>
          <a:xfrm>
            <a:off x="2745051" y="4078385"/>
            <a:ext cx="780228" cy="307777"/>
          </a:xfrm>
          <a:prstGeom prst="rect">
            <a:avLst/>
          </a:prstGeom>
          <a:noFill/>
          <a:ln>
            <a:noFill/>
          </a:ln>
        </p:spPr>
        <p:txBody>
          <a:bodyPr spcFirstLastPara="1" wrap="square" lIns="91425" tIns="45700" rIns="91425" bIns="45700" anchor="t" anchorCtr="0">
            <a:spAutoFit/>
          </a:bodyPr>
          <a:lstStyle/>
          <a:p>
            <a:r>
              <a:rPr lang="en-US" b="1"/>
              <a:t>Africa:</a:t>
            </a:r>
            <a:endParaRPr b="1"/>
          </a:p>
        </p:txBody>
      </p:sp>
      <p:sp>
        <p:nvSpPr>
          <p:cNvPr id="116" name="Google Shape;116;p3"/>
          <p:cNvSpPr txBox="1"/>
          <p:nvPr/>
        </p:nvSpPr>
        <p:spPr>
          <a:xfrm>
            <a:off x="8360706" y="1674320"/>
            <a:ext cx="909038" cy="3754834"/>
          </a:xfrm>
          <a:prstGeom prst="rect">
            <a:avLst/>
          </a:prstGeom>
          <a:noFill/>
          <a:ln>
            <a:noFill/>
          </a:ln>
        </p:spPr>
        <p:txBody>
          <a:bodyPr spcFirstLastPara="1" wrap="square" lIns="91425" tIns="45700" rIns="91425" bIns="45700" anchor="t" anchorCtr="0">
            <a:spAutoFit/>
          </a:bodyPr>
          <a:lstStyle/>
          <a:p>
            <a:endParaRPr b="1"/>
          </a:p>
          <a:p>
            <a:r>
              <a:rPr lang="en-US" b="1" dirty="0">
                <a:solidFill>
                  <a:srgbClr val="FF0000"/>
                </a:solidFill>
              </a:rPr>
              <a:t>SIGCHI</a:t>
            </a:r>
            <a:endParaRPr/>
          </a:p>
          <a:p>
            <a:r>
              <a:rPr lang="en-US" b="1" dirty="0">
                <a:solidFill>
                  <a:srgbClr val="00B050"/>
                </a:solidFill>
              </a:rPr>
              <a:t>IFIP</a:t>
            </a:r>
            <a:endParaRPr/>
          </a:p>
          <a:p>
            <a:endParaRPr/>
          </a:p>
          <a:p>
            <a:endParaRPr b="1"/>
          </a:p>
          <a:p>
            <a:endParaRPr b="1"/>
          </a:p>
          <a:p>
            <a:endParaRPr b="1"/>
          </a:p>
          <a:p>
            <a:endParaRPr b="1">
              <a:solidFill>
                <a:srgbClr val="FF0000"/>
              </a:solidFill>
            </a:endParaRPr>
          </a:p>
          <a:p>
            <a:r>
              <a:rPr lang="en-US" b="1" dirty="0">
                <a:solidFill>
                  <a:srgbClr val="FF0000"/>
                </a:solidFill>
              </a:rPr>
              <a:t>SIGCHI</a:t>
            </a:r>
            <a:endParaRPr/>
          </a:p>
          <a:p>
            <a:r>
              <a:rPr lang="en-US" b="1" dirty="0">
                <a:solidFill>
                  <a:srgbClr val="7030A0"/>
                </a:solidFill>
              </a:rPr>
              <a:t>BINUS</a:t>
            </a:r>
            <a:endParaRPr/>
          </a:p>
          <a:p>
            <a:endParaRPr b="1"/>
          </a:p>
          <a:p>
            <a:endParaRPr b="1"/>
          </a:p>
          <a:p>
            <a:endParaRPr b="1">
              <a:solidFill>
                <a:srgbClr val="FF0000"/>
              </a:solidFill>
            </a:endParaRPr>
          </a:p>
          <a:p>
            <a:endParaRPr lang="en-US" b="1" dirty="0">
              <a:solidFill>
                <a:srgbClr val="00B0F0"/>
              </a:solidFill>
            </a:endParaRPr>
          </a:p>
          <a:p>
            <a:r>
              <a:rPr lang="en-US" b="1" dirty="0">
                <a:solidFill>
                  <a:srgbClr val="00B0F0"/>
                </a:solidFill>
              </a:rPr>
              <a:t>AAS</a:t>
            </a:r>
            <a:endParaRPr/>
          </a:p>
          <a:p>
            <a:r>
              <a:rPr lang="en-US" b="1" dirty="0">
                <a:solidFill>
                  <a:srgbClr val="002060"/>
                </a:solidFill>
              </a:rPr>
              <a:t>IPID</a:t>
            </a:r>
          </a:p>
          <a:p>
            <a:endParaRPr/>
          </a:p>
        </p:txBody>
      </p:sp>
      <p:sp>
        <p:nvSpPr>
          <p:cNvPr id="117" name="Google Shape;117;p3"/>
          <p:cNvSpPr txBox="1">
            <a:spLocks noGrp="1"/>
          </p:cNvSpPr>
          <p:nvPr>
            <p:ph type="sldNum" idx="12"/>
          </p:nvPr>
        </p:nvSpPr>
        <p:spPr>
          <a:xfrm>
            <a:off x="8347968" y="6356355"/>
            <a:ext cx="2133600" cy="365125"/>
          </a:xfrm>
          <a:prstGeom prst="rect">
            <a:avLst/>
          </a:prstGeom>
          <a:noFill/>
          <a:ln>
            <a:noFill/>
          </a:ln>
        </p:spPr>
        <p:txBody>
          <a:bodyPr spcFirstLastPara="1" wrap="square" lIns="91425" tIns="45700" rIns="91425" bIns="45700" anchor="ctr" anchorCtr="0">
            <a:noAutofit/>
          </a:bodyPr>
          <a:lstStyle/>
          <a:p>
            <a:pPr>
              <a:buSzPts val="700"/>
            </a:pPr>
            <a:fld id="{00000000-1234-1234-1234-123412341234}" type="slidenum">
              <a:rPr lang="en-US"/>
              <a:pPr>
                <a:buSzPts val="700"/>
              </a:pPr>
              <a:t>69</a:t>
            </a:fld>
            <a:endParaRPr/>
          </a:p>
        </p:txBody>
      </p:sp>
      <p:sp>
        <p:nvSpPr>
          <p:cNvPr id="118" name="Google Shape;118;p3"/>
          <p:cNvSpPr txBox="1"/>
          <p:nvPr/>
        </p:nvSpPr>
        <p:spPr>
          <a:xfrm>
            <a:off x="2279576" y="113799"/>
            <a:ext cx="8102674" cy="432048"/>
          </a:xfrm>
          <a:prstGeom prst="rect">
            <a:avLst/>
          </a:prstGeom>
          <a:noFill/>
          <a:ln>
            <a:noFill/>
          </a:ln>
        </p:spPr>
        <p:txBody>
          <a:bodyPr spcFirstLastPara="1" wrap="square" lIns="91425" tIns="45700" rIns="91425" bIns="45700" anchor="ctr" anchorCtr="0">
            <a:noAutofit/>
          </a:bodyPr>
          <a:lstStyle/>
          <a:p>
            <a:pPr>
              <a:buClr>
                <a:srgbClr val="0000CC"/>
              </a:buClr>
              <a:buSzPts val="1950"/>
            </a:pPr>
            <a:r>
              <a:rPr lang="en-US" sz="2800" b="1" dirty="0">
                <a:solidFill>
                  <a:srgbClr val="0000CC"/>
                </a:solidFill>
                <a:latin typeface="Times New Roman"/>
                <a:ea typeface="Times New Roman"/>
                <a:cs typeface="Times New Roman"/>
                <a:sym typeface="Times New Roman"/>
              </a:rPr>
              <a:t>Faculty Academic Visits…</a:t>
            </a:r>
            <a:endParaRPr sz="2800" b="1">
              <a:solidFill>
                <a:srgbClr val="0000CC"/>
              </a:solidFill>
              <a:latin typeface="Times New Roman"/>
              <a:ea typeface="Times New Roman"/>
              <a:cs typeface="Times New Roman"/>
              <a:sym typeface="Times New Roman"/>
            </a:endParaRPr>
          </a:p>
        </p:txBody>
      </p:sp>
      <p:sp>
        <p:nvSpPr>
          <p:cNvPr id="21" name="TextBox 20"/>
          <p:cNvSpPr txBox="1"/>
          <p:nvPr/>
        </p:nvSpPr>
        <p:spPr>
          <a:xfrm>
            <a:off x="3577904" y="6161651"/>
            <a:ext cx="4698589" cy="307777"/>
          </a:xfrm>
          <a:prstGeom prst="rect">
            <a:avLst/>
          </a:prstGeom>
          <a:noFill/>
        </p:spPr>
        <p:txBody>
          <a:bodyPr wrap="square" rtlCol="0">
            <a:spAutoFit/>
          </a:bodyPr>
          <a:lstStyle/>
          <a:p>
            <a:r>
              <a:rPr lang="en-US" b="1" dirty="0"/>
              <a:t>Total Amount of Travel Grant (2018-22) =  USD  7000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8"/>
          <p:cNvSpPr/>
          <p:nvPr/>
        </p:nvSpPr>
        <p:spPr>
          <a:xfrm>
            <a:off x="1109597" y="729140"/>
            <a:ext cx="5283181" cy="5726825"/>
          </a:xfrm>
          <a:prstGeom prst="rect">
            <a:avLst/>
          </a:prstGeom>
          <a:solidFill>
            <a:schemeClr val="bg1"/>
          </a:solidFill>
          <a:ln w="9525" cap="flat" cmpd="sng">
            <a:solidFill>
              <a:srgbClr val="366092"/>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 Institute Vision</a:t>
            </a:r>
            <a:endParaRPr dirty="0"/>
          </a:p>
          <a:p>
            <a:pPr marL="0" marR="0" lvl="0" indent="0" algn="ctr" rtl="0">
              <a:spcBef>
                <a:spcPts val="0"/>
              </a:spcBef>
              <a:spcAft>
                <a:spcPts val="0"/>
              </a:spcAft>
              <a:buNone/>
            </a:pPr>
            <a:endParaRPr sz="2200" b="1"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"To be </a:t>
            </a:r>
            <a:r>
              <a:rPr lang="en-US" sz="2000" dirty="0">
                <a:solidFill>
                  <a:srgbClr val="FF0000"/>
                </a:solidFill>
                <a:latin typeface="Calibri"/>
                <a:ea typeface="Calibri"/>
                <a:cs typeface="Calibri"/>
                <a:sym typeface="Calibri"/>
              </a:rPr>
              <a:t>globally acclaimed </a:t>
            </a:r>
            <a:r>
              <a:rPr lang="en-US" sz="2000" dirty="0">
                <a:solidFill>
                  <a:schemeClr val="dk1"/>
                </a:solidFill>
                <a:latin typeface="Calibri"/>
                <a:ea typeface="Calibri"/>
                <a:cs typeface="Calibri"/>
                <a:sym typeface="Calibri"/>
              </a:rPr>
              <a:t>Institute in </a:t>
            </a:r>
            <a:r>
              <a:rPr lang="en-US" sz="2000" dirty="0">
                <a:solidFill>
                  <a:srgbClr val="92D050"/>
                </a:solidFill>
                <a:latin typeface="Calibri"/>
                <a:ea typeface="Calibri"/>
                <a:cs typeface="Calibri"/>
                <a:sym typeface="Calibri"/>
              </a:rPr>
              <a:t>Technical Education </a:t>
            </a:r>
            <a:r>
              <a:rPr lang="en-US" sz="2000" dirty="0">
                <a:solidFill>
                  <a:schemeClr val="dk1"/>
                </a:solidFill>
                <a:latin typeface="Calibri"/>
                <a:ea typeface="Calibri"/>
                <a:cs typeface="Calibri"/>
                <a:sym typeface="Calibri"/>
              </a:rPr>
              <a:t>and </a:t>
            </a:r>
            <a:r>
              <a:rPr lang="en-US" sz="2000" dirty="0">
                <a:solidFill>
                  <a:schemeClr val="accent6"/>
                </a:solidFill>
                <a:latin typeface="Calibri"/>
                <a:ea typeface="Calibri"/>
                <a:cs typeface="Calibri"/>
                <a:sym typeface="Calibri"/>
              </a:rPr>
              <a:t>Research</a:t>
            </a:r>
            <a:r>
              <a:rPr lang="en-US" sz="2000" dirty="0">
                <a:solidFill>
                  <a:schemeClr val="dk1"/>
                </a:solidFill>
                <a:latin typeface="Calibri"/>
                <a:ea typeface="Calibri"/>
                <a:cs typeface="Calibri"/>
                <a:sym typeface="Calibri"/>
              </a:rPr>
              <a:t> for holistic Socio-economic development“</a:t>
            </a:r>
          </a:p>
          <a:p>
            <a:pPr marL="0" marR="0" lvl="0" indent="0" algn="ctr"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Institute Mission </a:t>
            </a:r>
          </a:p>
          <a:p>
            <a:pPr marL="342900" lvl="0" indent="-342900" algn="just">
              <a:buFont typeface="Arial" panose="020B0604020202020204" pitchFamily="34" charset="0"/>
              <a:buChar char="•"/>
            </a:pPr>
            <a:r>
              <a:rPr lang="en-US" sz="2000" dirty="0">
                <a:solidFill>
                  <a:schemeClr val="dk1"/>
                </a:solidFill>
                <a:latin typeface="Calibri"/>
                <a:ea typeface="Calibri"/>
                <a:cs typeface="Calibri"/>
                <a:sym typeface="Calibri"/>
              </a:rPr>
              <a:t>To ensure that 100% students are </a:t>
            </a:r>
            <a:r>
              <a:rPr lang="en-US" sz="2000" dirty="0">
                <a:solidFill>
                  <a:srgbClr val="FF0000"/>
                </a:solidFill>
                <a:latin typeface="Calibri"/>
                <a:ea typeface="Calibri"/>
                <a:cs typeface="Calibri"/>
                <a:sym typeface="Calibri"/>
              </a:rPr>
              <a:t>employable</a:t>
            </a:r>
            <a:r>
              <a:rPr lang="en-US" sz="2000" dirty="0">
                <a:solidFill>
                  <a:schemeClr val="dk1"/>
                </a:solidFill>
                <a:latin typeface="Calibri"/>
                <a:ea typeface="Calibri"/>
                <a:cs typeface="Calibri"/>
                <a:sym typeface="Calibri"/>
              </a:rPr>
              <a:t> and employed in Industry, Higher Studies, become Entrepreneurs, Civil / Defense Services / Govt. Jobs and other areas like Sports and Theatre</a:t>
            </a:r>
          </a:p>
          <a:p>
            <a:pPr marL="342900" lvl="0" indent="-342900" algn="just">
              <a:buFont typeface="Arial" panose="020B0604020202020204" pitchFamily="34" charset="0"/>
              <a:buChar char="•"/>
            </a:pPr>
            <a:r>
              <a:rPr lang="en-US" sz="2000" dirty="0">
                <a:solidFill>
                  <a:schemeClr val="dk1"/>
                </a:solidFill>
                <a:latin typeface="Calibri"/>
                <a:ea typeface="Calibri"/>
                <a:cs typeface="Calibri"/>
                <a:sym typeface="Calibri"/>
              </a:rPr>
              <a:t>To strengthen </a:t>
            </a:r>
            <a:r>
              <a:rPr lang="en-US" sz="2000" dirty="0">
                <a:solidFill>
                  <a:srgbClr val="FF0000"/>
                </a:solidFill>
                <a:latin typeface="Calibri"/>
                <a:ea typeface="Calibri"/>
                <a:cs typeface="Calibri"/>
                <a:sym typeface="Calibri"/>
              </a:rPr>
              <a:t>Academic Practices </a:t>
            </a:r>
            <a:r>
              <a:rPr lang="en-US" sz="2000" dirty="0">
                <a:solidFill>
                  <a:schemeClr val="dk1"/>
                </a:solidFill>
                <a:latin typeface="Calibri"/>
                <a:ea typeface="Calibri"/>
                <a:cs typeface="Calibri"/>
                <a:sym typeface="Calibri"/>
              </a:rPr>
              <a:t>in terms of Curriculum, Pedagogy, Assessment and Faculty Competence</a:t>
            </a:r>
          </a:p>
          <a:p>
            <a:pPr marL="342900" lvl="0" indent="-342900">
              <a:buFont typeface="Arial" panose="020B0604020202020204" pitchFamily="34" charset="0"/>
              <a:buChar char="•"/>
            </a:pPr>
            <a:r>
              <a:rPr lang="en-US" sz="2000" dirty="0">
                <a:solidFill>
                  <a:schemeClr val="dk1"/>
                </a:solidFill>
                <a:latin typeface="Calibri"/>
                <a:ea typeface="Calibri"/>
                <a:cs typeface="Calibri"/>
                <a:sym typeface="Calibri"/>
              </a:rPr>
              <a:t>Promote </a:t>
            </a:r>
            <a:r>
              <a:rPr lang="en-US" sz="2000" dirty="0">
                <a:solidFill>
                  <a:srgbClr val="FF0000"/>
                </a:solidFill>
                <a:latin typeface="Calibri"/>
                <a:ea typeface="Calibri"/>
                <a:cs typeface="Calibri"/>
                <a:sym typeface="Calibri"/>
              </a:rPr>
              <a:t>Research Culture </a:t>
            </a:r>
            <a:r>
              <a:rPr lang="en-US" sz="2000" dirty="0">
                <a:solidFill>
                  <a:schemeClr val="dk1"/>
                </a:solidFill>
                <a:latin typeface="Calibri"/>
                <a:ea typeface="Calibri"/>
                <a:cs typeface="Calibri"/>
                <a:sym typeface="Calibri"/>
              </a:rPr>
              <a:t>among Students and Faculty through Projects and Consultancy</a:t>
            </a:r>
          </a:p>
          <a:p>
            <a:pPr marL="342900" lvl="0" indent="-342900">
              <a:buFont typeface="Arial" panose="020B0604020202020204" pitchFamily="34" charset="0"/>
              <a:buChar char="•"/>
            </a:pPr>
            <a:r>
              <a:rPr lang="en-US" sz="2000" dirty="0">
                <a:solidFill>
                  <a:schemeClr val="dk1"/>
                </a:solidFill>
                <a:latin typeface="Calibri"/>
                <a:ea typeface="Calibri"/>
                <a:cs typeface="Calibri"/>
                <a:sym typeface="Calibri"/>
              </a:rPr>
              <a:t>To make students Socially </a:t>
            </a:r>
            <a:r>
              <a:rPr lang="en-US" sz="2000" dirty="0">
                <a:solidFill>
                  <a:srgbClr val="FF0000"/>
                </a:solidFill>
                <a:latin typeface="Calibri"/>
                <a:ea typeface="Calibri"/>
                <a:cs typeface="Calibri"/>
                <a:sym typeface="Calibri"/>
              </a:rPr>
              <a:t>Responsible Citizen</a:t>
            </a:r>
          </a:p>
        </p:txBody>
      </p:sp>
      <p:sp>
        <p:nvSpPr>
          <p:cNvPr id="187" name="Google Shape;187;p8"/>
          <p:cNvSpPr txBox="1">
            <a:spLocks noGrp="1"/>
          </p:cNvSpPr>
          <p:nvPr>
            <p:ph type="title"/>
          </p:nvPr>
        </p:nvSpPr>
        <p:spPr>
          <a:xfrm>
            <a:off x="1109598" y="74613"/>
            <a:ext cx="11125200" cy="504825"/>
          </a:xfrm>
          <a:prstGeom prst="rect">
            <a:avLst/>
          </a:prstGeom>
          <a:noFill/>
          <a:ln>
            <a:noFill/>
          </a:ln>
        </p:spPr>
        <p:txBody>
          <a:bodyPr spcFirstLastPara="1" wrap="square" lIns="0" tIns="12700" rIns="0" bIns="0" anchor="ctr" anchorCtr="0">
            <a:spAutoFit/>
          </a:bodyPr>
          <a:lstStyle/>
          <a:p>
            <a:pPr marL="903605" lvl="0" indent="0" algn="ctr" rtl="0">
              <a:spcBef>
                <a:spcPts val="0"/>
              </a:spcBef>
              <a:spcAft>
                <a:spcPts val="0"/>
              </a:spcAft>
              <a:buClr>
                <a:schemeClr val="dk1"/>
              </a:buClr>
              <a:buSzPts val="3200"/>
              <a:buFont typeface="Calibri"/>
              <a:buNone/>
            </a:pPr>
            <a:r>
              <a:rPr lang="en-US" sz="3200" b="1" dirty="0"/>
              <a:t>Vision &amp; Mission</a:t>
            </a:r>
            <a:endParaRPr dirty="0"/>
          </a:p>
        </p:txBody>
      </p:sp>
      <p:pic>
        <p:nvPicPr>
          <p:cNvPr id="188" name="Google Shape;188;p8" descr="C:\Users\ITDEPT\Downloads\PinClipart.com_profanity-clipart_2076035.png"/>
          <p:cNvPicPr preferRelativeResize="0"/>
          <p:nvPr/>
        </p:nvPicPr>
        <p:blipFill rotWithShape="1">
          <a:blip r:embed="rId3">
            <a:alphaModFix/>
          </a:blip>
          <a:srcRect/>
          <a:stretch/>
        </p:blipFill>
        <p:spPr>
          <a:xfrm>
            <a:off x="1295400" y="-34447"/>
            <a:ext cx="1219200" cy="763587"/>
          </a:xfrm>
          <a:prstGeom prst="rect">
            <a:avLst/>
          </a:prstGeom>
          <a:noFill/>
          <a:ln>
            <a:noFill/>
          </a:ln>
        </p:spPr>
      </p:pic>
      <p:sp>
        <p:nvSpPr>
          <p:cNvPr id="189" name="Google Shape;189;p8"/>
          <p:cNvSpPr/>
          <p:nvPr/>
        </p:nvSpPr>
        <p:spPr>
          <a:xfrm>
            <a:off x="6545178" y="762000"/>
            <a:ext cx="5406190" cy="6147453"/>
          </a:xfrm>
          <a:prstGeom prst="rect">
            <a:avLst/>
          </a:prstGeom>
          <a:solidFill>
            <a:schemeClr val="bg1"/>
          </a:solidFill>
          <a:ln w="9525" cap="flat" cmpd="sng">
            <a:solidFill>
              <a:srgbClr val="76923C"/>
            </a:solidFill>
            <a:prstDash val="solid"/>
            <a:round/>
            <a:headEnd type="none" w="sm" len="sm"/>
            <a:tailEnd type="none" w="sm" len="sm"/>
          </a:ln>
        </p:spPr>
        <p:txBody>
          <a:bodyPr spcFirstLastPara="1" wrap="square" lIns="90000" tIns="46800" rIns="90000" bIns="46800" anchor="t" anchorCtr="0">
            <a:spAutoFit/>
          </a:bodyPr>
          <a:lstStyle/>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Department  Vision</a:t>
            </a:r>
            <a:endParaRPr dirty="0"/>
          </a:p>
          <a:p>
            <a:pPr marL="0" marR="0" lvl="0" indent="0" algn="ctr" rtl="0">
              <a:spcBef>
                <a:spcPts val="0"/>
              </a:spcBef>
              <a:spcAft>
                <a:spcPts val="0"/>
              </a:spcAft>
              <a:buNone/>
            </a:pPr>
            <a:endParaRPr sz="2200" b="1" dirty="0">
              <a:solidFill>
                <a:schemeClr val="dk1"/>
              </a:solidFill>
              <a:latin typeface="Calibri"/>
              <a:ea typeface="Calibri"/>
              <a:cs typeface="Calibri"/>
              <a:sym typeface="Calibri"/>
            </a:endParaRPr>
          </a:p>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"To be a </a:t>
            </a:r>
            <a:r>
              <a:rPr lang="en-US" sz="2000" dirty="0">
                <a:solidFill>
                  <a:srgbClr val="C00000"/>
                </a:solidFill>
                <a:latin typeface="Calibri"/>
                <a:ea typeface="Calibri"/>
                <a:cs typeface="Calibri"/>
                <a:sym typeface="Calibri"/>
              </a:rPr>
              <a:t>leader</a:t>
            </a:r>
            <a:r>
              <a:rPr lang="en-US" sz="2000" dirty="0">
                <a:solidFill>
                  <a:schemeClr val="dk1"/>
                </a:solidFill>
                <a:latin typeface="Calibri"/>
                <a:ea typeface="Calibri"/>
                <a:cs typeface="Calibri"/>
                <a:sym typeface="Calibri"/>
              </a:rPr>
              <a:t> in the </a:t>
            </a:r>
            <a:r>
              <a:rPr lang="en-US" sz="2000" dirty="0">
                <a:solidFill>
                  <a:srgbClr val="FF0000"/>
                </a:solidFill>
                <a:latin typeface="Calibri"/>
                <a:ea typeface="Calibri"/>
                <a:cs typeface="Calibri"/>
                <a:sym typeface="Calibri"/>
              </a:rPr>
              <a:t>world</a:t>
            </a:r>
            <a:r>
              <a:rPr lang="en-US" sz="2000" dirty="0">
                <a:solidFill>
                  <a:schemeClr val="dk1"/>
                </a:solidFill>
                <a:latin typeface="Calibri"/>
                <a:ea typeface="Calibri"/>
                <a:cs typeface="Calibri"/>
                <a:sym typeface="Calibri"/>
              </a:rPr>
              <a:t> of </a:t>
            </a:r>
            <a:r>
              <a:rPr lang="en-US" sz="2000" dirty="0">
                <a:solidFill>
                  <a:srgbClr val="00B050"/>
                </a:solidFill>
                <a:latin typeface="Calibri"/>
                <a:ea typeface="Calibri"/>
                <a:cs typeface="Calibri"/>
                <a:sym typeface="Calibri"/>
              </a:rPr>
              <a:t>computing education </a:t>
            </a:r>
            <a:r>
              <a:rPr lang="en-US" sz="2000" dirty="0">
                <a:solidFill>
                  <a:schemeClr val="dk1"/>
                </a:solidFill>
                <a:latin typeface="Calibri"/>
                <a:ea typeface="Calibri"/>
                <a:cs typeface="Calibri"/>
                <a:sym typeface="Calibri"/>
              </a:rPr>
              <a:t>practicing </a:t>
            </a:r>
            <a:r>
              <a:rPr lang="en-US" sz="2000" dirty="0">
                <a:solidFill>
                  <a:schemeClr val="accent6"/>
                </a:solidFill>
                <a:latin typeface="Calibri"/>
                <a:ea typeface="Calibri"/>
                <a:cs typeface="Calibri"/>
                <a:sym typeface="Calibri"/>
              </a:rPr>
              <a:t>creativity</a:t>
            </a:r>
            <a:r>
              <a:rPr lang="en-US" sz="2000" dirty="0">
                <a:solidFill>
                  <a:schemeClr val="dk1"/>
                </a:solidFill>
                <a:latin typeface="Calibri"/>
                <a:ea typeface="Calibri"/>
                <a:cs typeface="Calibri"/>
                <a:sym typeface="Calibri"/>
              </a:rPr>
              <a:t> and </a:t>
            </a:r>
            <a:r>
              <a:rPr lang="en-US" sz="2000" dirty="0">
                <a:solidFill>
                  <a:schemeClr val="accent6"/>
                </a:solidFill>
                <a:latin typeface="Calibri"/>
                <a:ea typeface="Calibri"/>
                <a:cs typeface="Calibri"/>
                <a:sym typeface="Calibri"/>
              </a:rPr>
              <a:t>innovation</a:t>
            </a:r>
            <a:r>
              <a:rPr lang="en-US" sz="2000" dirty="0">
                <a:solidFill>
                  <a:schemeClr val="dk1"/>
                </a:solidFill>
                <a:latin typeface="Calibri"/>
                <a:ea typeface="Calibri"/>
                <a:cs typeface="Calibri"/>
                <a:sym typeface="Calibri"/>
              </a:rPr>
              <a:t>“</a:t>
            </a:r>
          </a:p>
          <a:p>
            <a:pPr marL="0" marR="0" lvl="0" indent="0" algn="ctr" rtl="0">
              <a:spcBef>
                <a:spcPts val="0"/>
              </a:spcBef>
              <a:spcAft>
                <a:spcPts val="0"/>
              </a:spcAft>
              <a:buNone/>
            </a:pPr>
            <a:endParaRPr dirty="0"/>
          </a:p>
          <a:p>
            <a:pPr marL="0" marR="0" lvl="0" indent="0" algn="ctr" rtl="0">
              <a:spcBef>
                <a:spcPts val="0"/>
              </a:spcBef>
              <a:spcAft>
                <a:spcPts val="0"/>
              </a:spcAft>
              <a:buNone/>
            </a:pPr>
            <a:r>
              <a:rPr lang="en-US" sz="2200" b="1" dirty="0">
                <a:solidFill>
                  <a:schemeClr val="dk1"/>
                </a:solidFill>
                <a:latin typeface="Calibri"/>
                <a:ea typeface="Calibri"/>
                <a:cs typeface="Calibri"/>
                <a:sym typeface="Calibri"/>
              </a:rPr>
              <a:t>Department  Mission </a:t>
            </a:r>
          </a:p>
          <a:p>
            <a:pPr marL="342900" lvl="0" indent="-342900" algn="just">
              <a:spcBef>
                <a:spcPts val="400"/>
              </a:spcBef>
              <a:buClr>
                <a:schemeClr val="dk1"/>
              </a:buClr>
              <a:buSzPts val="2000"/>
              <a:buFont typeface="Arial"/>
              <a:buChar char="•"/>
            </a:pPr>
            <a:r>
              <a:rPr lang="en-US" sz="2000" dirty="0">
                <a:solidFill>
                  <a:schemeClr val="dk1"/>
                </a:solidFill>
                <a:latin typeface="Calibri"/>
                <a:ea typeface="Calibri"/>
                <a:cs typeface="Calibri"/>
                <a:sym typeface="Calibri"/>
              </a:rPr>
              <a:t>To ensure students' </a:t>
            </a:r>
            <a:r>
              <a:rPr lang="en-US" sz="2000" dirty="0">
                <a:solidFill>
                  <a:srgbClr val="FF0000"/>
                </a:solidFill>
                <a:latin typeface="Calibri"/>
                <a:ea typeface="Calibri"/>
                <a:cs typeface="Calibri"/>
                <a:sym typeface="Calibri"/>
              </a:rPr>
              <a:t>employability</a:t>
            </a:r>
            <a:r>
              <a:rPr lang="en-US" sz="2000" dirty="0">
                <a:solidFill>
                  <a:schemeClr val="dk1"/>
                </a:solidFill>
                <a:latin typeface="Calibri"/>
                <a:ea typeface="Calibri"/>
                <a:cs typeface="Calibri"/>
                <a:sym typeface="Calibri"/>
              </a:rPr>
              <a:t> by developing aptitude, computing, soft, and entrepreneurial skills</a:t>
            </a:r>
          </a:p>
          <a:p>
            <a:pPr marL="342900" lvl="0" indent="-342900" algn="just">
              <a:spcBef>
                <a:spcPts val="400"/>
              </a:spcBef>
              <a:buClr>
                <a:schemeClr val="dk1"/>
              </a:buClr>
              <a:buSzPts val="2000"/>
              <a:buFont typeface="Arial"/>
              <a:buChar char="•"/>
            </a:pPr>
            <a:r>
              <a:rPr lang="en-US" sz="2000" dirty="0">
                <a:solidFill>
                  <a:schemeClr val="dk1"/>
                </a:solidFill>
                <a:latin typeface="Calibri"/>
                <a:ea typeface="Calibri"/>
                <a:cs typeface="Calibri"/>
                <a:sym typeface="Calibri"/>
              </a:rPr>
              <a:t>To enhance </a:t>
            </a:r>
            <a:r>
              <a:rPr lang="en-US" sz="2000" dirty="0">
                <a:solidFill>
                  <a:srgbClr val="FF0000"/>
                </a:solidFill>
                <a:latin typeface="Calibri"/>
                <a:ea typeface="Calibri"/>
                <a:cs typeface="Calibri"/>
                <a:sym typeface="Calibri"/>
              </a:rPr>
              <a:t>academic excellence </a:t>
            </a:r>
            <a:r>
              <a:rPr lang="en-US" sz="2000" dirty="0">
                <a:solidFill>
                  <a:schemeClr val="dk1"/>
                </a:solidFill>
                <a:latin typeface="Calibri"/>
                <a:ea typeface="Calibri"/>
                <a:cs typeface="Calibri"/>
                <a:sym typeface="Calibri"/>
              </a:rPr>
              <a:t>through </a:t>
            </a:r>
            <a:r>
              <a:rPr lang="en-US" sz="2000" dirty="0">
                <a:solidFill>
                  <a:srgbClr val="FF0000"/>
                </a:solidFill>
                <a:latin typeface="Calibri"/>
                <a:ea typeface="Calibri"/>
                <a:cs typeface="Calibri"/>
                <a:sym typeface="Calibri"/>
              </a:rPr>
              <a:t>effective curriculum</a:t>
            </a:r>
            <a:r>
              <a:rPr lang="en-US" sz="2000" dirty="0">
                <a:solidFill>
                  <a:schemeClr val="dk1"/>
                </a:solidFill>
                <a:latin typeface="Calibri"/>
                <a:ea typeface="Calibri"/>
                <a:cs typeface="Calibri"/>
                <a:sym typeface="Calibri"/>
              </a:rPr>
              <a:t>, blended learning  and </a:t>
            </a:r>
            <a:r>
              <a:rPr lang="en-US" sz="2000" dirty="0">
                <a:solidFill>
                  <a:srgbClr val="FF0000"/>
                </a:solidFill>
                <a:latin typeface="Calibri"/>
                <a:ea typeface="Calibri"/>
                <a:cs typeface="Calibri"/>
                <a:sym typeface="Calibri"/>
              </a:rPr>
              <a:t>comprehensive assessment </a:t>
            </a:r>
            <a:r>
              <a:rPr lang="en-US" sz="2000" dirty="0">
                <a:solidFill>
                  <a:schemeClr val="dk1"/>
                </a:solidFill>
                <a:latin typeface="Calibri"/>
                <a:ea typeface="Calibri"/>
                <a:cs typeface="Calibri"/>
                <a:sym typeface="Calibri"/>
              </a:rPr>
              <a:t>with active </a:t>
            </a:r>
            <a:r>
              <a:rPr lang="en-US" sz="2000" dirty="0">
                <a:solidFill>
                  <a:srgbClr val="FF0000"/>
                </a:solidFill>
                <a:latin typeface="Calibri"/>
                <a:ea typeface="Calibri"/>
                <a:cs typeface="Calibri"/>
                <a:sym typeface="Calibri"/>
              </a:rPr>
              <a:t>participation of industry</a:t>
            </a:r>
          </a:p>
          <a:p>
            <a:pPr marL="342900" lvl="0" indent="-342900" algn="just">
              <a:spcBef>
                <a:spcPts val="400"/>
              </a:spcBef>
              <a:buClr>
                <a:schemeClr val="dk1"/>
              </a:buClr>
              <a:buSzPts val="2000"/>
              <a:buFont typeface="Arial"/>
              <a:buChar char="•"/>
            </a:pPr>
            <a:r>
              <a:rPr lang="en-US" sz="2000" dirty="0">
                <a:solidFill>
                  <a:schemeClr val="dk1"/>
                </a:solidFill>
                <a:latin typeface="Calibri"/>
                <a:ea typeface="Calibri"/>
                <a:cs typeface="Calibri"/>
                <a:sym typeface="Calibri"/>
              </a:rPr>
              <a:t>To cultivate </a:t>
            </a:r>
            <a:r>
              <a:rPr lang="en-US" sz="2000" dirty="0">
                <a:solidFill>
                  <a:srgbClr val="FF0000"/>
                </a:solidFill>
                <a:latin typeface="Calibri"/>
                <a:ea typeface="Calibri"/>
                <a:cs typeface="Calibri"/>
                <a:sym typeface="Calibri"/>
              </a:rPr>
              <a:t>research culture </a:t>
            </a:r>
            <a:r>
              <a:rPr lang="en-US" sz="2000" dirty="0">
                <a:solidFill>
                  <a:schemeClr val="dk1"/>
                </a:solidFill>
                <a:latin typeface="Calibri"/>
                <a:ea typeface="Calibri"/>
                <a:cs typeface="Calibri"/>
                <a:sym typeface="Calibri"/>
              </a:rPr>
              <a:t>resulting in </a:t>
            </a:r>
            <a:r>
              <a:rPr lang="en-US" sz="2000" dirty="0">
                <a:solidFill>
                  <a:srgbClr val="FF0000"/>
                </a:solidFill>
                <a:latin typeface="Calibri"/>
                <a:ea typeface="Calibri"/>
                <a:cs typeface="Calibri"/>
                <a:sym typeface="Calibri"/>
              </a:rPr>
              <a:t>knowledge-base, quality publications</a:t>
            </a:r>
            <a:r>
              <a:rPr lang="en-US" sz="2000" dirty="0">
                <a:solidFill>
                  <a:schemeClr val="dk1"/>
                </a:solidFill>
                <a:latin typeface="Calibri"/>
                <a:ea typeface="Calibri"/>
                <a:cs typeface="Calibri"/>
                <a:sym typeface="Calibri"/>
              </a:rPr>
              <a:t>, </a:t>
            </a:r>
            <a:r>
              <a:rPr lang="en-US" sz="2000" dirty="0">
                <a:solidFill>
                  <a:srgbClr val="FF0000"/>
                </a:solidFill>
                <a:latin typeface="Calibri"/>
                <a:ea typeface="Calibri"/>
                <a:cs typeface="Calibri"/>
                <a:sym typeface="Calibri"/>
              </a:rPr>
              <a:t>innovative products </a:t>
            </a:r>
            <a:r>
              <a:rPr lang="en-US" sz="2000" dirty="0">
                <a:solidFill>
                  <a:schemeClr val="dk1"/>
                </a:solidFill>
                <a:latin typeface="Calibri"/>
                <a:ea typeface="Calibri"/>
                <a:cs typeface="Calibri"/>
                <a:sym typeface="Calibri"/>
              </a:rPr>
              <a:t>and </a:t>
            </a:r>
            <a:r>
              <a:rPr lang="en-US" sz="2000" dirty="0">
                <a:solidFill>
                  <a:srgbClr val="FF0000"/>
                </a:solidFill>
                <a:latin typeface="Calibri"/>
                <a:ea typeface="Calibri"/>
                <a:cs typeface="Calibri"/>
                <a:sym typeface="Calibri"/>
              </a:rPr>
              <a:t>patents</a:t>
            </a:r>
            <a:r>
              <a:rPr lang="en-US" sz="2000" dirty="0">
                <a:solidFill>
                  <a:schemeClr val="dk1"/>
                </a:solidFill>
                <a:latin typeface="Calibri"/>
                <a:ea typeface="Calibri"/>
                <a:cs typeface="Calibri"/>
                <a:sym typeface="Calibri"/>
              </a:rPr>
              <a:t> </a:t>
            </a:r>
          </a:p>
          <a:p>
            <a:pPr marL="342900" lvl="0" indent="-342900" algn="just">
              <a:spcBef>
                <a:spcPts val="400"/>
              </a:spcBef>
              <a:buClr>
                <a:schemeClr val="dk1"/>
              </a:buClr>
              <a:buSzPts val="2000"/>
              <a:buFont typeface="Arial"/>
              <a:buChar char="•"/>
            </a:pPr>
            <a:r>
              <a:rPr lang="en-US" sz="2000" dirty="0">
                <a:solidFill>
                  <a:schemeClr val="dk1"/>
                </a:solidFill>
                <a:latin typeface="Calibri"/>
                <a:ea typeface="Calibri"/>
                <a:cs typeface="Calibri"/>
                <a:sym typeface="Calibri"/>
              </a:rPr>
              <a:t>To develop </a:t>
            </a:r>
            <a:r>
              <a:rPr lang="en-US" sz="2000" dirty="0">
                <a:solidFill>
                  <a:srgbClr val="FF0000"/>
                </a:solidFill>
                <a:latin typeface="Calibri"/>
                <a:ea typeface="Calibri"/>
                <a:cs typeface="Calibri"/>
                <a:sym typeface="Calibri"/>
              </a:rPr>
              <a:t>ethical consciousness </a:t>
            </a:r>
            <a:r>
              <a:rPr lang="en-US" sz="2000" dirty="0">
                <a:solidFill>
                  <a:schemeClr val="dk1"/>
                </a:solidFill>
                <a:latin typeface="Calibri"/>
                <a:ea typeface="Calibri"/>
                <a:cs typeface="Calibri"/>
                <a:sym typeface="Calibri"/>
              </a:rPr>
              <a:t>among students for </a:t>
            </a:r>
            <a:r>
              <a:rPr lang="en-US" sz="2000" dirty="0">
                <a:solidFill>
                  <a:srgbClr val="FF0000"/>
                </a:solidFill>
                <a:latin typeface="Calibri"/>
                <a:ea typeface="Calibri"/>
                <a:cs typeface="Calibri"/>
                <a:sym typeface="Calibri"/>
              </a:rPr>
              <a:t>social</a:t>
            </a:r>
            <a:r>
              <a:rPr lang="en-US" sz="2000" dirty="0">
                <a:solidFill>
                  <a:schemeClr val="dk1"/>
                </a:solidFill>
                <a:latin typeface="Calibri"/>
                <a:ea typeface="Calibri"/>
                <a:cs typeface="Calibri"/>
                <a:sym typeface="Calibri"/>
              </a:rPr>
              <a:t> and </a:t>
            </a:r>
            <a:r>
              <a:rPr lang="en-US" sz="2000" dirty="0">
                <a:solidFill>
                  <a:srgbClr val="FF0000"/>
                </a:solidFill>
                <a:latin typeface="Calibri"/>
                <a:ea typeface="Calibri"/>
                <a:cs typeface="Calibri"/>
                <a:sym typeface="Calibri"/>
              </a:rPr>
              <a:t>professional</a:t>
            </a:r>
            <a:r>
              <a:rPr lang="en-US" sz="2000" dirty="0">
                <a:solidFill>
                  <a:schemeClr val="dk1"/>
                </a:solidFill>
                <a:latin typeface="Calibri"/>
                <a:ea typeface="Calibri"/>
                <a:cs typeface="Calibri"/>
                <a:sym typeface="Calibri"/>
              </a:rPr>
              <a:t> maturity to become </a:t>
            </a:r>
            <a:r>
              <a:rPr lang="en-US" sz="2000" dirty="0">
                <a:solidFill>
                  <a:srgbClr val="FF0000"/>
                </a:solidFill>
                <a:latin typeface="Calibri"/>
                <a:ea typeface="Calibri"/>
                <a:cs typeface="Calibri"/>
                <a:sym typeface="Calibri"/>
              </a:rPr>
              <a:t>responsible citizens</a:t>
            </a:r>
          </a:p>
        </p:txBody>
      </p:sp>
      <p:sp>
        <p:nvSpPr>
          <p:cNvPr id="190" name="Google Shape;190;p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a:t>
            </a:fld>
            <a:endParaRPr sz="1200">
              <a:solidFill>
                <a:srgbClr val="898989"/>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9"/>
          <p:cNvSpPr txBox="1">
            <a:spLocks noGrp="1"/>
          </p:cNvSpPr>
          <p:nvPr>
            <p:ph type="sldNum" idx="12"/>
          </p:nvPr>
        </p:nvSpPr>
        <p:spPr>
          <a:xfrm>
            <a:off x="8347968" y="6356355"/>
            <a:ext cx="2133600" cy="365125"/>
          </a:xfrm>
          <a:prstGeom prst="rect">
            <a:avLst/>
          </a:prstGeom>
          <a:noFill/>
          <a:ln>
            <a:noFill/>
          </a:ln>
        </p:spPr>
        <p:txBody>
          <a:bodyPr spcFirstLastPara="1" wrap="square" lIns="91425" tIns="45700" rIns="91425" bIns="45700" anchor="ctr" anchorCtr="0">
            <a:noAutofit/>
          </a:bodyPr>
          <a:lstStyle/>
          <a:p>
            <a:pPr>
              <a:buSzPts val="700"/>
            </a:pPr>
            <a:fld id="{00000000-1234-1234-1234-123412341234}" type="slidenum">
              <a:rPr lang="en-US"/>
              <a:pPr>
                <a:buSzPts val="700"/>
              </a:pPr>
              <a:t>70</a:t>
            </a:fld>
            <a:endParaRPr/>
          </a:p>
        </p:txBody>
      </p:sp>
      <p:sp>
        <p:nvSpPr>
          <p:cNvPr id="213" name="Google Shape;213;p9"/>
          <p:cNvSpPr txBox="1"/>
          <p:nvPr/>
        </p:nvSpPr>
        <p:spPr>
          <a:xfrm>
            <a:off x="2279576" y="113799"/>
            <a:ext cx="8102674" cy="491113"/>
          </a:xfrm>
          <a:prstGeom prst="rect">
            <a:avLst/>
          </a:prstGeom>
          <a:noFill/>
          <a:ln>
            <a:noFill/>
          </a:ln>
        </p:spPr>
        <p:txBody>
          <a:bodyPr spcFirstLastPara="1" wrap="square" lIns="91425" tIns="45700" rIns="91425" bIns="45700" anchor="ctr" anchorCtr="0">
            <a:noAutofit/>
          </a:bodyPr>
          <a:lstStyle/>
          <a:p>
            <a:pPr>
              <a:buClr>
                <a:srgbClr val="0000CC"/>
              </a:buClr>
              <a:buSzPts val="1950"/>
            </a:pPr>
            <a:r>
              <a:rPr lang="en-US" sz="2800" b="1" dirty="0">
                <a:solidFill>
                  <a:srgbClr val="0000CC"/>
                </a:solidFill>
                <a:latin typeface="Times New Roman"/>
                <a:ea typeface="Times New Roman"/>
                <a:cs typeface="Times New Roman"/>
                <a:sym typeface="Times New Roman"/>
              </a:rPr>
              <a:t>Visiting / Adjunct Faculty</a:t>
            </a:r>
            <a:endParaRPr sz="2800" b="1">
              <a:solidFill>
                <a:srgbClr val="0000CC"/>
              </a:solidFill>
              <a:latin typeface="Times New Roman"/>
              <a:ea typeface="Times New Roman"/>
              <a:cs typeface="Times New Roman"/>
              <a:sym typeface="Times New Roman"/>
            </a:endParaRPr>
          </a:p>
        </p:txBody>
      </p:sp>
      <p:graphicFrame>
        <p:nvGraphicFramePr>
          <p:cNvPr id="15" name="Table 14"/>
          <p:cNvGraphicFramePr>
            <a:graphicFrameLocks noGrp="1"/>
          </p:cNvGraphicFramePr>
          <p:nvPr>
            <p:extLst>
              <p:ext uri="{D42A27DB-BD31-4B8C-83A1-F6EECF244321}">
                <p14:modId xmlns:p14="http://schemas.microsoft.com/office/powerpoint/2010/main" val="1241420182"/>
              </p:ext>
            </p:extLst>
          </p:nvPr>
        </p:nvGraphicFramePr>
        <p:xfrm>
          <a:off x="2766646" y="1210689"/>
          <a:ext cx="6096000" cy="2439010"/>
        </p:xfrm>
        <a:graphic>
          <a:graphicData uri="http://schemas.openxmlformats.org/drawingml/2006/table">
            <a:tbl>
              <a:tblPr/>
              <a:tblGrid>
                <a:gridCol w="475964">
                  <a:extLst>
                    <a:ext uri="{9D8B030D-6E8A-4147-A177-3AD203B41FA5}">
                      <a16:colId xmlns:a16="http://schemas.microsoft.com/office/drawing/2014/main" val="20000"/>
                    </a:ext>
                  </a:extLst>
                </a:gridCol>
                <a:gridCol w="1400432">
                  <a:extLst>
                    <a:ext uri="{9D8B030D-6E8A-4147-A177-3AD203B41FA5}">
                      <a16:colId xmlns:a16="http://schemas.microsoft.com/office/drawing/2014/main" val="20001"/>
                    </a:ext>
                  </a:extLst>
                </a:gridCol>
                <a:gridCol w="814631">
                  <a:extLst>
                    <a:ext uri="{9D8B030D-6E8A-4147-A177-3AD203B41FA5}">
                      <a16:colId xmlns:a16="http://schemas.microsoft.com/office/drawing/2014/main" val="20002"/>
                    </a:ext>
                  </a:extLst>
                </a:gridCol>
                <a:gridCol w="915315">
                  <a:extLst>
                    <a:ext uri="{9D8B030D-6E8A-4147-A177-3AD203B41FA5}">
                      <a16:colId xmlns:a16="http://schemas.microsoft.com/office/drawing/2014/main" val="20003"/>
                    </a:ext>
                  </a:extLst>
                </a:gridCol>
                <a:gridCol w="2489658">
                  <a:extLst>
                    <a:ext uri="{9D8B030D-6E8A-4147-A177-3AD203B41FA5}">
                      <a16:colId xmlns:a16="http://schemas.microsoft.com/office/drawing/2014/main" val="20004"/>
                    </a:ext>
                  </a:extLst>
                </a:gridCol>
              </a:tblGrid>
              <a:tr h="473523">
                <a:tc>
                  <a:txBody>
                    <a:bodyPr/>
                    <a:lstStyle/>
                    <a:p>
                      <a:pPr algn="ctr" rtl="0" fontAlgn="t">
                        <a:spcBef>
                          <a:spcPts val="0"/>
                        </a:spcBef>
                        <a:spcAft>
                          <a:spcPts val="0"/>
                        </a:spcAft>
                      </a:pPr>
                      <a:r>
                        <a:rPr lang="en-US" sz="1200" b="1" i="0" u="none" strike="noStrike" dirty="0" err="1">
                          <a:solidFill>
                            <a:srgbClr val="000000"/>
                          </a:solidFill>
                          <a:latin typeface="Times New Roman"/>
                        </a:rPr>
                        <a:t>Sr</a:t>
                      </a:r>
                      <a:r>
                        <a:rPr lang="en-US" sz="1200" b="1" i="0" u="none" strike="noStrike" dirty="0">
                          <a:solidFill>
                            <a:srgbClr val="000000"/>
                          </a:solidFill>
                          <a:latin typeface="Times New Roman"/>
                        </a:rPr>
                        <a:t> No</a:t>
                      </a:r>
                      <a:endParaRPr lang="en-US" sz="1300" dirty="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0000"/>
                          </a:solidFill>
                          <a:latin typeface="Times New Roman"/>
                        </a:rPr>
                        <a:t>Name of Adjunct Faculty</a:t>
                      </a:r>
                      <a:endParaRPr lang="en-US" sz="1300" dirty="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latin typeface="Times New Roman"/>
                        </a:rPr>
                        <a:t>Academic Year</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latin typeface="Times New Roman"/>
                        </a:rPr>
                        <a:t>Hours of Interaction</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0000"/>
                          </a:solidFill>
                          <a:latin typeface="Times New Roman"/>
                        </a:rPr>
                        <a:t>Role &amp; Responsibility</a:t>
                      </a:r>
                      <a:endParaRPr lang="en-US" sz="1300" dirty="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3523">
                <a:tc>
                  <a:txBody>
                    <a:bodyPr/>
                    <a:lstStyle/>
                    <a:p>
                      <a:pPr rtl="0" fontAlgn="t">
                        <a:spcBef>
                          <a:spcPts val="0"/>
                        </a:spcBef>
                        <a:spcAft>
                          <a:spcPts val="0"/>
                        </a:spcAft>
                      </a:pPr>
                      <a:r>
                        <a:rPr lang="en-US" sz="1200" b="0" i="0" u="none" strike="noStrike">
                          <a:solidFill>
                            <a:srgbClr val="000000"/>
                          </a:solidFill>
                          <a:latin typeface="Times New Roman"/>
                        </a:rPr>
                        <a:t>01</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latin typeface="Times New Roman"/>
                        </a:rPr>
                        <a:t>Prof Amol Sawant</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2021-22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72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latin typeface="Times New Roman"/>
                        </a:rPr>
                        <a:t>Course Teacher - Cloud Computing &amp; Theory of Computation  </a:t>
                      </a:r>
                      <a:endParaRPr lang="en-US" sz="1300" dirty="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3523">
                <a:tc>
                  <a:txBody>
                    <a:bodyPr/>
                    <a:lstStyle/>
                    <a:p>
                      <a:pPr rtl="0" fontAlgn="t">
                        <a:spcBef>
                          <a:spcPts val="0"/>
                        </a:spcBef>
                        <a:spcAft>
                          <a:spcPts val="0"/>
                        </a:spcAft>
                      </a:pPr>
                      <a:r>
                        <a:rPr lang="en-US" sz="1200" b="0" i="0" u="none" strike="noStrike">
                          <a:solidFill>
                            <a:srgbClr val="000000"/>
                          </a:solidFill>
                          <a:latin typeface="Times New Roman"/>
                        </a:rPr>
                        <a:t>02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latin typeface="Times New Roman"/>
                        </a:rPr>
                        <a:t>Prof Dipti Gogawale</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2021-22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72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Course Teacher- Cloud Computing &amp; Data Structures </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73523">
                <a:tc>
                  <a:txBody>
                    <a:bodyPr/>
                    <a:lstStyle/>
                    <a:p>
                      <a:pPr rtl="0" fontAlgn="t">
                        <a:spcBef>
                          <a:spcPts val="0"/>
                        </a:spcBef>
                        <a:spcAft>
                          <a:spcPts val="0"/>
                        </a:spcAft>
                      </a:pPr>
                      <a:r>
                        <a:rPr lang="en-US" sz="1200" b="0" i="0" u="none" strike="noStrike">
                          <a:solidFill>
                            <a:srgbClr val="000000"/>
                          </a:solidFill>
                          <a:latin typeface="Times New Roman"/>
                        </a:rPr>
                        <a:t>03</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latin typeface="Times New Roman"/>
                        </a:rPr>
                        <a:t>Prof Prasad Bhosale</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2020-21</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52</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Student Training Program &amp; FDP Coordinator</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3523">
                <a:tc>
                  <a:txBody>
                    <a:bodyPr/>
                    <a:lstStyle/>
                    <a:p>
                      <a:pPr rtl="0" fontAlgn="t">
                        <a:spcBef>
                          <a:spcPts val="0"/>
                        </a:spcBef>
                        <a:spcAft>
                          <a:spcPts val="0"/>
                        </a:spcAft>
                      </a:pPr>
                      <a:r>
                        <a:rPr lang="en-US" sz="1200" b="0" i="0" u="none" strike="noStrike">
                          <a:solidFill>
                            <a:srgbClr val="000000"/>
                          </a:solidFill>
                          <a:latin typeface="Times New Roman"/>
                        </a:rPr>
                        <a:t>04</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latin typeface="Times New Roman"/>
                        </a:rPr>
                        <a:t>Prof Shiv Sutar</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2019-20</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120</a:t>
                      </a:r>
                      <a:endParaRPr lang="en-US" sz="130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latin typeface="Times New Roman"/>
                        </a:rPr>
                        <a:t>Course Teacher - Compiler Construction</a:t>
                      </a:r>
                      <a:endParaRPr lang="en-US" sz="1300" dirty="0"/>
                    </a:p>
                  </a:txBody>
                  <a:tcPr marL="61021" marR="61021" marT="61021" marB="610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121" name="Rectangle 1"/>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buClrTx/>
            </a:pPr>
            <a:endParaRPr lang="en-US" sz="1800">
              <a:solidFill>
                <a:schemeClr val="tx1"/>
              </a:solidFill>
              <a:latin typeface="Arial" pitchFamily="34" charset="0"/>
              <a:cs typeface="Arial" pitchFamily="34" charset="0"/>
            </a:endParaRPr>
          </a:p>
        </p:txBody>
      </p:sp>
      <p:graphicFrame>
        <p:nvGraphicFramePr>
          <p:cNvPr id="17" name="Table 16"/>
          <p:cNvGraphicFramePr>
            <a:graphicFrameLocks noGrp="1"/>
          </p:cNvGraphicFramePr>
          <p:nvPr/>
        </p:nvGraphicFramePr>
        <p:xfrm>
          <a:off x="2747890" y="4217393"/>
          <a:ext cx="6119446" cy="1293036"/>
        </p:xfrm>
        <a:graphic>
          <a:graphicData uri="http://schemas.openxmlformats.org/drawingml/2006/table">
            <a:tbl>
              <a:tblPr/>
              <a:tblGrid>
                <a:gridCol w="475113">
                  <a:extLst>
                    <a:ext uri="{9D8B030D-6E8A-4147-A177-3AD203B41FA5}">
                      <a16:colId xmlns:a16="http://schemas.microsoft.com/office/drawing/2014/main" val="20000"/>
                    </a:ext>
                  </a:extLst>
                </a:gridCol>
                <a:gridCol w="1843435">
                  <a:extLst>
                    <a:ext uri="{9D8B030D-6E8A-4147-A177-3AD203B41FA5}">
                      <a16:colId xmlns:a16="http://schemas.microsoft.com/office/drawing/2014/main" val="20001"/>
                    </a:ext>
                  </a:extLst>
                </a:gridCol>
                <a:gridCol w="836198">
                  <a:extLst>
                    <a:ext uri="{9D8B030D-6E8A-4147-A177-3AD203B41FA5}">
                      <a16:colId xmlns:a16="http://schemas.microsoft.com/office/drawing/2014/main" val="20002"/>
                    </a:ext>
                  </a:extLst>
                </a:gridCol>
                <a:gridCol w="969229">
                  <a:extLst>
                    <a:ext uri="{9D8B030D-6E8A-4147-A177-3AD203B41FA5}">
                      <a16:colId xmlns:a16="http://schemas.microsoft.com/office/drawing/2014/main" val="20003"/>
                    </a:ext>
                  </a:extLst>
                </a:gridCol>
                <a:gridCol w="1995471">
                  <a:extLst>
                    <a:ext uri="{9D8B030D-6E8A-4147-A177-3AD203B41FA5}">
                      <a16:colId xmlns:a16="http://schemas.microsoft.com/office/drawing/2014/main" val="20004"/>
                    </a:ext>
                  </a:extLst>
                </a:gridCol>
              </a:tblGrid>
              <a:tr h="489699">
                <a:tc>
                  <a:txBody>
                    <a:bodyPr/>
                    <a:lstStyle/>
                    <a:p>
                      <a:pPr algn="ctr" rtl="0" fontAlgn="t">
                        <a:spcBef>
                          <a:spcPts val="0"/>
                        </a:spcBef>
                        <a:spcAft>
                          <a:spcPts val="0"/>
                        </a:spcAft>
                      </a:pPr>
                      <a:r>
                        <a:rPr lang="en-US" sz="1200" b="1" i="0" u="none" strike="noStrike" dirty="0" err="1">
                          <a:solidFill>
                            <a:srgbClr val="000000"/>
                          </a:solidFill>
                          <a:latin typeface="Times New Roman"/>
                        </a:rPr>
                        <a:t>Sr</a:t>
                      </a:r>
                      <a:r>
                        <a:rPr lang="en-US" sz="1200" b="1" i="0" u="none" strike="noStrike" dirty="0">
                          <a:solidFill>
                            <a:srgbClr val="000000"/>
                          </a:solidFill>
                          <a:latin typeface="Times New Roman"/>
                        </a:rPr>
                        <a:t> No</a:t>
                      </a:r>
                      <a:endParaRPr lang="en-US" sz="1400" dirty="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0000"/>
                          </a:solidFill>
                          <a:latin typeface="Times New Roman"/>
                        </a:rPr>
                        <a:t>Name of Company</a:t>
                      </a:r>
                    </a:p>
                    <a:p>
                      <a:pPr algn="ctr" rtl="0" fontAlgn="t">
                        <a:spcBef>
                          <a:spcPts val="0"/>
                        </a:spcBef>
                        <a:spcAft>
                          <a:spcPts val="0"/>
                        </a:spcAft>
                      </a:pPr>
                      <a:r>
                        <a:rPr lang="en-US" sz="1200" b="1" i="0" u="none" strike="noStrike" dirty="0">
                          <a:solidFill>
                            <a:srgbClr val="000000"/>
                          </a:solidFill>
                          <a:latin typeface="Times New Roman"/>
                        </a:rPr>
                        <a:t>(Visiting Faculty)</a:t>
                      </a:r>
                      <a:endParaRPr lang="en-US" sz="1400" dirty="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000000"/>
                          </a:solidFill>
                          <a:latin typeface="Times New Roman"/>
                        </a:rPr>
                        <a:t>Academic Year</a:t>
                      </a:r>
                      <a:endParaRPr lang="en-US" sz="1400" dirty="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latin typeface="Times New Roman"/>
                        </a:rPr>
                        <a:t>Hours of Interaction</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latin typeface="Times New Roman"/>
                        </a:rPr>
                        <a:t>Courses Taught</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7955">
                <a:tc>
                  <a:txBody>
                    <a:bodyPr/>
                    <a:lstStyle/>
                    <a:p>
                      <a:pPr algn="ctr" rtl="0" fontAlgn="t">
                        <a:spcBef>
                          <a:spcPts val="0"/>
                        </a:spcBef>
                        <a:spcAft>
                          <a:spcPts val="0"/>
                        </a:spcAft>
                      </a:pPr>
                      <a:r>
                        <a:rPr lang="en-US" sz="1200" b="0" i="0" u="none" strike="noStrike">
                          <a:solidFill>
                            <a:srgbClr val="000000"/>
                          </a:solidFill>
                          <a:latin typeface="Times New Roman"/>
                        </a:rPr>
                        <a:t>01</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202124"/>
                          </a:solidFill>
                          <a:latin typeface="Times New Roman"/>
                        </a:rPr>
                        <a:t>Credit Suisse</a:t>
                      </a:r>
                      <a:endParaRPr lang="en-US" sz="1400" dirty="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2019-20</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35</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Financial Technology</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9699">
                <a:tc>
                  <a:txBody>
                    <a:bodyPr/>
                    <a:lstStyle/>
                    <a:p>
                      <a:pPr algn="ctr" rtl="0" fontAlgn="t">
                        <a:spcBef>
                          <a:spcPts val="0"/>
                        </a:spcBef>
                        <a:spcAft>
                          <a:spcPts val="0"/>
                        </a:spcAft>
                      </a:pPr>
                      <a:r>
                        <a:rPr lang="en-US" sz="1200" b="0" i="0" u="none" strike="noStrike">
                          <a:solidFill>
                            <a:srgbClr val="000000"/>
                          </a:solidFill>
                          <a:latin typeface="Times New Roman"/>
                        </a:rPr>
                        <a:t>02</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John Deere</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2018-19</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latin typeface="Times New Roman"/>
                        </a:rPr>
                        <a:t>35</a:t>
                      </a:r>
                      <a:endParaRPr lang="en-US" sz="140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latin typeface="Times New Roman"/>
                        </a:rPr>
                        <a:t>Agile Methodology, </a:t>
                      </a:r>
                      <a:r>
                        <a:rPr lang="en-US" sz="1200" b="0" i="0" u="none" strike="noStrike" dirty="0" err="1">
                          <a:solidFill>
                            <a:srgbClr val="000000"/>
                          </a:solidFill>
                          <a:latin typeface="Times New Roman"/>
                        </a:rPr>
                        <a:t>AngularJs</a:t>
                      </a:r>
                      <a:r>
                        <a:rPr lang="en-US" sz="1200" b="0" i="0" u="none" strike="noStrike" dirty="0">
                          <a:solidFill>
                            <a:srgbClr val="000000"/>
                          </a:solidFill>
                          <a:latin typeface="Times New Roman"/>
                        </a:rPr>
                        <a:t>, </a:t>
                      </a:r>
                      <a:r>
                        <a:rPr lang="en-US" sz="1200" b="0" i="0" u="none" strike="noStrike" dirty="0" err="1">
                          <a:solidFill>
                            <a:srgbClr val="000000"/>
                          </a:solidFill>
                          <a:latin typeface="Times New Roman"/>
                        </a:rPr>
                        <a:t>DevOps</a:t>
                      </a:r>
                      <a:endParaRPr lang="en-US" sz="1400" dirty="0"/>
                    </a:p>
                  </a:txBody>
                  <a:tcPr marL="63106" marR="63106" marT="63106" marB="631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122"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buClrTx/>
            </a:pPr>
            <a:endParaRPr lang="en-US" sz="1800">
              <a:solidFill>
                <a:schemeClr val="tx1"/>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6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
        <p:nvSpPr>
          <p:cNvPr id="995" name="Google Shape;995;p65"/>
          <p:cNvSpPr/>
          <p:nvPr/>
        </p:nvSpPr>
        <p:spPr>
          <a:xfrm>
            <a:off x="2647950" y="762000"/>
            <a:ext cx="1905000" cy="685800"/>
          </a:xfrm>
          <a:prstGeom prst="roundRect">
            <a:avLst>
              <a:gd name="adj" fmla="val 16667"/>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chemeClr val="dk1"/>
                </a:solidFill>
                <a:latin typeface="Arial"/>
                <a:ea typeface="Arial"/>
                <a:cs typeface="Arial"/>
                <a:sym typeface="Arial"/>
              </a:rPr>
              <a:t>Faculty obtaining FPI below score of </a:t>
            </a:r>
            <a:r>
              <a:rPr lang="en-US" b="1" dirty="0">
                <a:solidFill>
                  <a:schemeClr val="dk1"/>
                </a:solidFill>
              </a:rPr>
              <a:t>75</a:t>
            </a:r>
            <a:r>
              <a:rPr lang="en-US" sz="1400" b="1" dirty="0">
                <a:solidFill>
                  <a:schemeClr val="dk1"/>
                </a:solidFill>
                <a:latin typeface="Arial"/>
                <a:ea typeface="Arial"/>
                <a:cs typeface="Arial"/>
                <a:sym typeface="Arial"/>
              </a:rPr>
              <a:t> are identified</a:t>
            </a:r>
            <a:endParaRPr dirty="0"/>
          </a:p>
        </p:txBody>
      </p:sp>
      <p:sp>
        <p:nvSpPr>
          <p:cNvPr id="996" name="Google Shape;996;p65"/>
          <p:cNvSpPr/>
          <p:nvPr/>
        </p:nvSpPr>
        <p:spPr>
          <a:xfrm>
            <a:off x="2514600" y="1828800"/>
            <a:ext cx="2133600" cy="990600"/>
          </a:xfrm>
          <a:prstGeom prst="roundRect">
            <a:avLst>
              <a:gd name="adj" fmla="val 16667"/>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E36C09"/>
                </a:solidFill>
                <a:latin typeface="Arial"/>
                <a:ea typeface="Arial"/>
                <a:cs typeface="Arial"/>
                <a:sym typeface="Arial"/>
              </a:rPr>
              <a:t>Training is offered in areas such as:</a:t>
            </a:r>
            <a:endParaRPr/>
          </a:p>
          <a:p>
            <a:pPr marL="0" marR="0" lvl="0" indent="0" algn="ctr" rtl="0">
              <a:spcBef>
                <a:spcPts val="0"/>
              </a:spcBef>
              <a:spcAft>
                <a:spcPts val="0"/>
              </a:spcAft>
              <a:buNone/>
            </a:pPr>
            <a:r>
              <a:rPr lang="en-US" sz="1400" b="1" i="1">
                <a:solidFill>
                  <a:srgbClr val="E36C09"/>
                </a:solidFill>
                <a:latin typeface="Arial"/>
                <a:ea typeface="Arial"/>
                <a:cs typeface="Arial"/>
                <a:sym typeface="Arial"/>
              </a:rPr>
              <a:t>Pedagogy, Technical contents, Soft skills </a:t>
            </a:r>
            <a:endParaRPr sz="1600" b="1" i="1">
              <a:solidFill>
                <a:srgbClr val="E36C09"/>
              </a:solidFill>
              <a:latin typeface="Arial"/>
              <a:ea typeface="Arial"/>
              <a:cs typeface="Arial"/>
              <a:sym typeface="Arial"/>
            </a:endParaRPr>
          </a:p>
        </p:txBody>
      </p:sp>
      <p:sp>
        <p:nvSpPr>
          <p:cNvPr id="997" name="Google Shape;997;p65"/>
          <p:cNvSpPr/>
          <p:nvPr/>
        </p:nvSpPr>
        <p:spPr>
          <a:xfrm>
            <a:off x="2286000" y="3200400"/>
            <a:ext cx="2667000" cy="685800"/>
          </a:xfrm>
          <a:prstGeom prst="roundRect">
            <a:avLst>
              <a:gd name="adj" fmla="val 16667"/>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FPI is further linked with overall faculty appraisal</a:t>
            </a:r>
            <a:endParaRPr sz="1400" b="1">
              <a:solidFill>
                <a:srgbClr val="E36C09"/>
              </a:solidFill>
              <a:latin typeface="Arial"/>
              <a:ea typeface="Arial"/>
              <a:cs typeface="Arial"/>
              <a:sym typeface="Arial"/>
            </a:endParaRPr>
          </a:p>
        </p:txBody>
      </p:sp>
      <p:sp>
        <p:nvSpPr>
          <p:cNvPr id="998" name="Google Shape;998;p65"/>
          <p:cNvSpPr/>
          <p:nvPr/>
        </p:nvSpPr>
        <p:spPr>
          <a:xfrm>
            <a:off x="2209800" y="4267200"/>
            <a:ext cx="1371600" cy="2362200"/>
          </a:xfrm>
          <a:prstGeom prst="roundRect">
            <a:avLst>
              <a:gd name="adj" fmla="val 16667"/>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Further appreciation </a:t>
            </a:r>
            <a:endParaRPr sz="1400" b="1">
              <a:solidFill>
                <a:srgbClr val="E36C09"/>
              </a:solidFill>
              <a:latin typeface="Arial"/>
              <a:ea typeface="Arial"/>
              <a:cs typeface="Arial"/>
              <a:sym typeface="Arial"/>
            </a:endParaRPr>
          </a:p>
        </p:txBody>
      </p:sp>
      <p:sp>
        <p:nvSpPr>
          <p:cNvPr id="999" name="Google Shape;999;p65"/>
          <p:cNvSpPr/>
          <p:nvPr/>
        </p:nvSpPr>
        <p:spPr>
          <a:xfrm>
            <a:off x="3657600" y="4267200"/>
            <a:ext cx="1371600" cy="2362200"/>
          </a:xfrm>
          <a:prstGeom prst="roundRect">
            <a:avLst>
              <a:gd name="adj" fmla="val 16667"/>
            </a:avLst>
          </a:prstGeom>
          <a:solidFill>
            <a:srgbClr val="FBD4B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chemeClr val="dk1"/>
                </a:solidFill>
                <a:latin typeface="Arial"/>
                <a:ea typeface="Arial"/>
                <a:cs typeface="Arial"/>
                <a:sym typeface="Arial"/>
              </a:rPr>
              <a:t>Corrective actions</a:t>
            </a:r>
            <a:endParaRPr dirty="0"/>
          </a:p>
          <a:p>
            <a:pPr marL="0" marR="0" lvl="0" indent="0" algn="ctr" rtl="0">
              <a:spcBef>
                <a:spcPts val="0"/>
              </a:spcBef>
              <a:spcAft>
                <a:spcPts val="0"/>
              </a:spcAft>
              <a:buNone/>
            </a:pPr>
            <a:r>
              <a:rPr lang="en-US" sz="1400" b="1" dirty="0">
                <a:solidFill>
                  <a:schemeClr val="dk1"/>
                </a:solidFill>
                <a:latin typeface="Arial"/>
                <a:ea typeface="Arial"/>
                <a:cs typeface="Arial"/>
                <a:sym typeface="Arial"/>
              </a:rPr>
              <a:t>Counseling by Head, Dean Academics  and Director </a:t>
            </a:r>
            <a:endParaRPr dirty="0"/>
          </a:p>
        </p:txBody>
      </p:sp>
      <p:sp>
        <p:nvSpPr>
          <p:cNvPr id="1000" name="Google Shape;1000;p65"/>
          <p:cNvSpPr/>
          <p:nvPr/>
        </p:nvSpPr>
        <p:spPr>
          <a:xfrm>
            <a:off x="3409950" y="1447800"/>
            <a:ext cx="304800" cy="381000"/>
          </a:xfrm>
          <a:prstGeom prst="downArrow">
            <a:avLst>
              <a:gd name="adj1" fmla="val 50000"/>
              <a:gd name="adj2" fmla="val 50000"/>
            </a:avLst>
          </a:prstGeom>
          <a:solidFill>
            <a:schemeClr val="accent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1" name="Google Shape;1001;p65"/>
          <p:cNvSpPr/>
          <p:nvPr/>
        </p:nvSpPr>
        <p:spPr>
          <a:xfrm>
            <a:off x="3409950" y="2819400"/>
            <a:ext cx="304800" cy="381000"/>
          </a:xfrm>
          <a:prstGeom prst="downArrow">
            <a:avLst>
              <a:gd name="adj1" fmla="val 50000"/>
              <a:gd name="adj2" fmla="val 50000"/>
            </a:avLst>
          </a:prstGeom>
          <a:solidFill>
            <a:schemeClr val="accent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p65"/>
          <p:cNvSpPr/>
          <p:nvPr/>
        </p:nvSpPr>
        <p:spPr>
          <a:xfrm>
            <a:off x="2743200" y="3886200"/>
            <a:ext cx="304800" cy="381000"/>
          </a:xfrm>
          <a:prstGeom prst="downArrow">
            <a:avLst>
              <a:gd name="adj1" fmla="val 50000"/>
              <a:gd name="adj2" fmla="val 50000"/>
            </a:avLst>
          </a:prstGeom>
          <a:solidFill>
            <a:schemeClr val="accent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p65"/>
          <p:cNvSpPr/>
          <p:nvPr/>
        </p:nvSpPr>
        <p:spPr>
          <a:xfrm>
            <a:off x="4038600" y="3886200"/>
            <a:ext cx="304800" cy="381000"/>
          </a:xfrm>
          <a:prstGeom prst="downArrow">
            <a:avLst>
              <a:gd name="adj1" fmla="val 50000"/>
              <a:gd name="adj2" fmla="val 50000"/>
            </a:avLst>
          </a:prstGeom>
          <a:solidFill>
            <a:schemeClr val="accent6"/>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p65"/>
          <p:cNvSpPr txBox="1"/>
          <p:nvPr/>
        </p:nvSpPr>
        <p:spPr>
          <a:xfrm>
            <a:off x="1981200" y="0"/>
            <a:ext cx="8229600" cy="609600"/>
          </a:xfrm>
          <a:prstGeom prst="rect">
            <a:avLst/>
          </a:prstGeom>
          <a:noFill/>
          <a:ln>
            <a:noFill/>
          </a:ln>
        </p:spPr>
        <p:txBody>
          <a:bodyPr spcFirstLastPara="1" wrap="square" lIns="91425" tIns="45700" rIns="91425" bIns="45700" anchor="t" anchorCtr="0">
            <a:normAutofit fontScale="92500"/>
          </a:bodyPr>
          <a:lstStyle/>
          <a:p>
            <a:pPr marL="0" marR="0" lvl="0" indent="0" algn="ctr" rtl="0">
              <a:spcBef>
                <a:spcPts val="0"/>
              </a:spcBef>
              <a:spcAft>
                <a:spcPts val="0"/>
              </a:spcAft>
              <a:buClr>
                <a:srgbClr val="0070C0"/>
              </a:buClr>
              <a:buSzPct val="100000"/>
              <a:buFont typeface="Verdana"/>
              <a:buNone/>
            </a:pPr>
            <a:r>
              <a:rPr lang="en-US" sz="2800">
                <a:solidFill>
                  <a:srgbClr val="0070C0"/>
                </a:solidFill>
                <a:latin typeface="Verdana"/>
                <a:ea typeface="Verdana"/>
                <a:cs typeface="Verdana"/>
                <a:sym typeface="Verdana"/>
              </a:rPr>
              <a:t>Corrective Actions for Underperforming Faculty</a:t>
            </a:r>
            <a:endParaRPr/>
          </a:p>
        </p:txBody>
      </p:sp>
      <p:sp>
        <p:nvSpPr>
          <p:cNvPr id="1005" name="Google Shape;1005;p65"/>
          <p:cNvSpPr/>
          <p:nvPr/>
        </p:nvSpPr>
        <p:spPr>
          <a:xfrm>
            <a:off x="5562600" y="685800"/>
            <a:ext cx="4648200" cy="7078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Representative Examples of Faculty Performance Improvement</a:t>
            </a:r>
            <a:endParaRPr/>
          </a:p>
        </p:txBody>
      </p:sp>
      <p:sp>
        <p:nvSpPr>
          <p:cNvPr id="1006" name="Google Shape;1006;p65"/>
          <p:cNvSpPr/>
          <p:nvPr/>
        </p:nvSpPr>
        <p:spPr>
          <a:xfrm>
            <a:off x="5486400" y="1600200"/>
            <a:ext cx="4953000" cy="196973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1" dirty="0">
                <a:solidFill>
                  <a:srgbClr val="E36C09"/>
                </a:solidFill>
                <a:latin typeface="Arial"/>
                <a:ea typeface="Arial"/>
                <a:cs typeface="Arial"/>
                <a:sym typeface="Arial"/>
              </a:rPr>
              <a:t>NPTEL MOOC training</a:t>
            </a:r>
          </a:p>
          <a:p>
            <a:pPr marL="0" marR="0" lvl="0" indent="0" algn="ctr" rtl="0">
              <a:lnSpc>
                <a:spcPct val="150000"/>
              </a:lnSpc>
              <a:spcBef>
                <a:spcPts val="0"/>
              </a:spcBef>
              <a:spcAft>
                <a:spcPts val="0"/>
              </a:spcAft>
              <a:buNone/>
            </a:pPr>
            <a:r>
              <a:rPr lang="en-US" sz="1800" b="1" dirty="0">
                <a:solidFill>
                  <a:srgbClr val="E36C09"/>
                </a:solidFill>
              </a:rPr>
              <a:t>Deputation to FDPs</a:t>
            </a:r>
          </a:p>
          <a:p>
            <a:pPr marL="0" marR="0" lvl="0" indent="0" algn="ctr" rtl="0">
              <a:lnSpc>
                <a:spcPct val="150000"/>
              </a:lnSpc>
              <a:spcBef>
                <a:spcPts val="0"/>
              </a:spcBef>
              <a:spcAft>
                <a:spcPts val="0"/>
              </a:spcAft>
              <a:buNone/>
            </a:pPr>
            <a:r>
              <a:rPr lang="en-US" sz="1800" b="1" dirty="0">
                <a:solidFill>
                  <a:srgbClr val="E36C09"/>
                </a:solidFill>
              </a:rPr>
              <a:t>Discussion and counselling by Head</a:t>
            </a:r>
          </a:p>
          <a:p>
            <a:pPr marL="0" marR="0" lvl="0" indent="0" algn="ctr" rtl="0">
              <a:lnSpc>
                <a:spcPct val="150000"/>
              </a:lnSpc>
              <a:spcBef>
                <a:spcPts val="0"/>
              </a:spcBef>
              <a:spcAft>
                <a:spcPts val="0"/>
              </a:spcAft>
              <a:buNone/>
            </a:pPr>
            <a:r>
              <a:rPr lang="en-US" sz="1800" b="1" dirty="0">
                <a:solidFill>
                  <a:srgbClr val="E36C09"/>
                </a:solidFill>
              </a:rPr>
              <a:t>Institute level Discussion by Director</a:t>
            </a:r>
          </a:p>
          <a:p>
            <a:pPr marL="0" marR="0" lvl="0" indent="0" algn="ctr" rtl="0">
              <a:spcBef>
                <a:spcPts val="0"/>
              </a:spcBef>
              <a:spcAft>
                <a:spcPts val="0"/>
              </a:spcAft>
              <a:buNone/>
            </a:pPr>
            <a:endParaRPr dirty="0"/>
          </a:p>
        </p:txBody>
      </p:sp>
      <p:pic>
        <p:nvPicPr>
          <p:cNvPr id="2050" name="Picture 2" descr="nptel-logo">
            <a:extLst>
              <a:ext uri="{FF2B5EF4-FFF2-40B4-BE49-F238E27FC236}">
                <a16:creationId xmlns:a16="http://schemas.microsoft.com/office/drawing/2014/main" id="{2E45F80C-BAB1-0A76-4534-AA6B44B72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900" y="3784608"/>
            <a:ext cx="1409700" cy="32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68"/>
          <p:cNvSpPr txBox="1">
            <a:spLocks noGrp="1"/>
          </p:cNvSpPr>
          <p:nvPr>
            <p:ph type="title"/>
          </p:nvPr>
        </p:nvSpPr>
        <p:spPr>
          <a:xfrm>
            <a:off x="588818" y="0"/>
            <a:ext cx="11049000" cy="762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dirty="0"/>
              <a:t>Visiting / Adjunct /Emeritus Faculty</a:t>
            </a:r>
            <a:endParaRPr dirty="0"/>
          </a:p>
        </p:txBody>
      </p:sp>
      <p:graphicFrame>
        <p:nvGraphicFramePr>
          <p:cNvPr id="1044" name="Google Shape;1044;p68"/>
          <p:cNvGraphicFramePr/>
          <p:nvPr>
            <p:extLst>
              <p:ext uri="{D42A27DB-BD31-4B8C-83A1-F6EECF244321}">
                <p14:modId xmlns:p14="http://schemas.microsoft.com/office/powerpoint/2010/main" val="210181059"/>
              </p:ext>
            </p:extLst>
          </p:nvPr>
        </p:nvGraphicFramePr>
        <p:xfrm>
          <a:off x="1143000" y="1066800"/>
          <a:ext cx="8765000" cy="4474616"/>
        </p:xfrm>
        <a:graphic>
          <a:graphicData uri="http://schemas.openxmlformats.org/drawingml/2006/table">
            <a:tbl>
              <a:tblPr firstRow="1" firstCol="1" bandRow="1">
                <a:noFill/>
                <a:tableStyleId>{7E31700F-715C-4B57-BA64-622D2D4E7403}</a:tableStyleId>
              </a:tblPr>
              <a:tblGrid>
                <a:gridCol w="801800">
                  <a:extLst>
                    <a:ext uri="{9D8B030D-6E8A-4147-A177-3AD203B41FA5}">
                      <a16:colId xmlns:a16="http://schemas.microsoft.com/office/drawing/2014/main" val="20000"/>
                    </a:ext>
                  </a:extLst>
                </a:gridCol>
                <a:gridCol w="2166975">
                  <a:extLst>
                    <a:ext uri="{9D8B030D-6E8A-4147-A177-3AD203B41FA5}">
                      <a16:colId xmlns:a16="http://schemas.microsoft.com/office/drawing/2014/main" val="20001"/>
                    </a:ext>
                  </a:extLst>
                </a:gridCol>
                <a:gridCol w="2120575">
                  <a:extLst>
                    <a:ext uri="{9D8B030D-6E8A-4147-A177-3AD203B41FA5}">
                      <a16:colId xmlns:a16="http://schemas.microsoft.com/office/drawing/2014/main" val="20002"/>
                    </a:ext>
                  </a:extLst>
                </a:gridCol>
                <a:gridCol w="1965125">
                  <a:extLst>
                    <a:ext uri="{9D8B030D-6E8A-4147-A177-3AD203B41FA5}">
                      <a16:colId xmlns:a16="http://schemas.microsoft.com/office/drawing/2014/main" val="20004"/>
                    </a:ext>
                  </a:extLst>
                </a:gridCol>
                <a:gridCol w="1710525">
                  <a:extLst>
                    <a:ext uri="{9D8B030D-6E8A-4147-A177-3AD203B41FA5}">
                      <a16:colId xmlns:a16="http://schemas.microsoft.com/office/drawing/2014/main" val="20005"/>
                    </a:ext>
                  </a:extLst>
                </a:gridCol>
              </a:tblGrid>
              <a:tr h="765425">
                <a:tc>
                  <a:txBody>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Sr. No.</a:t>
                      </a:r>
                      <a:endParaRPr/>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Academician / Industry Person</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Designation</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Academic Year</a:t>
                      </a:r>
                      <a:endParaRPr sz="2000">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a:latin typeface="Calibri"/>
                          <a:ea typeface="Calibri"/>
                          <a:cs typeface="Calibri"/>
                          <a:sym typeface="Calibri"/>
                        </a:rPr>
                        <a:t>Total Hrs. Engaged</a:t>
                      </a:r>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60960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1</a:t>
                      </a:r>
                      <a:endParaRPr/>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2000" dirty="0">
                          <a:latin typeface="Calibri"/>
                          <a:ea typeface="Calibri"/>
                          <a:cs typeface="Calibri"/>
                          <a:sym typeface="Calibri"/>
                        </a:rPr>
                        <a:t>Shiv </a:t>
                      </a:r>
                      <a:r>
                        <a:rPr lang="en-US" sz="2000" dirty="0" err="1">
                          <a:latin typeface="Calibri"/>
                          <a:ea typeface="Calibri"/>
                          <a:cs typeface="Calibri"/>
                          <a:sym typeface="Calibri"/>
                        </a:rPr>
                        <a:t>Sutar</a:t>
                      </a:r>
                      <a:endParaRPr sz="2000" dirty="0">
                        <a:latin typeface="Calibri"/>
                        <a:ea typeface="Calibri"/>
                        <a:cs typeface="Calibri"/>
                        <a:sym typeface="Calibri"/>
                      </a:endParaRPr>
                    </a:p>
                  </a:txBody>
                  <a:tcPr marL="114300" marR="1143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2000" dirty="0">
                          <a:solidFill>
                            <a:schemeClr val="dk1"/>
                          </a:solidFill>
                          <a:latin typeface="Calibri"/>
                          <a:ea typeface="Calibri"/>
                          <a:cs typeface="Calibri"/>
                          <a:sym typeface="Calibri"/>
                        </a:rPr>
                        <a:t>Adjunct faculty</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2019-20</a:t>
                      </a:r>
                      <a:endParaRPr sz="2000" dirty="0">
                        <a:solidFill>
                          <a:schemeClr val="dk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120</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960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2</a:t>
                      </a:r>
                      <a:endParaRPr/>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5088" marR="0" lvl="0" indent="0" algn="l" rtl="0">
                        <a:lnSpc>
                          <a:spcPct val="115000"/>
                        </a:lnSpc>
                        <a:spcBef>
                          <a:spcPts val="0"/>
                        </a:spcBef>
                        <a:spcAft>
                          <a:spcPts val="0"/>
                        </a:spcAft>
                        <a:buNone/>
                      </a:pPr>
                      <a:r>
                        <a:rPr lang="en-US" sz="2000" dirty="0">
                          <a:solidFill>
                            <a:schemeClr val="dk1"/>
                          </a:solidFill>
                          <a:latin typeface="Calibri"/>
                          <a:ea typeface="Calibri"/>
                          <a:cs typeface="Calibri"/>
                          <a:sym typeface="Calibri"/>
                        </a:rPr>
                        <a:t>Prasad Bhosale</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Adjunct faculty</a:t>
                      </a:r>
                      <a:endPar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2020-21</a:t>
                      </a:r>
                      <a:endParaRPr sz="2000" dirty="0">
                        <a:solidFill>
                          <a:schemeClr val="dk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52</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3175">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3</a:t>
                      </a:r>
                      <a:endParaRPr dirty="0"/>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5088" marR="0" lvl="0" indent="0" algn="l" rtl="0">
                        <a:lnSpc>
                          <a:spcPct val="115000"/>
                        </a:lnSpc>
                        <a:spcBef>
                          <a:spcPts val="0"/>
                        </a:spcBef>
                        <a:spcAft>
                          <a:spcPts val="0"/>
                        </a:spcAft>
                        <a:buNone/>
                      </a:pPr>
                      <a:r>
                        <a:rPr lang="en-US" sz="2000" dirty="0">
                          <a:solidFill>
                            <a:schemeClr val="dk1"/>
                          </a:solidFill>
                          <a:latin typeface="Calibri"/>
                          <a:ea typeface="Calibri"/>
                          <a:cs typeface="Calibri"/>
                          <a:sym typeface="Calibri"/>
                        </a:rPr>
                        <a:t>Dipti </a:t>
                      </a:r>
                      <a:r>
                        <a:rPr lang="en-US" sz="2000" dirty="0" err="1">
                          <a:solidFill>
                            <a:schemeClr val="dk1"/>
                          </a:solidFill>
                          <a:latin typeface="Calibri"/>
                          <a:ea typeface="Calibri"/>
                          <a:cs typeface="Calibri"/>
                          <a:sym typeface="Calibri"/>
                        </a:rPr>
                        <a:t>Gogawale</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Adjunct faculty</a:t>
                      </a:r>
                      <a:endPar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2021-22</a:t>
                      </a:r>
                      <a:endParaRPr sz="2000" dirty="0">
                        <a:solidFill>
                          <a:schemeClr val="dk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72</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3175">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4</a:t>
                      </a:r>
                      <a:endParaRPr dirty="0"/>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5088" marR="0" lvl="0" indent="0" algn="l" rtl="0">
                        <a:lnSpc>
                          <a:spcPct val="115000"/>
                        </a:lnSpc>
                        <a:spcBef>
                          <a:spcPts val="0"/>
                        </a:spcBef>
                        <a:spcAft>
                          <a:spcPts val="0"/>
                        </a:spcAft>
                        <a:buNone/>
                      </a:pPr>
                      <a:r>
                        <a:rPr lang="en-US" sz="2000" dirty="0">
                          <a:solidFill>
                            <a:schemeClr val="dk1"/>
                          </a:solidFill>
                          <a:latin typeface="Calibri"/>
                          <a:ea typeface="Calibri"/>
                          <a:cs typeface="Calibri"/>
                          <a:sym typeface="Calibri"/>
                        </a:rPr>
                        <a:t>Amol Sawant</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Adjunct faculty</a:t>
                      </a: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2021-22</a:t>
                      </a:r>
                      <a:endParaRPr sz="2000" dirty="0">
                        <a:solidFill>
                          <a:schemeClr val="dk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dk1"/>
                          </a:solidFill>
                          <a:latin typeface="Calibri"/>
                          <a:ea typeface="Calibri"/>
                          <a:cs typeface="Calibri"/>
                          <a:sym typeface="Calibri"/>
                        </a:rPr>
                        <a:t>72</a:t>
                      </a:r>
                      <a:endParaRPr sz="2000" dirty="0">
                        <a:solidFill>
                          <a:schemeClr val="dk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03175">
                <a:tc>
                  <a:txBody>
                    <a:bodyPr/>
                    <a:lstStyle/>
                    <a:p>
                      <a:pPr marL="0" marR="0" lvl="0" indent="0" algn="ctr" rtl="0">
                        <a:spcBef>
                          <a:spcPts val="0"/>
                        </a:spcBef>
                        <a:spcAft>
                          <a:spcPts val="0"/>
                        </a:spcAft>
                        <a:buNone/>
                      </a:pPr>
                      <a:r>
                        <a:rPr lang="en-US" dirty="0">
                          <a:solidFill>
                            <a:schemeClr val="tx1"/>
                          </a:solidFill>
                        </a:rPr>
                        <a:t>5</a:t>
                      </a:r>
                      <a:endParaRPr dirty="0">
                        <a:solidFill>
                          <a:schemeClr val="tx1"/>
                        </a:solidFill>
                      </a:endParaRPr>
                    </a:p>
                  </a:txBody>
                  <a:tcPr marL="99050" marR="99050" marT="45925" marB="4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65088" algn="l" rtl="0">
                        <a:lnSpc>
                          <a:spcPct val="115000"/>
                        </a:lnSpc>
                        <a:spcBef>
                          <a:spcPts val="0"/>
                        </a:spcBef>
                        <a:spcAft>
                          <a:spcPts val="0"/>
                        </a:spcAft>
                        <a:buNone/>
                      </a:pPr>
                      <a:r>
                        <a:rPr lang="en-US" sz="2000" dirty="0">
                          <a:solidFill>
                            <a:schemeClr val="tx1"/>
                          </a:solidFill>
                          <a:latin typeface="Calibri"/>
                          <a:ea typeface="Calibri"/>
                          <a:cs typeface="Calibri"/>
                          <a:sym typeface="Calibri"/>
                        </a:rPr>
                        <a:t>Credit </a:t>
                      </a:r>
                      <a:r>
                        <a:rPr lang="en-US" sz="2000" dirty="0" err="1">
                          <a:solidFill>
                            <a:schemeClr val="tx1"/>
                          </a:solidFill>
                          <a:latin typeface="Calibri"/>
                          <a:ea typeface="Calibri"/>
                          <a:cs typeface="Calibri"/>
                          <a:sym typeface="Calibri"/>
                        </a:rPr>
                        <a:t>Suise</a:t>
                      </a:r>
                      <a:r>
                        <a:rPr lang="en-US" sz="2000" dirty="0">
                          <a:solidFill>
                            <a:schemeClr val="tx1"/>
                          </a:solidFill>
                          <a:latin typeface="Calibri"/>
                          <a:ea typeface="Calibri"/>
                          <a:cs typeface="Calibri"/>
                          <a:sym typeface="Calibri"/>
                        </a:rPr>
                        <a:t> experts</a:t>
                      </a:r>
                      <a:endParaRPr sz="2000" dirty="0">
                        <a:solidFill>
                          <a:schemeClr val="tx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2000" dirty="0">
                          <a:solidFill>
                            <a:schemeClr val="tx1"/>
                          </a:solidFill>
                          <a:latin typeface="Calibri"/>
                          <a:ea typeface="Calibri"/>
                          <a:cs typeface="Calibri"/>
                          <a:sym typeface="Calibri"/>
                        </a:rPr>
                        <a:t>Visiting Faculty</a:t>
                      </a:r>
                      <a:endParaRPr sz="2000" dirty="0">
                        <a:solidFill>
                          <a:schemeClr val="tx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tx1"/>
                          </a:solidFill>
                          <a:latin typeface="Calibri"/>
                          <a:ea typeface="Calibri"/>
                          <a:cs typeface="Calibri"/>
                          <a:sym typeface="Calibri"/>
                        </a:rPr>
                        <a:t>2019-20</a:t>
                      </a:r>
                      <a:endParaRPr sz="2000" dirty="0">
                        <a:solidFill>
                          <a:schemeClr val="tx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tx1"/>
                          </a:solidFill>
                          <a:latin typeface="Calibri"/>
                          <a:ea typeface="Calibri"/>
                          <a:cs typeface="Calibri"/>
                          <a:sym typeface="Calibri"/>
                        </a:rPr>
                        <a:t>35</a:t>
                      </a:r>
                      <a:endParaRPr sz="2000" dirty="0">
                        <a:solidFill>
                          <a:schemeClr val="tx1"/>
                        </a:solidFill>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03175">
                <a:tc>
                  <a:txBody>
                    <a:bodyPr/>
                    <a:lstStyle/>
                    <a:p>
                      <a:pPr marL="0" marR="0" lvl="0" indent="0" algn="ctr" rtl="0">
                        <a:spcBef>
                          <a:spcPts val="0"/>
                        </a:spcBef>
                        <a:spcAft>
                          <a:spcPts val="0"/>
                        </a:spcAft>
                        <a:buNone/>
                      </a:pPr>
                      <a:r>
                        <a:rPr lang="en-US" dirty="0">
                          <a:solidFill>
                            <a:schemeClr val="tx1"/>
                          </a:solidFill>
                        </a:rPr>
                        <a:t>6.</a:t>
                      </a:r>
                      <a:endParaRPr dirty="0">
                        <a:solidFill>
                          <a:schemeClr val="tx1"/>
                        </a:solidFill>
                      </a:endParaRPr>
                    </a:p>
                  </a:txBody>
                  <a:tcPr marL="99050" marR="99050" marT="45925" marB="459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65088" algn="l" rtl="0">
                        <a:lnSpc>
                          <a:spcPct val="115000"/>
                        </a:lnSpc>
                        <a:spcBef>
                          <a:spcPts val="0"/>
                        </a:spcBef>
                        <a:spcAft>
                          <a:spcPts val="0"/>
                        </a:spcAft>
                        <a:buNone/>
                      </a:pPr>
                      <a:r>
                        <a:rPr lang="en-US" sz="2000" dirty="0">
                          <a:solidFill>
                            <a:schemeClr val="tx1"/>
                          </a:solidFill>
                          <a:latin typeface="Calibri"/>
                          <a:ea typeface="Calibri"/>
                          <a:cs typeface="Calibri"/>
                          <a:sym typeface="Calibri"/>
                        </a:rPr>
                        <a:t>John Deer Experts</a:t>
                      </a:r>
                      <a:endParaRPr sz="2000" dirty="0">
                        <a:solidFill>
                          <a:schemeClr val="tx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2000" dirty="0">
                          <a:solidFill>
                            <a:schemeClr val="tx1"/>
                          </a:solidFill>
                          <a:latin typeface="Calibri"/>
                          <a:ea typeface="Calibri"/>
                          <a:cs typeface="Calibri"/>
                          <a:sym typeface="Calibri"/>
                        </a:rPr>
                        <a:t>Visiting Faculty</a:t>
                      </a:r>
                      <a:endParaRPr sz="2000" dirty="0">
                        <a:solidFill>
                          <a:schemeClr val="tx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tx1"/>
                          </a:solidFill>
                          <a:latin typeface="Calibri"/>
                          <a:ea typeface="Calibri"/>
                          <a:cs typeface="Calibri"/>
                          <a:sym typeface="Calibri"/>
                        </a:rPr>
                        <a:t>2018-19</a:t>
                      </a:r>
                      <a:endParaRPr sz="2000" dirty="0">
                        <a:solidFill>
                          <a:schemeClr val="tx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US" sz="2000" dirty="0">
                          <a:solidFill>
                            <a:schemeClr val="tx1"/>
                          </a:solidFill>
                          <a:latin typeface="Calibri"/>
                          <a:ea typeface="Calibri"/>
                          <a:cs typeface="Calibri"/>
                          <a:sym typeface="Calibri"/>
                        </a:rPr>
                        <a:t>35</a:t>
                      </a:r>
                      <a:endParaRPr sz="2000" dirty="0">
                        <a:solidFill>
                          <a:schemeClr val="tx1"/>
                        </a:solidFill>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699921137"/>
                  </a:ext>
                </a:extLst>
              </a:tr>
            </a:tbl>
          </a:graphicData>
        </a:graphic>
      </p:graphicFrame>
      <p:sp>
        <p:nvSpPr>
          <p:cNvPr id="1045" name="Google Shape;1045;p6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72</a:t>
            </a:fld>
            <a:endParaRPr sz="1200">
              <a:solidFill>
                <a:srgbClr val="898989"/>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grpSp>
        <p:nvGrpSpPr>
          <p:cNvPr id="1050" name="Google Shape;1050;p69"/>
          <p:cNvGrpSpPr/>
          <p:nvPr/>
        </p:nvGrpSpPr>
        <p:grpSpPr>
          <a:xfrm>
            <a:off x="0" y="827088"/>
            <a:ext cx="10980738" cy="130175"/>
            <a:chOff x="0" y="685800"/>
            <a:chExt cx="9128760" cy="304800"/>
          </a:xfrm>
        </p:grpSpPr>
        <p:sp>
          <p:nvSpPr>
            <p:cNvPr id="1051" name="Google Shape;1051;p69"/>
            <p:cNvSpPr/>
            <p:nvPr/>
          </p:nvSpPr>
          <p:spPr>
            <a:xfrm>
              <a:off x="7391400" y="685800"/>
              <a:ext cx="1737360" cy="304800"/>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69"/>
            <p:cNvSpPr/>
            <p:nvPr/>
          </p:nvSpPr>
          <p:spPr>
            <a:xfrm>
              <a:off x="0" y="685800"/>
              <a:ext cx="7315200" cy="304800"/>
            </a:xfrm>
            <a:prstGeom prst="rect">
              <a:avLst/>
            </a:prstGeom>
            <a:solidFill>
              <a:srgbClr val="31859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1379504"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053" name="Google Shape;1053;p69"/>
          <p:cNvSpPr>
            <a:spLocks noGrp="1"/>
          </p:cNvSpPr>
          <p:nvPr>
            <p:ph type="title"/>
          </p:nvPr>
        </p:nvSpPr>
        <p:spPr>
          <a:xfrm>
            <a:off x="1905000" y="2438400"/>
            <a:ext cx="8382000" cy="1676395"/>
          </a:xfrm>
          <a:prstGeom prst="bevel">
            <a:avLst>
              <a:gd name="adj" fmla="val 21757"/>
            </a:avLst>
          </a:prstGeom>
          <a:gradFill>
            <a:gsLst>
              <a:gs pos="0">
                <a:srgbClr val="5779C7"/>
              </a:gs>
              <a:gs pos="100000">
                <a:srgbClr val="002763"/>
              </a:gs>
            </a:gsLst>
            <a:path path="circle">
              <a:fillToRect l="50000" t="50000" r="50000" b="50000"/>
            </a:path>
            <a:tileRect/>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200"/>
              <a:buFont typeface="Book Antiqua"/>
              <a:buNone/>
            </a:pPr>
            <a:r>
              <a:rPr lang="en-US" sz="3200" b="1">
                <a:solidFill>
                  <a:schemeClr val="lt1"/>
                </a:solidFill>
                <a:latin typeface="Book Antiqua"/>
                <a:ea typeface="Book Antiqua"/>
                <a:cs typeface="Book Antiqua"/>
                <a:sym typeface="Book Antiqua"/>
              </a:rPr>
              <a:t>Departmental Infrastructure</a:t>
            </a:r>
            <a:endParaRPr sz="3200" b="1">
              <a:latin typeface="Book Antiqua"/>
              <a:ea typeface="Book Antiqua"/>
              <a:cs typeface="Book Antiqua"/>
              <a:sym typeface="Book Antiqua"/>
            </a:endParaRPr>
          </a:p>
        </p:txBody>
      </p:sp>
      <p:sp>
        <p:nvSpPr>
          <p:cNvPr id="1054" name="Google Shape;1054;p69"/>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73</a:t>
            </a:fld>
            <a:endParaRPr sz="1200">
              <a:solidFill>
                <a:srgbClr val="898989"/>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70"/>
          <p:cNvSpPr txBox="1"/>
          <p:nvPr/>
        </p:nvSpPr>
        <p:spPr>
          <a:xfrm>
            <a:off x="0" y="152400"/>
            <a:ext cx="11049000" cy="10779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Departmental Infrastructure Resources</a:t>
            </a:r>
            <a:endParaRPr/>
          </a:p>
          <a:p>
            <a:pPr marL="0" marR="0" lvl="0" indent="0" algn="ctr" rtl="0">
              <a:spcBef>
                <a:spcPts val="0"/>
              </a:spcBef>
              <a:spcAft>
                <a:spcPts val="0"/>
              </a:spcAft>
              <a:buNone/>
            </a:pPr>
            <a:endParaRPr sz="3200">
              <a:solidFill>
                <a:schemeClr val="dk1"/>
              </a:solidFill>
              <a:latin typeface="Calibri"/>
              <a:ea typeface="Calibri"/>
              <a:cs typeface="Calibri"/>
              <a:sym typeface="Calibri"/>
            </a:endParaRPr>
          </a:p>
        </p:txBody>
      </p:sp>
      <p:graphicFrame>
        <p:nvGraphicFramePr>
          <p:cNvPr id="1060" name="Google Shape;1060;p70"/>
          <p:cNvGraphicFramePr/>
          <p:nvPr>
            <p:extLst>
              <p:ext uri="{D42A27DB-BD31-4B8C-83A1-F6EECF244321}">
                <p14:modId xmlns:p14="http://schemas.microsoft.com/office/powerpoint/2010/main" val="3245869651"/>
              </p:ext>
            </p:extLst>
          </p:nvPr>
        </p:nvGraphicFramePr>
        <p:xfrm>
          <a:off x="2171700" y="1143000"/>
          <a:ext cx="7761300" cy="4481050"/>
        </p:xfrm>
        <a:graphic>
          <a:graphicData uri="http://schemas.openxmlformats.org/drawingml/2006/table">
            <a:tbl>
              <a:tblPr firstRow="1" bandRow="1">
                <a:noFill/>
                <a:tableStyleId>{3A9AB2A1-20BF-4FA5-B7F1-2D55E0F6911C}</a:tableStyleId>
              </a:tblPr>
              <a:tblGrid>
                <a:gridCol w="1377100">
                  <a:extLst>
                    <a:ext uri="{9D8B030D-6E8A-4147-A177-3AD203B41FA5}">
                      <a16:colId xmlns:a16="http://schemas.microsoft.com/office/drawing/2014/main" val="20000"/>
                    </a:ext>
                  </a:extLst>
                </a:gridCol>
                <a:gridCol w="3932000">
                  <a:extLst>
                    <a:ext uri="{9D8B030D-6E8A-4147-A177-3AD203B41FA5}">
                      <a16:colId xmlns:a16="http://schemas.microsoft.com/office/drawing/2014/main" val="20001"/>
                    </a:ext>
                  </a:extLst>
                </a:gridCol>
                <a:gridCol w="2452200">
                  <a:extLst>
                    <a:ext uri="{9D8B030D-6E8A-4147-A177-3AD203B41FA5}">
                      <a16:colId xmlns:a16="http://schemas.microsoft.com/office/drawing/2014/main" val="20002"/>
                    </a:ext>
                  </a:extLst>
                </a:gridCol>
              </a:tblGrid>
              <a:tr h="640150">
                <a:tc>
                  <a:txBody>
                    <a:bodyPr/>
                    <a:lstStyle/>
                    <a:p>
                      <a:pPr marL="0" marR="0" lvl="0" indent="0" algn="ctr" rtl="0">
                        <a:spcBef>
                          <a:spcPts val="0"/>
                        </a:spcBef>
                        <a:spcAft>
                          <a:spcPts val="0"/>
                        </a:spcAft>
                        <a:buNone/>
                      </a:pPr>
                      <a:r>
                        <a:rPr lang="en-US" sz="2000">
                          <a:latin typeface="Calibri"/>
                          <a:ea typeface="Calibri"/>
                          <a:cs typeface="Calibri"/>
                          <a:sym typeface="Calibri"/>
                        </a:rPr>
                        <a:t>Sr. No.</a:t>
                      </a:r>
                      <a:endParaRPr/>
                    </a:p>
                  </a:txBody>
                  <a:tcPr marL="91450" marR="91450" marT="45725" marB="45725" anchor="ctr">
                    <a:solidFill>
                      <a:srgbClr val="B7CCE4"/>
                    </a:solidFill>
                  </a:tcPr>
                </a:tc>
                <a:tc>
                  <a:txBody>
                    <a:bodyPr/>
                    <a:lstStyle/>
                    <a:p>
                      <a:pPr marL="0" marR="0" lvl="0" indent="0" algn="ctr" rtl="0">
                        <a:spcBef>
                          <a:spcPts val="0"/>
                        </a:spcBef>
                        <a:spcAft>
                          <a:spcPts val="0"/>
                        </a:spcAft>
                        <a:buNone/>
                      </a:pPr>
                      <a:r>
                        <a:rPr lang="en-US" sz="2000">
                          <a:latin typeface="Calibri"/>
                          <a:ea typeface="Calibri"/>
                          <a:cs typeface="Calibri"/>
                          <a:sym typeface="Calibri"/>
                        </a:rPr>
                        <a:t>Room Description</a:t>
                      </a:r>
                      <a:endParaRPr sz="2000">
                        <a:latin typeface="Calibri"/>
                        <a:ea typeface="Calibri"/>
                        <a:cs typeface="Calibri"/>
                        <a:sym typeface="Calibri"/>
                      </a:endParaRPr>
                    </a:p>
                  </a:txBody>
                  <a:tcPr marL="91450" marR="91450" marT="45725" marB="45725" anchor="ctr">
                    <a:solidFill>
                      <a:srgbClr val="B7CCE4"/>
                    </a:solidFill>
                  </a:tcPr>
                </a:tc>
                <a:tc>
                  <a:txBody>
                    <a:bodyPr/>
                    <a:lstStyle/>
                    <a:p>
                      <a:pPr marL="0" marR="0" lvl="0" indent="0" algn="ctr" rtl="0">
                        <a:spcBef>
                          <a:spcPts val="0"/>
                        </a:spcBef>
                        <a:spcAft>
                          <a:spcPts val="0"/>
                        </a:spcAft>
                        <a:buNone/>
                      </a:pPr>
                      <a:r>
                        <a:rPr lang="en-US" sz="2000">
                          <a:latin typeface="Calibri"/>
                          <a:ea typeface="Calibri"/>
                          <a:cs typeface="Calibri"/>
                          <a:sym typeface="Calibri"/>
                        </a:rPr>
                        <a:t>Count</a:t>
                      </a:r>
                      <a:endParaRPr/>
                    </a:p>
                  </a:txBody>
                  <a:tcPr marL="91450" marR="91450" marT="45725" marB="45725" anchor="ctr">
                    <a:solidFill>
                      <a:srgbClr val="B7CCE4"/>
                    </a:solidFill>
                  </a:tcPr>
                </a:tc>
                <a:extLst>
                  <a:ext uri="{0D108BD9-81ED-4DB2-BD59-A6C34878D82A}">
                    <a16:rowId xmlns:a16="http://schemas.microsoft.com/office/drawing/2014/main" val="10000"/>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1</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Classrooms</a:t>
                      </a:r>
                      <a:endParaRPr dirty="0"/>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9</a:t>
                      </a:r>
                      <a:endParaRPr sz="2000" b="0" dirty="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1"/>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2</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Laboratories</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a:t>12</a:t>
                      </a:r>
                      <a:endParaRPr sz="2000" b="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2"/>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3</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Seminar Hall</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a:t>1</a:t>
                      </a:r>
                      <a:endParaRPr sz="2000" b="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3"/>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4</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Faculty Cabins/Cubicles</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dirty="0">
                          <a:solidFill>
                            <a:schemeClr val="dk1"/>
                          </a:solidFill>
                          <a:latin typeface="Calibri"/>
                          <a:ea typeface="Calibri"/>
                          <a:cs typeface="Calibri"/>
                          <a:sym typeface="Calibri"/>
                        </a:rPr>
                        <a:t>15+26</a:t>
                      </a:r>
                      <a:endParaRPr sz="2000" b="0" dirty="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4"/>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5</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HOD Cabin</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a:t>1</a:t>
                      </a:r>
                      <a:endParaRPr sz="2000" b="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5"/>
                  </a:ext>
                </a:extLst>
              </a:tr>
              <a:tr h="640150">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6</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b="0">
                          <a:solidFill>
                            <a:schemeClr val="dk1"/>
                          </a:solidFill>
                          <a:latin typeface="Calibri"/>
                          <a:ea typeface="Calibri"/>
                          <a:cs typeface="Calibri"/>
                          <a:sym typeface="Calibri"/>
                        </a:rPr>
                        <a:t>Departmental Library</a:t>
                      </a:r>
                      <a:endParaRPr/>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2000" dirty="0"/>
                        <a:t>1</a:t>
                      </a:r>
                      <a:endParaRPr sz="2000" b="0" dirty="0">
                        <a:solidFill>
                          <a:schemeClr val="dk1"/>
                        </a:solidFill>
                        <a:latin typeface="Calibri"/>
                        <a:ea typeface="Calibri"/>
                        <a:cs typeface="Calibri"/>
                        <a:sym typeface="Calibri"/>
                      </a:endParaRPr>
                    </a:p>
                  </a:txBody>
                  <a:tcPr marL="91450" marR="91450" marT="45725" marB="45725" anchor="ctr">
                    <a:solidFill>
                      <a:schemeClr val="lt1"/>
                    </a:solidFill>
                  </a:tcPr>
                </a:tc>
                <a:extLst>
                  <a:ext uri="{0D108BD9-81ED-4DB2-BD59-A6C34878D82A}">
                    <a16:rowId xmlns:a16="http://schemas.microsoft.com/office/drawing/2014/main" val="10006"/>
                  </a:ext>
                </a:extLst>
              </a:tr>
            </a:tbl>
          </a:graphicData>
        </a:graphic>
      </p:graphicFrame>
      <p:sp>
        <p:nvSpPr>
          <p:cNvPr id="1061" name="Google Shape;1061;p70"/>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74</a:t>
            </a:fld>
            <a:endParaRPr sz="1200">
              <a:solidFill>
                <a:srgbClr val="898989"/>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71"/>
          <p:cNvSpPr txBox="1">
            <a:spLocks noGrp="1"/>
          </p:cNvSpPr>
          <p:nvPr>
            <p:ph type="title"/>
          </p:nvPr>
        </p:nvSpPr>
        <p:spPr>
          <a:xfrm>
            <a:off x="-124625" y="0"/>
            <a:ext cx="10972800" cy="4572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sz="3200" b="1"/>
              <a:t>Laboratories</a:t>
            </a:r>
            <a:endParaRPr sz="3200" b="1"/>
          </a:p>
        </p:txBody>
      </p:sp>
      <p:graphicFrame>
        <p:nvGraphicFramePr>
          <p:cNvPr id="1067" name="Google Shape;1067;p71"/>
          <p:cNvGraphicFramePr/>
          <p:nvPr>
            <p:extLst>
              <p:ext uri="{D42A27DB-BD31-4B8C-83A1-F6EECF244321}">
                <p14:modId xmlns:p14="http://schemas.microsoft.com/office/powerpoint/2010/main" val="1794283334"/>
              </p:ext>
            </p:extLst>
          </p:nvPr>
        </p:nvGraphicFramePr>
        <p:xfrm>
          <a:off x="1219199" y="631900"/>
          <a:ext cx="9753600" cy="6108625"/>
        </p:xfrm>
        <a:graphic>
          <a:graphicData uri="http://schemas.openxmlformats.org/drawingml/2006/table">
            <a:tbl>
              <a:tblPr>
                <a:noFill/>
                <a:tableStyleId>{C94166BD-86A1-4B40-9D44-475A1969BD2C}</a:tableStyleId>
              </a:tblPr>
              <a:tblGrid>
                <a:gridCol w="855250">
                  <a:extLst>
                    <a:ext uri="{9D8B030D-6E8A-4147-A177-3AD203B41FA5}">
                      <a16:colId xmlns:a16="http://schemas.microsoft.com/office/drawing/2014/main" val="20000"/>
                    </a:ext>
                  </a:extLst>
                </a:gridCol>
                <a:gridCol w="6684775">
                  <a:extLst>
                    <a:ext uri="{9D8B030D-6E8A-4147-A177-3AD203B41FA5}">
                      <a16:colId xmlns:a16="http://schemas.microsoft.com/office/drawing/2014/main" val="20001"/>
                    </a:ext>
                  </a:extLst>
                </a:gridCol>
                <a:gridCol w="2213575">
                  <a:extLst>
                    <a:ext uri="{9D8B030D-6E8A-4147-A177-3AD203B41FA5}">
                      <a16:colId xmlns:a16="http://schemas.microsoft.com/office/drawing/2014/main" val="20002"/>
                    </a:ext>
                  </a:extLst>
                </a:gridCol>
              </a:tblGrid>
              <a:tr h="609625">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a:latin typeface="Calibri"/>
                          <a:ea typeface="Calibri"/>
                          <a:cs typeface="Calibri"/>
                          <a:sym typeface="Calibri"/>
                        </a:rPr>
                        <a:t> Sr. No.</a:t>
                      </a:r>
                      <a:endParaRPr sz="2000" b="1">
                        <a:solidFill>
                          <a:srgbClr val="000000"/>
                        </a:solidFill>
                        <a:latin typeface="Calibri"/>
                        <a:ea typeface="Calibri"/>
                        <a:cs typeface="Calibri"/>
                        <a:sym typeface="Calibri"/>
                      </a:endParaRPr>
                    </a:p>
                  </a:txBody>
                  <a:tcPr marL="20875" marR="20875" marT="0" marB="0" anchor="ctr">
                    <a:solidFill>
                      <a:srgbClr val="C5D8F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1">
                          <a:latin typeface="Calibri"/>
                          <a:ea typeface="Calibri"/>
                          <a:cs typeface="Calibri"/>
                          <a:sym typeface="Calibri"/>
                        </a:rPr>
                        <a:t>Name of Laboratory</a:t>
                      </a:r>
                      <a:endParaRPr sz="2000" b="1">
                        <a:latin typeface="Calibri"/>
                        <a:ea typeface="Calibri"/>
                        <a:cs typeface="Calibri"/>
                        <a:sym typeface="Calibri"/>
                      </a:endParaRPr>
                    </a:p>
                  </a:txBody>
                  <a:tcPr marL="20875" marR="20875" marT="0" marB="0" anchor="ctr">
                    <a:solidFill>
                      <a:srgbClr val="C5D8F1"/>
                    </a:solidFill>
                  </a:tcPr>
                </a:tc>
                <a:tc>
                  <a:txBody>
                    <a:bodyPr/>
                    <a:lstStyle/>
                    <a:p>
                      <a:pPr marL="0" marR="0" lvl="0" indent="0" algn="ctr" rtl="0">
                        <a:lnSpc>
                          <a:spcPct val="100000"/>
                        </a:lnSpc>
                        <a:spcBef>
                          <a:spcPts val="0"/>
                        </a:spcBef>
                        <a:spcAft>
                          <a:spcPts val="0"/>
                        </a:spcAft>
                        <a:buNone/>
                      </a:pPr>
                      <a:r>
                        <a:rPr lang="en-US" sz="2000" b="1">
                          <a:latin typeface="Calibri"/>
                          <a:ea typeface="Calibri"/>
                          <a:cs typeface="Calibri"/>
                          <a:sym typeface="Calibri"/>
                        </a:rPr>
                        <a:t>Investment Cost  </a:t>
                      </a:r>
                      <a:endParaRPr/>
                    </a:p>
                    <a:p>
                      <a:pPr marL="0" marR="0" lvl="0" indent="0" algn="ctr" rtl="0">
                        <a:lnSpc>
                          <a:spcPct val="100000"/>
                        </a:lnSpc>
                        <a:spcBef>
                          <a:spcPts val="0"/>
                        </a:spcBef>
                        <a:spcAft>
                          <a:spcPts val="0"/>
                        </a:spcAft>
                        <a:buNone/>
                      </a:pPr>
                      <a:r>
                        <a:rPr lang="en-US" sz="2000" b="1">
                          <a:latin typeface="Calibri"/>
                          <a:ea typeface="Calibri"/>
                          <a:cs typeface="Calibri"/>
                          <a:sym typeface="Calibri"/>
                        </a:rPr>
                        <a:t>In Rupees.</a:t>
                      </a:r>
                      <a:endParaRPr sz="2000" b="1">
                        <a:latin typeface="Calibri"/>
                        <a:ea typeface="Calibri"/>
                        <a:cs typeface="Calibri"/>
                        <a:sym typeface="Calibri"/>
                      </a:endParaRPr>
                    </a:p>
                  </a:txBody>
                  <a:tcPr marL="20875" marR="20875" marT="0" marB="0" anchor="ctr">
                    <a:solidFill>
                      <a:srgbClr val="C5D8F1"/>
                    </a:solidFill>
                  </a:tcPr>
                </a:tc>
                <a:extLst>
                  <a:ext uri="{0D108BD9-81ED-4DB2-BD59-A6C34878D82A}">
                    <a16:rowId xmlns:a16="http://schemas.microsoft.com/office/drawing/2014/main" val="10000"/>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1</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dirty="0"/>
                        <a:t>Research Lab (1316D)</a:t>
                      </a:r>
                      <a:endParaRPr sz="2000" b="0" dirty="0">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1959045</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1"/>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2</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Information Access Centre (1318)</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350000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2"/>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3</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Nvidia Visual Computing Lab (1321A)</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1712000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3"/>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4</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Network Lab (1321D)</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1790000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4"/>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5</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dirty="0"/>
                        <a:t>System Software Lab (1323A)</a:t>
                      </a:r>
                      <a:endParaRPr sz="2000" b="0" dirty="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5964105</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5"/>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6</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IOT Lab (1323D)</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568919</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6"/>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7</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Data Science Lab (1326)</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559705</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7"/>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8</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Software Engineering Lab (1327)</a:t>
                      </a:r>
                      <a:endParaRPr sz="2000" b="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569300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8"/>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9</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dirty="0"/>
                        <a:t>Human-Computer Interaction Lab (1329)</a:t>
                      </a:r>
                      <a:endParaRPr sz="2000" b="0" dirty="0">
                        <a:solidFill>
                          <a:schemeClr val="dk1"/>
                        </a:solidFill>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a:t>570600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09"/>
                  </a:ext>
                </a:extLst>
              </a:tr>
              <a:tr h="423000">
                <a:tc>
                  <a:txBody>
                    <a:bodyPr/>
                    <a:lstStyle/>
                    <a:p>
                      <a:pPr marL="0" marR="0" lvl="0" indent="0" algn="ctr" rtl="0">
                        <a:lnSpc>
                          <a:spcPct val="115000"/>
                        </a:lnSpc>
                        <a:spcBef>
                          <a:spcPts val="0"/>
                        </a:spcBef>
                        <a:spcAft>
                          <a:spcPts val="0"/>
                        </a:spcAft>
                        <a:buNone/>
                      </a:pPr>
                      <a:r>
                        <a:rPr lang="en-US" sz="2000"/>
                        <a:t>10</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dirty="0"/>
                        <a:t>Project Lab (1207)</a:t>
                      </a:r>
                      <a:endParaRPr sz="2000" dirty="0"/>
                    </a:p>
                  </a:txBody>
                  <a:tcPr marL="20875" marR="20875" marT="0" marB="0" anchor="ctr"/>
                </a:tc>
                <a:tc>
                  <a:txBody>
                    <a:bodyPr/>
                    <a:lstStyle/>
                    <a:p>
                      <a:pPr marL="0" marR="0" lvl="0" indent="0" algn="ctr" rtl="0">
                        <a:lnSpc>
                          <a:spcPct val="115000"/>
                        </a:lnSpc>
                        <a:spcBef>
                          <a:spcPts val="0"/>
                        </a:spcBef>
                        <a:spcAft>
                          <a:spcPts val="0"/>
                        </a:spcAft>
                        <a:buNone/>
                      </a:pPr>
                      <a:r>
                        <a:rPr lang="en-US" sz="2000"/>
                        <a:t>729440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10"/>
                  </a:ext>
                </a:extLst>
              </a:tr>
              <a:tr h="423000">
                <a:tc>
                  <a:txBody>
                    <a:bodyPr/>
                    <a:lstStyle/>
                    <a:p>
                      <a:pPr marL="0" marR="0" lvl="0" indent="0" algn="ctr" rtl="0">
                        <a:lnSpc>
                          <a:spcPct val="115000"/>
                        </a:lnSpc>
                        <a:spcBef>
                          <a:spcPts val="0"/>
                        </a:spcBef>
                        <a:spcAft>
                          <a:spcPts val="0"/>
                        </a:spcAft>
                        <a:buNone/>
                      </a:pPr>
                      <a:r>
                        <a:rPr lang="en-US" sz="2000"/>
                        <a:t>11</a:t>
                      </a:r>
                      <a:endParaRPr sz="2000" b="0">
                        <a:latin typeface="Calibri"/>
                        <a:ea typeface="Calibri"/>
                        <a:cs typeface="Calibri"/>
                        <a:sym typeface="Calibri"/>
                      </a:endParaRPr>
                    </a:p>
                  </a:txBody>
                  <a:tcPr marL="20875" marR="20875" marT="0" marB="0" anchor="ctr"/>
                </a:tc>
                <a:tc>
                  <a:txBody>
                    <a:bodyPr/>
                    <a:lstStyle/>
                    <a:p>
                      <a:pPr marL="111125" marR="0" lvl="0" indent="0" algn="l" rtl="0">
                        <a:lnSpc>
                          <a:spcPct val="115000"/>
                        </a:lnSpc>
                        <a:spcBef>
                          <a:spcPts val="0"/>
                        </a:spcBef>
                        <a:spcAft>
                          <a:spcPts val="0"/>
                        </a:spcAft>
                        <a:buNone/>
                      </a:pPr>
                      <a:r>
                        <a:rPr lang="en-US" sz="2000"/>
                        <a:t>AR/VR Lab (1208)</a:t>
                      </a:r>
                      <a:endParaRPr sz="2000"/>
                    </a:p>
                  </a:txBody>
                  <a:tcPr marL="20875" marR="20875" marT="0" marB="0" anchor="ctr"/>
                </a:tc>
                <a:tc>
                  <a:txBody>
                    <a:bodyPr/>
                    <a:lstStyle/>
                    <a:p>
                      <a:pPr marL="0" marR="0" lvl="0" indent="0" algn="ctr" rtl="0">
                        <a:lnSpc>
                          <a:spcPct val="115000"/>
                        </a:lnSpc>
                        <a:spcBef>
                          <a:spcPts val="0"/>
                        </a:spcBef>
                        <a:spcAft>
                          <a:spcPts val="0"/>
                        </a:spcAft>
                        <a:buNone/>
                      </a:pPr>
                      <a:r>
                        <a:rPr lang="en-US" sz="2000"/>
                        <a:t>156365</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11"/>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1</a:t>
                      </a:r>
                      <a:r>
                        <a:rPr lang="en-US" sz="2000"/>
                        <a:t>2</a:t>
                      </a:r>
                      <a:endParaRPr sz="2000" b="0">
                        <a:latin typeface="Calibri"/>
                        <a:ea typeface="Calibri"/>
                        <a:cs typeface="Calibri"/>
                        <a:sym typeface="Calibri"/>
                      </a:endParaRPr>
                    </a:p>
                  </a:txBody>
                  <a:tcPr marL="20875" marR="20875" marT="0" marB="0" anchor="ctr"/>
                </a:tc>
                <a:tc>
                  <a:txBody>
                    <a:bodyPr/>
                    <a:lstStyle/>
                    <a:p>
                      <a:pPr marL="0" marR="0" lvl="0" indent="0" algn="l" rtl="0">
                        <a:lnSpc>
                          <a:spcPct val="115000"/>
                        </a:lnSpc>
                        <a:spcBef>
                          <a:spcPts val="0"/>
                        </a:spcBef>
                        <a:spcAft>
                          <a:spcPts val="0"/>
                        </a:spcAft>
                        <a:buNone/>
                      </a:pPr>
                      <a:r>
                        <a:rPr lang="en-US" sz="2000"/>
                        <a:t> Computer Vision Lab (1209)</a:t>
                      </a:r>
                      <a:endParaRPr sz="2000"/>
                    </a:p>
                  </a:txBody>
                  <a:tcPr marL="20875" marR="20875" marT="0" marB="0" anchor="ctr"/>
                </a:tc>
                <a:tc>
                  <a:txBody>
                    <a:bodyPr/>
                    <a:lstStyle/>
                    <a:p>
                      <a:pPr marL="0" marR="0" lvl="0" indent="0" algn="ctr" rtl="0">
                        <a:lnSpc>
                          <a:spcPct val="115000"/>
                        </a:lnSpc>
                        <a:spcBef>
                          <a:spcPts val="0"/>
                        </a:spcBef>
                        <a:spcAft>
                          <a:spcPts val="0"/>
                        </a:spcAft>
                        <a:buNone/>
                      </a:pPr>
                      <a:r>
                        <a:rPr lang="en-US" sz="2000"/>
                        <a:t>527500</a:t>
                      </a:r>
                      <a:endParaRPr sz="2000" b="0">
                        <a:latin typeface="Calibri"/>
                        <a:ea typeface="Calibri"/>
                        <a:cs typeface="Calibri"/>
                        <a:sym typeface="Calibri"/>
                      </a:endParaRPr>
                    </a:p>
                  </a:txBody>
                  <a:tcPr marL="20875" marR="20875" marT="0" marB="0" anchor="ctr"/>
                </a:tc>
                <a:extLst>
                  <a:ext uri="{0D108BD9-81ED-4DB2-BD59-A6C34878D82A}">
                    <a16:rowId xmlns:a16="http://schemas.microsoft.com/office/drawing/2014/main" val="10012"/>
                  </a:ext>
                </a:extLst>
              </a:tr>
              <a:tr h="423000">
                <a:tc>
                  <a:txBody>
                    <a:bodyPr/>
                    <a:lstStyle/>
                    <a:p>
                      <a:pPr marL="0" marR="0" lvl="0" indent="0" algn="ctr" rtl="0">
                        <a:lnSpc>
                          <a:spcPct val="115000"/>
                        </a:lnSpc>
                        <a:spcBef>
                          <a:spcPts val="0"/>
                        </a:spcBef>
                        <a:spcAft>
                          <a:spcPts val="0"/>
                        </a:spcAft>
                        <a:buNone/>
                      </a:pPr>
                      <a:r>
                        <a:rPr lang="en-US" sz="2000" b="0">
                          <a:latin typeface="Calibri"/>
                          <a:ea typeface="Calibri"/>
                          <a:cs typeface="Calibri"/>
                          <a:sym typeface="Calibri"/>
                        </a:rPr>
                        <a:t> </a:t>
                      </a:r>
                      <a:endParaRPr sz="2000" b="0">
                        <a:latin typeface="Calibri"/>
                        <a:ea typeface="Calibri"/>
                        <a:cs typeface="Calibri"/>
                        <a:sym typeface="Calibri"/>
                      </a:endParaRPr>
                    </a:p>
                  </a:txBody>
                  <a:tcPr marL="20875" marR="20875" marT="0" marB="0" anchor="ctr"/>
                </a:tc>
                <a:tc>
                  <a:txBody>
                    <a:bodyPr/>
                    <a:lstStyle/>
                    <a:p>
                      <a:pPr marL="0" marR="0" lvl="0" indent="0" algn="r" rtl="0">
                        <a:lnSpc>
                          <a:spcPct val="115000"/>
                        </a:lnSpc>
                        <a:spcBef>
                          <a:spcPts val="0"/>
                        </a:spcBef>
                        <a:spcAft>
                          <a:spcPts val="0"/>
                        </a:spcAft>
                        <a:buNone/>
                      </a:pPr>
                      <a:r>
                        <a:rPr lang="en-US" sz="2000" b="1">
                          <a:latin typeface="Calibri"/>
                          <a:ea typeface="Calibri"/>
                          <a:cs typeface="Calibri"/>
                          <a:sym typeface="Calibri"/>
                        </a:rPr>
                        <a:t>Total Investment</a:t>
                      </a:r>
                      <a:endParaRPr sz="2000" b="1">
                        <a:latin typeface="Calibri"/>
                        <a:ea typeface="Calibri"/>
                        <a:cs typeface="Calibri"/>
                        <a:sym typeface="Calibri"/>
                      </a:endParaRPr>
                    </a:p>
                  </a:txBody>
                  <a:tcPr marL="20875" marR="20875" marT="0" marB="0" anchor="ctr"/>
                </a:tc>
                <a:tc>
                  <a:txBody>
                    <a:bodyPr/>
                    <a:lstStyle/>
                    <a:p>
                      <a:pPr marL="0" marR="0" lvl="0" indent="0" algn="ctr" rtl="0">
                        <a:lnSpc>
                          <a:spcPct val="115000"/>
                        </a:lnSpc>
                        <a:spcBef>
                          <a:spcPts val="0"/>
                        </a:spcBef>
                        <a:spcAft>
                          <a:spcPts val="0"/>
                        </a:spcAft>
                        <a:buNone/>
                      </a:pPr>
                      <a:r>
                        <a:rPr lang="en-US" sz="2000" b="1" dirty="0"/>
                        <a:t>15456979</a:t>
                      </a:r>
                      <a:endParaRPr sz="2000" b="1" dirty="0">
                        <a:latin typeface="Calibri"/>
                        <a:ea typeface="Calibri"/>
                        <a:cs typeface="Calibri"/>
                        <a:sym typeface="Calibri"/>
                      </a:endParaRPr>
                    </a:p>
                  </a:txBody>
                  <a:tcPr marL="20875" marR="20875" marT="0" marB="0" anchor="ctr"/>
                </a:tc>
                <a:extLst>
                  <a:ext uri="{0D108BD9-81ED-4DB2-BD59-A6C34878D82A}">
                    <a16:rowId xmlns:a16="http://schemas.microsoft.com/office/drawing/2014/main" val="10013"/>
                  </a:ext>
                </a:extLst>
              </a:tr>
            </a:tbl>
          </a:graphicData>
        </a:graphic>
      </p:graphicFrame>
      <p:sp>
        <p:nvSpPr>
          <p:cNvPr id="1068" name="Google Shape;1068;p71"/>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75</a:t>
            </a:fld>
            <a:endParaRPr sz="1200">
              <a:solidFill>
                <a:srgbClr val="898989"/>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73"/>
          <p:cNvSpPr txBox="1">
            <a:spLocks noGrp="1"/>
          </p:cNvSpPr>
          <p:nvPr>
            <p:ph type="title"/>
          </p:nvPr>
        </p:nvSpPr>
        <p:spPr>
          <a:xfrm>
            <a:off x="609600" y="152400"/>
            <a:ext cx="10972800" cy="6397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a:t>Snapshots of Laboratories</a:t>
            </a:r>
            <a:endParaRPr sz="3200"/>
          </a:p>
        </p:txBody>
      </p:sp>
      <p:sp>
        <p:nvSpPr>
          <p:cNvPr id="1086" name="Google Shape;1086;p73"/>
          <p:cNvSpPr txBox="1"/>
          <p:nvPr/>
        </p:nvSpPr>
        <p:spPr>
          <a:xfrm>
            <a:off x="1249680" y="6033205"/>
            <a:ext cx="484632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Apple </a:t>
            </a:r>
            <a:r>
              <a:rPr lang="en-US" sz="1800" b="1" dirty="0" err="1">
                <a:solidFill>
                  <a:schemeClr val="dk1"/>
                </a:solidFill>
                <a:latin typeface="Calibri"/>
                <a:ea typeface="Calibri"/>
                <a:cs typeface="Calibri"/>
                <a:sym typeface="Calibri"/>
              </a:rPr>
              <a:t>iMAC</a:t>
            </a:r>
            <a:r>
              <a:rPr lang="en-US" sz="1800" b="1" dirty="0">
                <a:solidFill>
                  <a:schemeClr val="dk1"/>
                </a:solidFill>
                <a:latin typeface="Calibri"/>
                <a:ea typeface="Calibri"/>
                <a:cs typeface="Calibri"/>
                <a:sym typeface="Calibri"/>
              </a:rPr>
              <a:t> M1 Series –High Computing Facility to students</a:t>
            </a:r>
            <a:endParaRPr dirty="0"/>
          </a:p>
        </p:txBody>
      </p:sp>
      <p:sp>
        <p:nvSpPr>
          <p:cNvPr id="1087" name="Google Shape;1087;p73"/>
          <p:cNvSpPr txBox="1"/>
          <p:nvPr/>
        </p:nvSpPr>
        <p:spPr>
          <a:xfrm>
            <a:off x="6596380" y="5987059"/>
            <a:ext cx="42672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NVIDIA VISUAL COMPUTING LAB </a:t>
            </a:r>
            <a:endParaRPr dirty="0"/>
          </a:p>
        </p:txBody>
      </p:sp>
      <p:sp>
        <p:nvSpPr>
          <p:cNvPr id="1090" name="Google Shape;1090;p73"/>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76</a:t>
            </a:fld>
            <a:endParaRPr sz="1200">
              <a:solidFill>
                <a:srgbClr val="89898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47193BA-30C4-460C-6421-BF178DB7F5A6}"/>
              </a:ext>
            </a:extLst>
          </p:cNvPr>
          <p:cNvPicPr>
            <a:picLocks noChangeAspect="1"/>
          </p:cNvPicPr>
          <p:nvPr/>
        </p:nvPicPr>
        <p:blipFill>
          <a:blip r:embed="rId3"/>
          <a:stretch>
            <a:fillRect/>
          </a:stretch>
        </p:blipFill>
        <p:spPr>
          <a:xfrm>
            <a:off x="1021080" y="934720"/>
            <a:ext cx="4846320" cy="4815840"/>
          </a:xfrm>
          <a:prstGeom prst="rect">
            <a:avLst/>
          </a:prstGeom>
        </p:spPr>
      </p:pic>
      <p:pic>
        <p:nvPicPr>
          <p:cNvPr id="3074" name="Picture 2" descr="BannerImg">
            <a:extLst>
              <a:ext uri="{FF2B5EF4-FFF2-40B4-BE49-F238E27FC236}">
                <a16:creationId xmlns:a16="http://schemas.microsoft.com/office/drawing/2014/main" id="{A0E676AC-79CF-A298-13A2-697AB98D4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880" y="863440"/>
            <a:ext cx="5715000" cy="4887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grpSp>
        <p:nvGrpSpPr>
          <p:cNvPr id="1274" name="Google Shape;1274;p91"/>
          <p:cNvGrpSpPr/>
          <p:nvPr/>
        </p:nvGrpSpPr>
        <p:grpSpPr>
          <a:xfrm>
            <a:off x="1083366" y="220801"/>
            <a:ext cx="10980738" cy="130175"/>
            <a:chOff x="0" y="685800"/>
            <a:chExt cx="9128760" cy="304800"/>
          </a:xfrm>
        </p:grpSpPr>
        <p:sp>
          <p:nvSpPr>
            <p:cNvPr id="1275" name="Google Shape;1275;p91"/>
            <p:cNvSpPr/>
            <p:nvPr/>
          </p:nvSpPr>
          <p:spPr>
            <a:xfrm>
              <a:off x="7391400" y="685800"/>
              <a:ext cx="1737360" cy="304800"/>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6" name="Google Shape;1276;p91"/>
            <p:cNvSpPr/>
            <p:nvPr/>
          </p:nvSpPr>
          <p:spPr>
            <a:xfrm>
              <a:off x="0" y="685800"/>
              <a:ext cx="7315200" cy="304800"/>
            </a:xfrm>
            <a:prstGeom prst="rect">
              <a:avLst/>
            </a:prstGeom>
            <a:solidFill>
              <a:srgbClr val="31859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1379504"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1277" name="Google Shape;1277;p91"/>
          <p:cNvSpPr>
            <a:spLocks noGrp="1"/>
          </p:cNvSpPr>
          <p:nvPr>
            <p:ph type="title"/>
          </p:nvPr>
        </p:nvSpPr>
        <p:spPr>
          <a:xfrm>
            <a:off x="1905000" y="2438400"/>
            <a:ext cx="8382000" cy="1676395"/>
          </a:xfrm>
          <a:prstGeom prst="bevel">
            <a:avLst>
              <a:gd name="adj" fmla="val 21757"/>
            </a:avLst>
          </a:prstGeom>
          <a:gradFill>
            <a:gsLst>
              <a:gs pos="0">
                <a:srgbClr val="5779C7"/>
              </a:gs>
              <a:gs pos="100000">
                <a:srgbClr val="002763"/>
              </a:gs>
            </a:gsLst>
            <a:path path="circle">
              <a:fillToRect l="50000" t="50000" r="50000" b="50000"/>
            </a:path>
            <a:tileRect/>
          </a:gradFill>
          <a:ln>
            <a:noFill/>
          </a:ln>
          <a:effectLst>
            <a:outerShdw blurRad="76200" sy="23000" kx="1200000" algn="br" rotWithShape="0">
              <a:srgbClr val="000000">
                <a:alpha val="2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200"/>
              <a:buFont typeface="Book Antiqua"/>
              <a:buNone/>
            </a:pPr>
            <a:r>
              <a:rPr lang="en-US" sz="3200" b="1">
                <a:solidFill>
                  <a:schemeClr val="lt1"/>
                </a:solidFill>
                <a:latin typeface="Book Antiqua"/>
                <a:ea typeface="Book Antiqua"/>
                <a:cs typeface="Book Antiqua"/>
                <a:sym typeface="Book Antiqua"/>
              </a:rPr>
              <a:t>Continuous Improvement</a:t>
            </a:r>
            <a:endParaRPr/>
          </a:p>
        </p:txBody>
      </p:sp>
      <p:sp>
        <p:nvSpPr>
          <p:cNvPr id="1278" name="Google Shape;1278;p91"/>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77</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1627050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92"/>
          <p:cNvSpPr txBox="1"/>
          <p:nvPr/>
        </p:nvSpPr>
        <p:spPr>
          <a:xfrm>
            <a:off x="0" y="98371"/>
            <a:ext cx="11049000" cy="8001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Admissions</a:t>
            </a:r>
          </a:p>
          <a:p>
            <a:pPr marL="0" marR="0" lvl="0" indent="0" algn="ctr" rtl="0">
              <a:spcBef>
                <a:spcPts val="0"/>
              </a:spcBef>
              <a:spcAft>
                <a:spcPts val="0"/>
              </a:spcAft>
              <a:buNone/>
            </a:pPr>
            <a:endParaRPr dirty="0"/>
          </a:p>
        </p:txBody>
      </p:sp>
      <p:graphicFrame>
        <p:nvGraphicFramePr>
          <p:cNvPr id="1284" name="Google Shape;1284;p92"/>
          <p:cNvGraphicFramePr/>
          <p:nvPr/>
        </p:nvGraphicFramePr>
        <p:xfrm>
          <a:off x="1295399" y="1041400"/>
          <a:ext cx="10363225" cy="5230169"/>
        </p:xfrm>
        <a:graphic>
          <a:graphicData uri="http://schemas.openxmlformats.org/drawingml/2006/table">
            <a:tbl>
              <a:tblPr firstRow="1" firstCol="1" bandRow="1">
                <a:noFill/>
                <a:tableStyleId>{7E31700F-715C-4B57-BA64-622D2D4E7403}</a:tableStyleId>
              </a:tblPr>
              <a:tblGrid>
                <a:gridCol w="2718300">
                  <a:extLst>
                    <a:ext uri="{9D8B030D-6E8A-4147-A177-3AD203B41FA5}">
                      <a16:colId xmlns:a16="http://schemas.microsoft.com/office/drawing/2014/main" val="20000"/>
                    </a:ext>
                  </a:extLst>
                </a:gridCol>
                <a:gridCol w="3103375">
                  <a:extLst>
                    <a:ext uri="{9D8B030D-6E8A-4147-A177-3AD203B41FA5}">
                      <a16:colId xmlns:a16="http://schemas.microsoft.com/office/drawing/2014/main" val="20001"/>
                    </a:ext>
                  </a:extLst>
                </a:gridCol>
                <a:gridCol w="1513850">
                  <a:extLst>
                    <a:ext uri="{9D8B030D-6E8A-4147-A177-3AD203B41FA5}">
                      <a16:colId xmlns:a16="http://schemas.microsoft.com/office/drawing/2014/main" val="20002"/>
                    </a:ext>
                  </a:extLst>
                </a:gridCol>
                <a:gridCol w="1513850">
                  <a:extLst>
                    <a:ext uri="{9D8B030D-6E8A-4147-A177-3AD203B41FA5}">
                      <a16:colId xmlns:a16="http://schemas.microsoft.com/office/drawing/2014/main" val="20003"/>
                    </a:ext>
                  </a:extLst>
                </a:gridCol>
                <a:gridCol w="1513850">
                  <a:extLst>
                    <a:ext uri="{9D8B030D-6E8A-4147-A177-3AD203B41FA5}">
                      <a16:colId xmlns:a16="http://schemas.microsoft.com/office/drawing/2014/main" val="20004"/>
                    </a:ext>
                  </a:extLst>
                </a:gridCol>
              </a:tblGrid>
              <a:tr h="250579">
                <a:tc gridSpan="2">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IN" sz="1800" b="1" spc="5" dirty="0">
                          <a:effectLst/>
                          <a:latin typeface="Verdana" panose="020B0604030504040204" pitchFamily="34" charset="0"/>
                          <a:ea typeface="Verdana" panose="020B0604030504040204" pitchFamily="34" charset="0"/>
                          <a:cs typeface="Times New Roman" panose="02020603050405020304" pitchFamily="18" charset="0"/>
                        </a:rPr>
                        <a:t>Item</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rtl="0">
                        <a:lnSpc>
                          <a:spcPct val="115000"/>
                        </a:lnSpc>
                        <a:spcBef>
                          <a:spcPts val="0"/>
                        </a:spcBef>
                        <a:spcAft>
                          <a:spcPts val="0"/>
                        </a:spcAft>
                        <a:buNone/>
                      </a:pPr>
                      <a:endParaRPr sz="1800" dirty="0">
                        <a:latin typeface="Calibri"/>
                        <a:ea typeface="Calibri"/>
                        <a:cs typeface="Calibri"/>
                        <a:sym typeface="Calibri"/>
                      </a:endParaRPr>
                    </a:p>
                  </a:txBody>
                  <a:tcPr marL="99050" marR="990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b="1" dirty="0">
                          <a:effectLst/>
                          <a:latin typeface="Verdana" panose="020B0604030504040204" pitchFamily="34" charset="0"/>
                          <a:ea typeface="Verdana" panose="020B0604030504040204" pitchFamily="34" charset="0"/>
                          <a:cs typeface="Times New Roman" panose="02020603050405020304" pitchFamily="18" charset="0"/>
                        </a:rPr>
                        <a:t>2021-22</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rtl="0">
                        <a:spcBef>
                          <a:spcPts val="0"/>
                        </a:spcBef>
                        <a:spcAft>
                          <a:spcPts val="0"/>
                        </a:spcAft>
                        <a:buNone/>
                      </a:pP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b="1" dirty="0">
                          <a:effectLst/>
                          <a:latin typeface="Verdana" panose="020B0604030504040204" pitchFamily="34" charset="0"/>
                          <a:ea typeface="Verdana" panose="020B0604030504040204" pitchFamily="34" charset="0"/>
                          <a:cs typeface="Times New Roman" panose="02020603050405020304" pitchFamily="18" charset="0"/>
                        </a:rPr>
                        <a:t>2020-21</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rtl="0">
                        <a:spcBef>
                          <a:spcPts val="0"/>
                        </a:spcBef>
                        <a:spcAft>
                          <a:spcPts val="0"/>
                        </a:spcAft>
                        <a:buNone/>
                      </a:pP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b="1" i="0" u="none" strike="noStrike" cap="none" dirty="0">
                          <a:solidFill>
                            <a:schemeClr val="lt1"/>
                          </a:solidFill>
                          <a:effectLst/>
                          <a:latin typeface="Verdana" panose="020B0604030504040204" pitchFamily="34" charset="0"/>
                          <a:ea typeface="Verdana" panose="020B0604030504040204" pitchFamily="34" charset="0"/>
                          <a:cs typeface="Times New Roman" panose="02020603050405020304" pitchFamily="18" charset="0"/>
                          <a:sym typeface="Arial"/>
                        </a:rPr>
                        <a:t>2019-20</a:t>
                      </a:r>
                    </a:p>
                    <a:p>
                      <a:pPr marL="0" marR="0" lvl="0" indent="0" algn="ctr" rtl="0">
                        <a:spcBef>
                          <a:spcPts val="0"/>
                        </a:spcBef>
                        <a:spcAft>
                          <a:spcPts val="0"/>
                        </a:spcAft>
                        <a:buNone/>
                      </a:pPr>
                      <a:endParaRPr dirty="0"/>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502925">
                <a:tc rowSpan="3">
                  <a:txBody>
                    <a:bodyPr/>
                    <a:lstStyle/>
                    <a:p>
                      <a:pPr marL="0" marR="0" lvl="0" indent="0" algn="ctr" rtl="0">
                        <a:spcBef>
                          <a:spcPts val="0"/>
                        </a:spcBef>
                        <a:spcAft>
                          <a:spcPts val="0"/>
                        </a:spcAft>
                        <a:buNone/>
                      </a:pPr>
                      <a:r>
                        <a:rPr lang="en-US" sz="1800" b="1" dirty="0">
                          <a:solidFill>
                            <a:srgbClr val="2B2A29"/>
                          </a:solidFill>
                          <a:latin typeface="Calibri"/>
                          <a:ea typeface="Calibri"/>
                          <a:cs typeface="Calibri"/>
                          <a:sym typeface="Calibri"/>
                        </a:rPr>
                        <a:t>National Level Entrance</a:t>
                      </a:r>
                      <a:endParaRPr sz="1800" dirty="0">
                        <a:latin typeface="Calibri"/>
                        <a:ea typeface="Calibri"/>
                        <a:cs typeface="Calibri"/>
                        <a:sym typeface="Calibri"/>
                      </a:endParaRPr>
                    </a:p>
                    <a:p>
                      <a:pPr marL="0" marR="0" lvl="0" indent="0" algn="ctr" rtl="0">
                        <a:spcBef>
                          <a:spcPts val="0"/>
                        </a:spcBef>
                        <a:spcAft>
                          <a:spcPts val="0"/>
                        </a:spcAft>
                        <a:buNone/>
                      </a:pPr>
                      <a:r>
                        <a:rPr lang="en-US" sz="1800" b="1" dirty="0">
                          <a:solidFill>
                            <a:srgbClr val="2B2A29"/>
                          </a:solidFill>
                          <a:latin typeface="Calibri"/>
                          <a:ea typeface="Calibri"/>
                          <a:cs typeface="Calibri"/>
                          <a:sym typeface="Calibri"/>
                        </a:rPr>
                        <a:t>Examination (Name of the Entrance Examination) (JEE)</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2B2A29"/>
                          </a:solidFill>
                          <a:latin typeface="Calibri"/>
                          <a:ea typeface="Calibri"/>
                          <a:cs typeface="Calibri"/>
                          <a:sym typeface="Calibri"/>
                        </a:rPr>
                        <a:t>No. of Students admitted</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effectLst/>
                          <a:latin typeface="Verdana" panose="020B0604030504040204" pitchFamily="34" charset="0"/>
                          <a:ea typeface="Calibri" panose="020F0502020204030204" pitchFamily="34" charset="0"/>
                          <a:cs typeface="Times New Roman" panose="02020603050405020304" pitchFamily="18" charset="0"/>
                        </a:rPr>
                        <a:t>10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32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34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dirty="0">
                          <a:solidFill>
                            <a:srgbClr val="2B2A29"/>
                          </a:solidFill>
                          <a:latin typeface="Calibri"/>
                          <a:ea typeface="Calibri"/>
                          <a:cs typeface="Calibri"/>
                          <a:sym typeface="Calibri"/>
                        </a:rPr>
                        <a:t>Opening Rank</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97.101 (918)</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97.628 (395)</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98.855 (458)</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dirty="0">
                          <a:solidFill>
                            <a:srgbClr val="2B2A29"/>
                          </a:solidFill>
                          <a:latin typeface="Calibri"/>
                          <a:ea typeface="Calibri"/>
                          <a:cs typeface="Calibri"/>
                          <a:sym typeface="Calibri"/>
                        </a:rPr>
                        <a:t>Closing Rank</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96.248(1340)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96.549 (754)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97.815 (1163)</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2925">
                <a:tc rowSpan="3">
                  <a:txBody>
                    <a:bodyPr/>
                    <a:lstStyle/>
                    <a:p>
                      <a:pPr marL="0" marR="0" lvl="0" indent="0" algn="ctr" rtl="0">
                        <a:spcBef>
                          <a:spcPts val="0"/>
                        </a:spcBef>
                        <a:spcAft>
                          <a:spcPts val="0"/>
                        </a:spcAft>
                        <a:buNone/>
                      </a:pPr>
                      <a:r>
                        <a:rPr lang="en-US" sz="1800" b="1" dirty="0">
                          <a:solidFill>
                            <a:srgbClr val="2B2A29"/>
                          </a:solidFill>
                          <a:latin typeface="Calibri"/>
                          <a:ea typeface="Calibri"/>
                          <a:cs typeface="Calibri"/>
                          <a:sym typeface="Calibri"/>
                        </a:rPr>
                        <a:t>State/University/Level Entrance</a:t>
                      </a:r>
                      <a:endParaRPr sz="1800" dirty="0">
                        <a:latin typeface="Calibri"/>
                        <a:ea typeface="Calibri"/>
                        <a:cs typeface="Calibri"/>
                        <a:sym typeface="Calibri"/>
                      </a:endParaRPr>
                    </a:p>
                    <a:p>
                      <a:pPr marL="0" marR="0" lvl="0" indent="0" algn="ctr" rtl="0">
                        <a:spcBef>
                          <a:spcPts val="0"/>
                        </a:spcBef>
                        <a:spcAft>
                          <a:spcPts val="0"/>
                        </a:spcAft>
                        <a:buNone/>
                      </a:pPr>
                      <a:r>
                        <a:rPr lang="en-US" sz="1800" b="1" dirty="0">
                          <a:solidFill>
                            <a:srgbClr val="2B2A29"/>
                          </a:solidFill>
                          <a:latin typeface="Calibri"/>
                          <a:ea typeface="Calibri"/>
                          <a:cs typeface="Calibri"/>
                          <a:sym typeface="Calibri"/>
                        </a:rPr>
                        <a:t>Examination/Others (Name of the Entrance Examination ( CET)</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2B2A29"/>
                          </a:solidFill>
                          <a:latin typeface="Calibri"/>
                          <a:ea typeface="Calibri"/>
                          <a:cs typeface="Calibri"/>
                          <a:sym typeface="Calibri"/>
                        </a:rPr>
                        <a:t>No. of Students admitted</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277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262</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264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dirty="0">
                          <a:solidFill>
                            <a:srgbClr val="2B2A29"/>
                          </a:solidFill>
                          <a:latin typeface="Calibri"/>
                          <a:ea typeface="Calibri"/>
                          <a:cs typeface="Calibri"/>
                          <a:sym typeface="Calibri"/>
                        </a:rPr>
                        <a:t>Opening Rank</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99.526 (602)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99.759(323)</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99.875 (221)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dirty="0">
                          <a:solidFill>
                            <a:srgbClr val="2B2A29"/>
                          </a:solidFill>
                          <a:latin typeface="Calibri"/>
                          <a:ea typeface="Calibri"/>
                          <a:cs typeface="Calibri"/>
                          <a:sym typeface="Calibri"/>
                        </a:rPr>
                        <a:t>Closing Rank</a:t>
                      </a:r>
                      <a:endParaRPr sz="18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72.572 (40393)</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74.486(35737)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61.020(47175)</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02925">
                <a:tc rowSpan="3">
                  <a:txBody>
                    <a:bodyPr/>
                    <a:lstStyle/>
                    <a:p>
                      <a:pPr marL="0" marR="0" lvl="0" indent="0" algn="ctr" rtl="0">
                        <a:spcBef>
                          <a:spcPts val="0"/>
                        </a:spcBef>
                        <a:spcAft>
                          <a:spcPts val="0"/>
                        </a:spcAft>
                        <a:buNone/>
                      </a:pPr>
                      <a:r>
                        <a:rPr lang="en-US" sz="1800" b="1">
                          <a:solidFill>
                            <a:srgbClr val="2B2A29"/>
                          </a:solidFill>
                          <a:latin typeface="Calibri"/>
                          <a:ea typeface="Calibri"/>
                          <a:cs typeface="Calibri"/>
                          <a:sym typeface="Calibri"/>
                        </a:rPr>
                        <a:t>Name of the Entrance Examination for Lateral Entry or lateral entry details (Diploma)</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a:solidFill>
                            <a:srgbClr val="2B2A29"/>
                          </a:solidFill>
                          <a:latin typeface="Calibri"/>
                          <a:ea typeface="Calibri"/>
                          <a:cs typeface="Calibri"/>
                          <a:sym typeface="Calibri"/>
                        </a:rPr>
                        <a:t>No. of Students admitted</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42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39</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32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a:solidFill>
                            <a:srgbClr val="2B2A29"/>
                          </a:solidFill>
                          <a:latin typeface="Calibri"/>
                          <a:ea typeface="Calibri"/>
                          <a:cs typeface="Calibri"/>
                          <a:sym typeface="Calibri"/>
                        </a:rPr>
                        <a:t>Opening Rank</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98.80% (37)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100" b="1" dirty="0">
                          <a:effectLst/>
                          <a:latin typeface="Verdana" panose="020B0604030504040204" pitchFamily="34" charset="0"/>
                          <a:ea typeface="Calibri" panose="020F0502020204030204" pitchFamily="34" charset="0"/>
                          <a:cs typeface="Times New Roman" panose="02020603050405020304" pitchFamily="18" charset="0"/>
                        </a:rPr>
                        <a:t> </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tabLst>
                          <a:tab pos="503555" algn="l"/>
                        </a:tabLst>
                      </a:pP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96.17% (265)</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algn="ctr">
                        <a:tabLst>
                          <a:tab pos="503555" algn="l"/>
                        </a:tabLst>
                      </a:pPr>
                      <a:r>
                        <a:rPr lang="en-US" sz="1100" b="1" dirty="0">
                          <a:effectLst/>
                          <a:latin typeface="Verdana" panose="020B0604030504040204" pitchFamily="34" charset="0"/>
                          <a:ea typeface="Calibri" panose="020F0502020204030204" pitchFamily="34" charset="0"/>
                          <a:cs typeface="Times New Roman" panose="02020603050405020304" pitchFamily="18" charset="0"/>
                        </a:rPr>
                        <a:t> </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93.06% (274)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100" b="1" dirty="0">
                          <a:effectLst/>
                          <a:latin typeface="Verdana" panose="020B0604030504040204" pitchFamily="34" charset="0"/>
                          <a:ea typeface="Calibri" panose="020F0502020204030204" pitchFamily="34" charset="0"/>
                          <a:cs typeface="Times New Roman" panose="02020603050405020304" pitchFamily="18" charset="0"/>
                        </a:rPr>
                        <a:t> </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02925">
                <a:tc vMerge="1">
                  <a:txBody>
                    <a:bodyPr/>
                    <a:lstStyle/>
                    <a:p>
                      <a:endParaRPr lang="en-US"/>
                    </a:p>
                  </a:txBody>
                  <a:tcPr/>
                </a:tc>
                <a:tc>
                  <a:txBody>
                    <a:bodyPr/>
                    <a:lstStyle/>
                    <a:p>
                      <a:pPr marL="0" marR="0" lvl="0" indent="0" algn="ctr" rtl="0">
                        <a:spcBef>
                          <a:spcPts val="0"/>
                        </a:spcBef>
                        <a:spcAft>
                          <a:spcPts val="0"/>
                        </a:spcAft>
                        <a:buNone/>
                      </a:pPr>
                      <a:r>
                        <a:rPr lang="en-US" sz="1800">
                          <a:solidFill>
                            <a:srgbClr val="2B2A29"/>
                          </a:solidFill>
                          <a:latin typeface="Calibri"/>
                          <a:ea typeface="Calibri"/>
                          <a:cs typeface="Calibri"/>
                          <a:sym typeface="Calibri"/>
                        </a:rPr>
                        <a:t>Closing Rank</a:t>
                      </a:r>
                      <a:endParaRPr sz="18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87.14% (15530)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63.80% (49737)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algn="ctr"/>
                      <a:r>
                        <a:rPr lang="en-US" sz="1100" b="1" dirty="0">
                          <a:solidFill>
                            <a:srgbClr val="222222"/>
                          </a:solidFill>
                          <a:effectLst/>
                          <a:latin typeface="Verdana" panose="020B0604030504040204" pitchFamily="34" charset="0"/>
                          <a:ea typeface="Calibri" panose="020F0502020204030204" pitchFamily="34" charset="0"/>
                          <a:cs typeface="Times New Roman" panose="02020603050405020304" pitchFamily="18" charset="0"/>
                        </a:rPr>
                        <a:t>63.13% (42797)</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
        <p:nvSpPr>
          <p:cNvPr id="1285" name="Google Shape;1285;p92"/>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78</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3465840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93"/>
          <p:cNvSpPr txBox="1"/>
          <p:nvPr/>
        </p:nvSpPr>
        <p:spPr>
          <a:xfrm>
            <a:off x="0" y="0"/>
            <a:ext cx="110490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Admissions</a:t>
            </a:r>
            <a:endParaRPr dirty="0"/>
          </a:p>
        </p:txBody>
      </p:sp>
      <p:sp>
        <p:nvSpPr>
          <p:cNvPr id="1295" name="Google Shape;1295;p93"/>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79</a:t>
            </a:fld>
            <a:endParaRPr sz="1200">
              <a:solidFill>
                <a:srgbClr val="898989"/>
              </a:solidFill>
              <a:latin typeface="Calibri"/>
              <a:ea typeface="Calibri"/>
              <a:cs typeface="Calibri"/>
              <a:sym typeface="Calibri"/>
            </a:endParaRPr>
          </a:p>
        </p:txBody>
      </p:sp>
      <p:graphicFrame>
        <p:nvGraphicFramePr>
          <p:cNvPr id="15" name="Chart 14">
            <a:extLst>
              <a:ext uri="{FF2B5EF4-FFF2-40B4-BE49-F238E27FC236}">
                <a16:creationId xmlns:a16="http://schemas.microsoft.com/office/drawing/2014/main" id="{41FB4765-80F2-8345-823D-6A49C3FF1B3A}"/>
              </a:ext>
            </a:extLst>
          </p:cNvPr>
          <p:cNvGraphicFramePr>
            <a:graphicFrameLocks/>
          </p:cNvGraphicFramePr>
          <p:nvPr/>
        </p:nvGraphicFramePr>
        <p:xfrm>
          <a:off x="1190803" y="786965"/>
          <a:ext cx="5127171" cy="32167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DA925E64-110A-8F06-4B01-80BD77DB6E02}"/>
              </a:ext>
            </a:extLst>
          </p:cNvPr>
          <p:cNvGraphicFramePr>
            <a:graphicFrameLocks/>
          </p:cNvGraphicFramePr>
          <p:nvPr/>
        </p:nvGraphicFramePr>
        <p:xfrm>
          <a:off x="6317974" y="786965"/>
          <a:ext cx="5511353" cy="29799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DFB25FAA-83DA-AC5B-322B-B64CEF39D413}"/>
              </a:ext>
            </a:extLst>
          </p:cNvPr>
          <p:cNvGraphicFramePr>
            <a:graphicFrameLocks/>
          </p:cNvGraphicFramePr>
          <p:nvPr/>
        </p:nvGraphicFramePr>
        <p:xfrm>
          <a:off x="619302" y="3858469"/>
          <a:ext cx="6270171" cy="32384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8E8CA1F5-1551-285C-8FC5-955442832469}"/>
              </a:ext>
            </a:extLst>
          </p:cNvPr>
          <p:cNvGraphicFramePr>
            <a:graphicFrameLocks/>
          </p:cNvGraphicFramePr>
          <p:nvPr/>
        </p:nvGraphicFramePr>
        <p:xfrm>
          <a:off x="6749143" y="3766929"/>
          <a:ext cx="5080184" cy="309698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6568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0" y="76200"/>
            <a:ext cx="11126788" cy="504825"/>
          </a:xfrm>
          <a:prstGeom prst="rect">
            <a:avLst/>
          </a:prstGeom>
          <a:noFill/>
          <a:ln>
            <a:noFill/>
          </a:ln>
        </p:spPr>
        <p:txBody>
          <a:bodyPr spcFirstLastPara="1" wrap="square" lIns="0" tIns="12700" rIns="0" bIns="0" anchor="ctr" anchorCtr="0">
            <a:spAutoFit/>
          </a:bodyPr>
          <a:lstStyle/>
          <a:p>
            <a:pPr marL="903605" lvl="0" indent="0" algn="ctr" rtl="0">
              <a:spcBef>
                <a:spcPts val="0"/>
              </a:spcBef>
              <a:spcAft>
                <a:spcPts val="0"/>
              </a:spcAft>
              <a:buClr>
                <a:schemeClr val="dk1"/>
              </a:buClr>
              <a:buSzPts val="3200"/>
              <a:buFont typeface="Calibri"/>
              <a:buNone/>
            </a:pPr>
            <a:r>
              <a:rPr lang="en-US" sz="3200" b="1" dirty="0" err="1"/>
              <a:t>Programme</a:t>
            </a:r>
            <a:r>
              <a:rPr lang="en-US" sz="3200" b="1" dirty="0"/>
              <a:t> Educational Objectives (PEOs)</a:t>
            </a:r>
            <a:endParaRPr sz="3200" b="1" dirty="0"/>
          </a:p>
        </p:txBody>
      </p:sp>
      <p:graphicFrame>
        <p:nvGraphicFramePr>
          <p:cNvPr id="197" name="Google Shape;197;p9"/>
          <p:cNvGraphicFramePr/>
          <p:nvPr>
            <p:extLst>
              <p:ext uri="{D42A27DB-BD31-4B8C-83A1-F6EECF244321}">
                <p14:modId xmlns:p14="http://schemas.microsoft.com/office/powerpoint/2010/main" val="1350581004"/>
              </p:ext>
            </p:extLst>
          </p:nvPr>
        </p:nvGraphicFramePr>
        <p:xfrm>
          <a:off x="1295400" y="1066800"/>
          <a:ext cx="10681125" cy="5518459"/>
        </p:xfrm>
        <a:graphic>
          <a:graphicData uri="http://schemas.openxmlformats.org/drawingml/2006/table">
            <a:tbl>
              <a:tblPr firstRow="1" firstCol="1" bandRow="1">
                <a:noFill/>
                <a:tableStyleId>{7E31700F-715C-4B57-BA64-622D2D4E7403}</a:tableStyleId>
              </a:tblPr>
              <a:tblGrid>
                <a:gridCol w="1384725">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7315200">
                  <a:extLst>
                    <a:ext uri="{9D8B030D-6E8A-4147-A177-3AD203B41FA5}">
                      <a16:colId xmlns:a16="http://schemas.microsoft.com/office/drawing/2014/main" val="20002"/>
                    </a:ext>
                  </a:extLst>
                </a:gridCol>
              </a:tblGrid>
              <a:tr h="369100">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200" u="none" strike="noStrike" cap="none">
                          <a:solidFill>
                            <a:schemeClr val="dk1"/>
                          </a:solidFill>
                          <a:latin typeface="Calibri"/>
                          <a:ea typeface="Calibri"/>
                          <a:cs typeface="Calibri"/>
                          <a:sym typeface="Calibri"/>
                        </a:rPr>
                        <a:t>PEO Focus</a:t>
                      </a:r>
                      <a:endParaRPr/>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 Statement</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762000">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PEO1</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Preparation</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tc>
                  <a:txBody>
                    <a:bodyPr/>
                    <a:lstStyle/>
                    <a:p>
                      <a:pPr marL="0" marR="0" lvl="0" indent="0" algn="l"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Demonstrate application of sound engineering foundations to be a committed technology workforce </a:t>
                      </a:r>
                      <a:endParaRPr sz="2200" u="none" strike="noStrike" cap="none" dirty="0">
                        <a:solidFill>
                          <a:schemeClr val="dk1"/>
                        </a:solidFill>
                        <a:latin typeface="Calibri"/>
                        <a:ea typeface="Calibri"/>
                        <a:cs typeface="Calibri"/>
                        <a:sym typeface="Calibri"/>
                      </a:endParaRPr>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E9D8"/>
                    </a:solidFill>
                  </a:tcPr>
                </a:tc>
                <a:extLst>
                  <a:ext uri="{0D108BD9-81ED-4DB2-BD59-A6C34878D82A}">
                    <a16:rowId xmlns:a16="http://schemas.microsoft.com/office/drawing/2014/main" val="10001"/>
                  </a:ext>
                </a:extLst>
              </a:tr>
              <a:tr h="914925">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PEO2</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Core competence</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tc>
                  <a:txBody>
                    <a:bodyPr/>
                    <a:lstStyle/>
                    <a:p>
                      <a:pPr marL="0" marR="0" lvl="0" indent="0" algn="l"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Apply mathematical and computing theory knowledge base to provide realistic computer engineering solutions </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AEEF3"/>
                    </a:solidFill>
                  </a:tcPr>
                </a:tc>
                <a:extLst>
                  <a:ext uri="{0D108BD9-81ED-4DB2-BD59-A6C34878D82A}">
                    <a16:rowId xmlns:a16="http://schemas.microsoft.com/office/drawing/2014/main" val="10002"/>
                  </a:ext>
                </a:extLst>
              </a:tr>
              <a:tr h="805275">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PEO3</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Breadth</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tc>
                  <a:txBody>
                    <a:bodyPr/>
                    <a:lstStyle/>
                    <a:p>
                      <a:pPr marL="0" marR="0" lvl="0" indent="0" algn="l"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Exhibit problem solving skills and engineering practices to address problems faced by industry with innovative methods, tools and techniques </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5DFEC"/>
                    </a:solidFill>
                  </a:tcPr>
                </a:tc>
                <a:extLst>
                  <a:ext uri="{0D108BD9-81ED-4DB2-BD59-A6C34878D82A}">
                    <a16:rowId xmlns:a16="http://schemas.microsoft.com/office/drawing/2014/main" val="10003"/>
                  </a:ext>
                </a:extLst>
              </a:tr>
              <a:tr h="865575">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PEO4</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EAF1DD"/>
                    </a:solidFill>
                  </a:tcPr>
                </a:tc>
                <a:tc>
                  <a:txBody>
                    <a:bodyPr/>
                    <a:lstStyle/>
                    <a:p>
                      <a:pPr marL="0" marR="0" lvl="0" indent="0" algn="ctr"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Professionalism</a:t>
                      </a:r>
                      <a:endParaRPr dirty="0"/>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EAF1DD"/>
                    </a:solidFill>
                  </a:tcPr>
                </a:tc>
                <a:tc>
                  <a:txBody>
                    <a:bodyPr/>
                    <a:lstStyle/>
                    <a:p>
                      <a:pPr marL="0" marR="0" lvl="0" indent="0" algn="l" rtl="0">
                        <a:lnSpc>
                          <a:spcPct val="115000"/>
                        </a:lnSpc>
                        <a:spcBef>
                          <a:spcPts val="0"/>
                        </a:spcBef>
                        <a:spcAft>
                          <a:spcPts val="0"/>
                        </a:spcAft>
                        <a:buNone/>
                      </a:pPr>
                      <a:r>
                        <a:rPr lang="en-US" sz="2200" u="none" strike="noStrike" cap="none" dirty="0">
                          <a:solidFill>
                            <a:schemeClr val="dk1"/>
                          </a:solidFill>
                          <a:latin typeface="Calibri"/>
                          <a:ea typeface="Calibri"/>
                          <a:cs typeface="Calibri"/>
                          <a:sym typeface="Calibri"/>
                        </a:rPr>
                        <a:t>Develop professional and ethical practices adopting effective guidelines to acquire desired soft skills in societal and global context </a:t>
                      </a:r>
                    </a:p>
                  </a:txBody>
                  <a:tcPr marL="65625" marR="656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EAF1DD"/>
                    </a:solidFill>
                  </a:tcPr>
                </a:tc>
                <a:extLst>
                  <a:ext uri="{0D108BD9-81ED-4DB2-BD59-A6C34878D82A}">
                    <a16:rowId xmlns:a16="http://schemas.microsoft.com/office/drawing/2014/main" val="10004"/>
                  </a:ext>
                </a:extLst>
              </a:tr>
              <a:tr h="865575">
                <a:tc>
                  <a:txBody>
                    <a:bodyPr/>
                    <a:lstStyle/>
                    <a:p>
                      <a:pPr marL="0" marR="0" lvl="0" indent="0" algn="ctr" rtl="0">
                        <a:lnSpc>
                          <a:spcPct val="115000"/>
                        </a:lnSpc>
                        <a:spcBef>
                          <a:spcPts val="0"/>
                        </a:spcBef>
                        <a:spcAft>
                          <a:spcPts val="0"/>
                        </a:spcAft>
                        <a:buNone/>
                      </a:pPr>
                      <a:r>
                        <a:rPr lang="en-IN" sz="2200" b="1" i="0" u="none" strike="noStrike" cap="none" dirty="0">
                          <a:solidFill>
                            <a:schemeClr val="dk1"/>
                          </a:solidFill>
                          <a:latin typeface="Calibri"/>
                          <a:ea typeface="Calibri"/>
                          <a:cs typeface="Calibri"/>
                          <a:sym typeface="Arial"/>
                        </a:rPr>
                        <a:t>PEO5</a:t>
                      </a:r>
                      <a:endParaRPr sz="2200" b="1" i="0" u="none" strike="noStrike" cap="none" dirty="0">
                        <a:solidFill>
                          <a:schemeClr val="dk1"/>
                        </a:solidFill>
                        <a:latin typeface="Calibri"/>
                        <a:ea typeface="Calibri"/>
                        <a:cs typeface="Calibri"/>
                        <a:sym typeface="Arial"/>
                      </a:endParaRPr>
                    </a:p>
                  </a:txBody>
                  <a:tcPr marL="65625" marR="65625" marT="0" marB="0">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lumMod val="20000"/>
                        <a:lumOff val="80000"/>
                      </a:schemeClr>
                    </a:solidFill>
                  </a:tcPr>
                </a:tc>
                <a:tc>
                  <a:txBody>
                    <a:bodyPr/>
                    <a:lstStyle/>
                    <a:p>
                      <a:pPr marL="0" marR="0" lvl="0" indent="0" algn="ctr" rtl="0">
                        <a:lnSpc>
                          <a:spcPct val="115000"/>
                        </a:lnSpc>
                        <a:spcBef>
                          <a:spcPts val="0"/>
                        </a:spcBef>
                        <a:spcAft>
                          <a:spcPts val="0"/>
                        </a:spcAft>
                        <a:buNone/>
                      </a:pPr>
                      <a:r>
                        <a:rPr lang="en-IN" sz="2200" b="0" i="0" u="none" strike="noStrike" cap="none" dirty="0">
                          <a:solidFill>
                            <a:schemeClr val="dk1"/>
                          </a:solidFill>
                          <a:latin typeface="Calibri"/>
                          <a:ea typeface="Calibri"/>
                          <a:cs typeface="Calibri"/>
                          <a:sym typeface="Arial"/>
                        </a:rPr>
                        <a:t>Professionalism</a:t>
                      </a:r>
                      <a:endParaRPr sz="2200" b="0" i="0" u="none" strike="noStrike" cap="none" dirty="0">
                        <a:solidFill>
                          <a:schemeClr val="dk1"/>
                        </a:solidFill>
                        <a:latin typeface="Calibri"/>
                        <a:ea typeface="Calibri"/>
                        <a:cs typeface="Calibri"/>
                        <a:sym typeface="Arial"/>
                      </a:endParaRPr>
                    </a:p>
                  </a:txBody>
                  <a:tcPr marL="65625" marR="65625" marT="0" marB="0">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dirty="0"/>
                        <a:t>Aim for continuing education and entrepreneurship in emerging areas of computing  </a:t>
                      </a:r>
                      <a:endParaRPr lang="en-US" sz="2400" b="0" i="0" u="none" strike="noStrike" cap="none" dirty="0">
                        <a:solidFill>
                          <a:schemeClr val="dk1"/>
                        </a:solidFill>
                        <a:latin typeface="Calibri"/>
                        <a:ea typeface="Calibri"/>
                        <a:cs typeface="Times New Roman"/>
                        <a:sym typeface="Arial"/>
                      </a:endParaRPr>
                    </a:p>
                    <a:p>
                      <a:pPr marL="0" marR="0" lvl="0" indent="0" algn="l" rtl="0">
                        <a:lnSpc>
                          <a:spcPct val="115000"/>
                        </a:lnSpc>
                        <a:spcBef>
                          <a:spcPts val="0"/>
                        </a:spcBef>
                        <a:spcAft>
                          <a:spcPts val="0"/>
                        </a:spcAft>
                        <a:buNone/>
                      </a:pPr>
                      <a:endParaRPr lang="en-US" sz="2200" u="none" strike="noStrike" cap="none" dirty="0">
                        <a:solidFill>
                          <a:schemeClr val="dk1"/>
                        </a:solidFill>
                        <a:latin typeface="Calibri"/>
                        <a:ea typeface="Calibri"/>
                        <a:cs typeface="Calibri"/>
                        <a:sym typeface="Calibri"/>
                      </a:endParaRPr>
                    </a:p>
                  </a:txBody>
                  <a:tcPr marL="65625" marR="65625" marT="0" marB="0">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lumMod val="20000"/>
                        <a:lumOff val="80000"/>
                      </a:schemeClr>
                    </a:solidFill>
                  </a:tcPr>
                </a:tc>
                <a:extLst>
                  <a:ext uri="{0D108BD9-81ED-4DB2-BD59-A6C34878D82A}">
                    <a16:rowId xmlns:a16="http://schemas.microsoft.com/office/drawing/2014/main" val="1416853588"/>
                  </a:ext>
                </a:extLst>
              </a:tr>
            </a:tbl>
          </a:graphicData>
        </a:graphic>
      </p:graphicFrame>
      <p:sp>
        <p:nvSpPr>
          <p:cNvPr id="198" name="Google Shape;198;p9"/>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8</a:t>
            </a:fld>
            <a:endParaRPr sz="1200">
              <a:solidFill>
                <a:srgbClr val="898989"/>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083DB6-BC87-3316-041C-1FCCEA0324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
        <p:nvSpPr>
          <p:cNvPr id="3" name="TextBox 2">
            <a:extLst>
              <a:ext uri="{FF2B5EF4-FFF2-40B4-BE49-F238E27FC236}">
                <a16:creationId xmlns:a16="http://schemas.microsoft.com/office/drawing/2014/main" id="{01435AE4-00B3-E99A-E10D-30369EC5320F}"/>
              </a:ext>
            </a:extLst>
          </p:cNvPr>
          <p:cNvSpPr txBox="1"/>
          <p:nvPr/>
        </p:nvSpPr>
        <p:spPr>
          <a:xfrm>
            <a:off x="1604211" y="48126"/>
            <a:ext cx="10587789" cy="523220"/>
          </a:xfrm>
          <a:prstGeom prst="rect">
            <a:avLst/>
          </a:prstGeom>
          <a:noFill/>
        </p:spPr>
        <p:txBody>
          <a:bodyPr wrap="square" rtlCol="0">
            <a:spAutoFit/>
          </a:bodyPr>
          <a:lstStyle/>
          <a:p>
            <a:r>
              <a:rPr lang="en-IN" sz="2800" dirty="0"/>
              <a:t>Improvement  in the Quality of students  admitted to the programs  </a:t>
            </a:r>
          </a:p>
        </p:txBody>
      </p:sp>
      <p:graphicFrame>
        <p:nvGraphicFramePr>
          <p:cNvPr id="7" name="Table 6">
            <a:extLst>
              <a:ext uri="{FF2B5EF4-FFF2-40B4-BE49-F238E27FC236}">
                <a16:creationId xmlns:a16="http://schemas.microsoft.com/office/drawing/2014/main" id="{D74CDDE4-8D35-5AA3-AB4F-2CCBCB78E15C}"/>
              </a:ext>
            </a:extLst>
          </p:cNvPr>
          <p:cNvGraphicFramePr>
            <a:graphicFrameLocks noGrp="1"/>
          </p:cNvGraphicFramePr>
          <p:nvPr>
            <p:extLst>
              <p:ext uri="{D42A27DB-BD31-4B8C-83A1-F6EECF244321}">
                <p14:modId xmlns:p14="http://schemas.microsoft.com/office/powerpoint/2010/main" val="121692512"/>
              </p:ext>
            </p:extLst>
          </p:nvPr>
        </p:nvGraphicFramePr>
        <p:xfrm>
          <a:off x="1997242" y="1141662"/>
          <a:ext cx="8975557" cy="1220724"/>
        </p:xfrm>
        <a:graphic>
          <a:graphicData uri="http://schemas.openxmlformats.org/drawingml/2006/table">
            <a:tbl>
              <a:tblPr firstRow="1" firstCol="1" bandRow="1"/>
              <a:tblGrid>
                <a:gridCol w="2273077">
                  <a:extLst>
                    <a:ext uri="{9D8B030D-6E8A-4147-A177-3AD203B41FA5}">
                      <a16:colId xmlns:a16="http://schemas.microsoft.com/office/drawing/2014/main" val="3770885724"/>
                    </a:ext>
                  </a:extLst>
                </a:gridCol>
                <a:gridCol w="1824652">
                  <a:extLst>
                    <a:ext uri="{9D8B030D-6E8A-4147-A177-3AD203B41FA5}">
                      <a16:colId xmlns:a16="http://schemas.microsoft.com/office/drawing/2014/main" val="4196524663"/>
                    </a:ext>
                  </a:extLst>
                </a:gridCol>
                <a:gridCol w="1708788">
                  <a:extLst>
                    <a:ext uri="{9D8B030D-6E8A-4147-A177-3AD203B41FA5}">
                      <a16:colId xmlns:a16="http://schemas.microsoft.com/office/drawing/2014/main" val="627953874"/>
                    </a:ext>
                  </a:extLst>
                </a:gridCol>
                <a:gridCol w="1293973">
                  <a:extLst>
                    <a:ext uri="{9D8B030D-6E8A-4147-A177-3AD203B41FA5}">
                      <a16:colId xmlns:a16="http://schemas.microsoft.com/office/drawing/2014/main" val="2899296183"/>
                    </a:ext>
                  </a:extLst>
                </a:gridCol>
                <a:gridCol w="1875067">
                  <a:extLst>
                    <a:ext uri="{9D8B030D-6E8A-4147-A177-3AD203B41FA5}">
                      <a16:colId xmlns:a16="http://schemas.microsoft.com/office/drawing/2014/main" val="1398780000"/>
                    </a:ext>
                  </a:extLst>
                </a:gridCol>
              </a:tblGrid>
              <a:tr h="274955">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Academic Year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2018-19</a:t>
                      </a: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2019-20</a:t>
                      </a: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2020-21</a:t>
                      </a: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2021-22</a:t>
                      </a: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675794"/>
                  </a:ext>
                </a:extLst>
              </a:tr>
              <a:tr h="551180">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Opening score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165(* Merit marks)</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99.04655</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99.4388</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99.1859312</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7374153"/>
                  </a:ext>
                </a:extLst>
              </a:tr>
            </a:tbl>
          </a:graphicData>
        </a:graphic>
      </p:graphicFrame>
      <p:graphicFrame>
        <p:nvGraphicFramePr>
          <p:cNvPr id="8" name="Chart 7">
            <a:extLst>
              <a:ext uri="{FF2B5EF4-FFF2-40B4-BE49-F238E27FC236}">
                <a16:creationId xmlns:a16="http://schemas.microsoft.com/office/drawing/2014/main" id="{EA6AF03F-1F5A-C865-5E2F-3EFA04946366}"/>
              </a:ext>
            </a:extLst>
          </p:cNvPr>
          <p:cNvGraphicFramePr/>
          <p:nvPr>
            <p:extLst>
              <p:ext uri="{D42A27DB-BD31-4B8C-83A1-F6EECF244321}">
                <p14:modId xmlns:p14="http://schemas.microsoft.com/office/powerpoint/2010/main" val="3206154919"/>
              </p:ext>
            </p:extLst>
          </p:nvPr>
        </p:nvGraphicFramePr>
        <p:xfrm>
          <a:off x="1997242" y="2093296"/>
          <a:ext cx="8975557" cy="44346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3166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20A520-0488-68F0-67C9-5868525CC6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
        <p:nvSpPr>
          <p:cNvPr id="15" name="TextBox 14">
            <a:extLst>
              <a:ext uri="{FF2B5EF4-FFF2-40B4-BE49-F238E27FC236}">
                <a16:creationId xmlns:a16="http://schemas.microsoft.com/office/drawing/2014/main" id="{C80560E0-A3DA-57CC-22B9-0AB1B1FD7E02}"/>
              </a:ext>
            </a:extLst>
          </p:cNvPr>
          <p:cNvSpPr txBox="1"/>
          <p:nvPr/>
        </p:nvSpPr>
        <p:spPr>
          <a:xfrm flipH="1">
            <a:off x="2778758" y="4461253"/>
            <a:ext cx="1871982" cy="338554"/>
          </a:xfrm>
          <a:prstGeom prst="rect">
            <a:avLst/>
          </a:prstGeom>
          <a:noFill/>
        </p:spPr>
        <p:txBody>
          <a:bodyPr wrap="square" rtlCol="0">
            <a:spAutoFit/>
          </a:bodyPr>
          <a:lstStyle/>
          <a:p>
            <a:r>
              <a:rPr lang="en-IN" sz="1600" b="1" dirty="0">
                <a:latin typeface="Calibri" panose="020F0502020204030204" pitchFamily="34" charset="0"/>
                <a:cs typeface="Calibri" panose="020F0502020204030204" pitchFamily="34" charset="0"/>
              </a:rPr>
              <a:t>Year of Graduate </a:t>
            </a:r>
          </a:p>
        </p:txBody>
      </p:sp>
      <p:sp>
        <p:nvSpPr>
          <p:cNvPr id="16" name="Text Placeholder 15">
            <a:extLst>
              <a:ext uri="{FF2B5EF4-FFF2-40B4-BE49-F238E27FC236}">
                <a16:creationId xmlns:a16="http://schemas.microsoft.com/office/drawing/2014/main" id="{3600044A-844F-C667-FDE0-7A1DD242A475}"/>
              </a:ext>
            </a:extLst>
          </p:cNvPr>
          <p:cNvSpPr txBox="1">
            <a:spLocks noGrp="1"/>
          </p:cNvSpPr>
          <p:nvPr>
            <p:ph type="body" idx="1"/>
          </p:nvPr>
        </p:nvSpPr>
        <p:spPr>
          <a:xfrm flipH="1">
            <a:off x="7852411" y="4433811"/>
            <a:ext cx="2076450" cy="389810"/>
          </a:xfrm>
          <a:prstGeom prst="rect">
            <a:avLst/>
          </a:prstGeom>
          <a:noFill/>
        </p:spPr>
        <p:txBody>
          <a:bodyPr wrap="square" rtlCol="0">
            <a:spAutoFit/>
          </a:bodyPr>
          <a:lstStyle/>
          <a:p>
            <a:pPr marL="114300" indent="0">
              <a:buNone/>
            </a:pPr>
            <a:r>
              <a:rPr lang="en-IN" sz="1600" b="1" dirty="0">
                <a:latin typeface="Calibri" panose="020F0502020204030204" pitchFamily="34" charset="0"/>
                <a:cs typeface="Calibri" panose="020F0502020204030204" pitchFamily="34" charset="0"/>
              </a:rPr>
              <a:t>Year of Graduate </a:t>
            </a:r>
          </a:p>
        </p:txBody>
      </p:sp>
      <p:sp>
        <p:nvSpPr>
          <p:cNvPr id="17" name="Google Shape;705;p44">
            <a:extLst>
              <a:ext uri="{FF2B5EF4-FFF2-40B4-BE49-F238E27FC236}">
                <a16:creationId xmlns:a16="http://schemas.microsoft.com/office/drawing/2014/main" id="{E6580807-429D-038D-D951-4FC7E4749AF3}"/>
              </a:ext>
            </a:extLst>
          </p:cNvPr>
          <p:cNvSpPr txBox="1"/>
          <p:nvPr/>
        </p:nvSpPr>
        <p:spPr>
          <a:xfrm>
            <a:off x="2263139" y="5241723"/>
            <a:ext cx="2903220" cy="753110"/>
          </a:xfrm>
          <a:prstGeom prst="rect">
            <a:avLst/>
          </a:prstGeom>
          <a:noFill/>
          <a:ln>
            <a:noFill/>
          </a:ln>
        </p:spPr>
        <p:txBody>
          <a:bodyPr spcFirstLastPara="1" wrap="square" lIns="0" tIns="101600" rIns="0" bIns="0" anchor="t" anchorCtr="0">
            <a:spAutoFit/>
          </a:bodyPr>
          <a:lstStyle/>
          <a:p>
            <a:pPr marL="62420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Average SI =0.58</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2700" marR="0" lvl="0" indent="0" algn="l" defTabSz="914400" rtl="0" eaLnBrk="1" fontAlgn="auto" latinLnBrk="0" hangingPunct="1">
              <a:lnSpc>
                <a:spcPct val="100000"/>
              </a:lnSpc>
              <a:spcBef>
                <a:spcPts val="705"/>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Success Index without Backlog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706;p44">
            <a:extLst>
              <a:ext uri="{FF2B5EF4-FFF2-40B4-BE49-F238E27FC236}">
                <a16:creationId xmlns:a16="http://schemas.microsoft.com/office/drawing/2014/main" id="{5AC5AF78-5D21-05EA-5BAE-9661487159C4}"/>
              </a:ext>
            </a:extLst>
          </p:cNvPr>
          <p:cNvSpPr txBox="1"/>
          <p:nvPr/>
        </p:nvSpPr>
        <p:spPr>
          <a:xfrm>
            <a:off x="7348856" y="5213431"/>
            <a:ext cx="2580005" cy="753110"/>
          </a:xfrm>
          <a:prstGeom prst="rect">
            <a:avLst/>
          </a:prstGeom>
          <a:noFill/>
          <a:ln>
            <a:noFill/>
          </a:ln>
        </p:spPr>
        <p:txBody>
          <a:bodyPr spcFirstLastPara="1" wrap="square" lIns="0" tIns="101600" rIns="0" bIns="0" anchor="t" anchorCtr="0">
            <a:spAutoFit/>
          </a:bodyPr>
          <a:lstStyle/>
          <a:p>
            <a:pPr marL="390525"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Average SI =0.93</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2700" marR="0" lvl="0" indent="0" algn="l" defTabSz="914400" rtl="0" eaLnBrk="1" fontAlgn="auto" latinLnBrk="0" hangingPunct="1">
              <a:lnSpc>
                <a:spcPct val="100000"/>
              </a:lnSpc>
              <a:spcBef>
                <a:spcPts val="705"/>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Success Index with Backlog</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aphicFrame>
        <p:nvGraphicFramePr>
          <p:cNvPr id="20" name="Chart 19">
            <a:extLst>
              <a:ext uri="{FF2B5EF4-FFF2-40B4-BE49-F238E27FC236}">
                <a16:creationId xmlns:a16="http://schemas.microsoft.com/office/drawing/2014/main" id="{8B4BE558-0C42-1B7F-CC5C-4C625336B02B}"/>
              </a:ext>
            </a:extLst>
          </p:cNvPr>
          <p:cNvGraphicFramePr>
            <a:graphicFrameLocks/>
          </p:cNvGraphicFramePr>
          <p:nvPr/>
        </p:nvGraphicFramePr>
        <p:xfrm>
          <a:off x="1244600" y="1573591"/>
          <a:ext cx="4756150" cy="27317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97402934-B021-AA2C-7730-5405601FFA9A}"/>
              </a:ext>
            </a:extLst>
          </p:cNvPr>
          <p:cNvGraphicFramePr>
            <a:graphicFrameLocks/>
          </p:cNvGraphicFramePr>
          <p:nvPr/>
        </p:nvGraphicFramePr>
        <p:xfrm>
          <a:off x="6467475" y="1417639"/>
          <a:ext cx="5000626" cy="2954336"/>
        </p:xfrm>
        <a:graphic>
          <a:graphicData uri="http://schemas.openxmlformats.org/drawingml/2006/chart">
            <c:chart xmlns:c="http://schemas.openxmlformats.org/drawingml/2006/chart" xmlns:r="http://schemas.openxmlformats.org/officeDocument/2006/relationships" r:id="rId3"/>
          </a:graphicData>
        </a:graphic>
      </p:graphicFrame>
      <p:sp>
        <p:nvSpPr>
          <p:cNvPr id="23" name="Google Shape;704;p44">
            <a:extLst>
              <a:ext uri="{FF2B5EF4-FFF2-40B4-BE49-F238E27FC236}">
                <a16:creationId xmlns:a16="http://schemas.microsoft.com/office/drawing/2014/main" id="{A6F101EB-9CBB-AFF5-9E52-E72C7E3003E8}"/>
              </a:ext>
            </a:extLst>
          </p:cNvPr>
          <p:cNvSpPr txBox="1">
            <a:spLocks noGrp="1"/>
          </p:cNvSpPr>
          <p:nvPr>
            <p:ph type="title"/>
          </p:nvPr>
        </p:nvSpPr>
        <p:spPr>
          <a:xfrm>
            <a:off x="609600" y="47387"/>
            <a:ext cx="10384221" cy="627721"/>
          </a:xfrm>
          <a:prstGeom prst="rect">
            <a:avLst/>
          </a:prstGeom>
          <a:noFill/>
          <a:ln>
            <a:noFill/>
          </a:ln>
        </p:spPr>
        <p:txBody>
          <a:bodyPr spcFirstLastPara="1" wrap="square" lIns="0" tIns="12050" rIns="0" bIns="0" anchor="ctr" anchorCtr="0">
            <a:spAutoFit/>
          </a:bodyPr>
          <a:lstStyle/>
          <a:p>
            <a:pPr marL="12700" lvl="0" indent="0" rtl="0">
              <a:lnSpc>
                <a:spcPct val="100000"/>
              </a:lnSpc>
              <a:spcBef>
                <a:spcPts val="0"/>
              </a:spcBef>
              <a:spcAft>
                <a:spcPts val="0"/>
              </a:spcAft>
              <a:buClr>
                <a:srgbClr val="000000"/>
              </a:buClr>
              <a:buSzPts val="4000"/>
              <a:buFont typeface="Calibri"/>
              <a:buNone/>
            </a:pPr>
            <a:r>
              <a:rPr lang="en-US" sz="4000" dirty="0">
                <a:solidFill>
                  <a:srgbClr val="000000"/>
                </a:solidFill>
              </a:rPr>
              <a:t>Success Index</a:t>
            </a:r>
            <a:endParaRPr sz="4000" dirty="0"/>
          </a:p>
        </p:txBody>
      </p:sp>
    </p:spTree>
    <p:extLst>
      <p:ext uri="{BB962C8B-B14F-4D97-AF65-F5344CB8AC3E}">
        <p14:creationId xmlns:p14="http://schemas.microsoft.com/office/powerpoint/2010/main" val="3912267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0DD4F7-35F5-B81B-1E3A-FD3C34C86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graphicFrame>
        <p:nvGraphicFramePr>
          <p:cNvPr id="7" name="Chart 6">
            <a:extLst>
              <a:ext uri="{FF2B5EF4-FFF2-40B4-BE49-F238E27FC236}">
                <a16:creationId xmlns:a16="http://schemas.microsoft.com/office/drawing/2014/main" id="{DE4ACA65-F3EA-0114-30EC-4DE42677EB81}"/>
              </a:ext>
            </a:extLst>
          </p:cNvPr>
          <p:cNvGraphicFramePr>
            <a:graphicFrameLocks/>
          </p:cNvGraphicFramePr>
          <p:nvPr/>
        </p:nvGraphicFramePr>
        <p:xfrm>
          <a:off x="2554014" y="924910"/>
          <a:ext cx="6028011" cy="3494689"/>
        </p:xfrm>
        <a:graphic>
          <a:graphicData uri="http://schemas.openxmlformats.org/drawingml/2006/chart">
            <c:chart xmlns:c="http://schemas.openxmlformats.org/drawingml/2006/chart" xmlns:r="http://schemas.openxmlformats.org/officeDocument/2006/relationships" r:id="rId2"/>
          </a:graphicData>
        </a:graphic>
      </p:graphicFrame>
      <p:sp>
        <p:nvSpPr>
          <p:cNvPr id="8" name="Google Shape;735;p45">
            <a:extLst>
              <a:ext uri="{FF2B5EF4-FFF2-40B4-BE49-F238E27FC236}">
                <a16:creationId xmlns:a16="http://schemas.microsoft.com/office/drawing/2014/main" id="{3B968BC0-E273-5C51-6112-74C929A47B2F}"/>
              </a:ext>
            </a:extLst>
          </p:cNvPr>
          <p:cNvSpPr txBox="1">
            <a:spLocks noGrp="1"/>
          </p:cNvSpPr>
          <p:nvPr>
            <p:ph type="title"/>
          </p:nvPr>
        </p:nvSpPr>
        <p:spPr>
          <a:xfrm>
            <a:off x="609600" y="25619"/>
            <a:ext cx="9122979" cy="627721"/>
          </a:xfrm>
          <a:prstGeom prst="rect">
            <a:avLst/>
          </a:prstGeom>
          <a:noFill/>
          <a:ln>
            <a:noFill/>
          </a:ln>
        </p:spPr>
        <p:txBody>
          <a:bodyPr spcFirstLastPara="1" wrap="square" lIns="0" tIns="12050" rIns="0" bIns="0" anchor="ctr" anchorCtr="0">
            <a:spAutoFit/>
          </a:bodyPr>
          <a:lstStyle/>
          <a:p>
            <a:pPr marL="12700" lvl="0" indent="0" algn="ctr" rtl="0">
              <a:lnSpc>
                <a:spcPct val="100000"/>
              </a:lnSpc>
              <a:spcBef>
                <a:spcPts val="0"/>
              </a:spcBef>
              <a:spcAft>
                <a:spcPts val="0"/>
              </a:spcAft>
              <a:buClr>
                <a:srgbClr val="000000"/>
              </a:buClr>
              <a:buSzPts val="4000"/>
              <a:buFont typeface="Calibri"/>
              <a:buNone/>
            </a:pPr>
            <a:r>
              <a:rPr lang="en-US" sz="4000" dirty="0">
                <a:solidFill>
                  <a:srgbClr val="000000"/>
                </a:solidFill>
              </a:rPr>
              <a:t>Academic Performance Index</a:t>
            </a:r>
            <a:endParaRPr sz="4000" dirty="0"/>
          </a:p>
        </p:txBody>
      </p:sp>
      <p:sp>
        <p:nvSpPr>
          <p:cNvPr id="10" name="Text Placeholder 9">
            <a:extLst>
              <a:ext uri="{FF2B5EF4-FFF2-40B4-BE49-F238E27FC236}">
                <a16:creationId xmlns:a16="http://schemas.microsoft.com/office/drawing/2014/main" id="{42E7986D-FB49-4B37-7A69-AE7C0512B438}"/>
              </a:ext>
            </a:extLst>
          </p:cNvPr>
          <p:cNvSpPr txBox="1">
            <a:spLocks noGrp="1"/>
          </p:cNvSpPr>
          <p:nvPr>
            <p:ph type="body" idx="1"/>
          </p:nvPr>
        </p:nvSpPr>
        <p:spPr>
          <a:xfrm flipH="1">
            <a:off x="4652962" y="4438649"/>
            <a:ext cx="2266950" cy="389810"/>
          </a:xfrm>
          <a:prstGeom prst="rect">
            <a:avLst/>
          </a:prstGeom>
          <a:noFill/>
        </p:spPr>
        <p:txBody>
          <a:bodyPr wrap="square" rtlCol="0">
            <a:spAutoFit/>
          </a:bodyPr>
          <a:lstStyle/>
          <a:p>
            <a:pPr marL="114300" indent="0">
              <a:buNone/>
            </a:pPr>
            <a:r>
              <a:rPr lang="en-IN" sz="1600" b="1" dirty="0">
                <a:latin typeface="Calibri" panose="020F0502020204030204" pitchFamily="34" charset="0"/>
                <a:cs typeface="Calibri" panose="020F0502020204030204" pitchFamily="34" charset="0"/>
              </a:rPr>
              <a:t>Year of Graduate </a:t>
            </a:r>
          </a:p>
        </p:txBody>
      </p:sp>
      <p:sp>
        <p:nvSpPr>
          <p:cNvPr id="11" name="Google Shape;739;p45">
            <a:extLst>
              <a:ext uri="{FF2B5EF4-FFF2-40B4-BE49-F238E27FC236}">
                <a16:creationId xmlns:a16="http://schemas.microsoft.com/office/drawing/2014/main" id="{86DBF098-3709-A140-7E6B-1C8912CBD08E}"/>
              </a:ext>
            </a:extLst>
          </p:cNvPr>
          <p:cNvSpPr txBox="1"/>
          <p:nvPr/>
        </p:nvSpPr>
        <p:spPr>
          <a:xfrm>
            <a:off x="3732783" y="5177993"/>
            <a:ext cx="3696717" cy="289823"/>
          </a:xfrm>
          <a:prstGeom prst="rect">
            <a:avLst/>
          </a:prstGeom>
          <a:noFill/>
          <a:ln>
            <a:noFill/>
          </a:ln>
        </p:spPr>
        <p:txBody>
          <a:bodyPr spcFirstLastPara="1" wrap="square" lIns="0" tIns="12700"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Average API Second Year = 8.34</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28639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F974E-3F29-2474-27C4-765CF3F0B9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
        <p:nvSpPr>
          <p:cNvPr id="3" name="Google Shape;1331;p97">
            <a:extLst>
              <a:ext uri="{FF2B5EF4-FFF2-40B4-BE49-F238E27FC236}">
                <a16:creationId xmlns:a16="http://schemas.microsoft.com/office/drawing/2014/main" id="{B0141B4F-5D3F-6957-C766-A2FF0C5E85FF}"/>
              </a:ext>
            </a:extLst>
          </p:cNvPr>
          <p:cNvSpPr txBox="1"/>
          <p:nvPr/>
        </p:nvSpPr>
        <p:spPr>
          <a:xfrm>
            <a:off x="302992" y="68250"/>
            <a:ext cx="11134725" cy="5857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 Department Toppers</a:t>
            </a:r>
            <a:endParaRPr sz="3200" dirty="0">
              <a:solidFill>
                <a:schemeClr val="dk1"/>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BBA388DD-B840-CCB6-BA44-31DD16B091DB}"/>
              </a:ext>
            </a:extLst>
          </p:cNvPr>
          <p:cNvGraphicFramePr>
            <a:graphicFrameLocks noGrp="1"/>
          </p:cNvGraphicFramePr>
          <p:nvPr>
            <p:extLst>
              <p:ext uri="{D42A27DB-BD31-4B8C-83A1-F6EECF244321}">
                <p14:modId xmlns:p14="http://schemas.microsoft.com/office/powerpoint/2010/main" val="2322766929"/>
              </p:ext>
            </p:extLst>
          </p:nvPr>
        </p:nvGraphicFramePr>
        <p:xfrm>
          <a:off x="1684421" y="794084"/>
          <a:ext cx="9553073" cy="5021720"/>
        </p:xfrm>
        <a:graphic>
          <a:graphicData uri="http://schemas.openxmlformats.org/drawingml/2006/table">
            <a:tbl>
              <a:tblPr>
                <a:tableStyleId>{F5AB1C69-6EDB-4FF4-983F-18BD219EF322}</a:tableStyleId>
              </a:tblPr>
              <a:tblGrid>
                <a:gridCol w="4923974">
                  <a:extLst>
                    <a:ext uri="{9D8B030D-6E8A-4147-A177-3AD203B41FA5}">
                      <a16:colId xmlns:a16="http://schemas.microsoft.com/office/drawing/2014/main" val="3535435330"/>
                    </a:ext>
                  </a:extLst>
                </a:gridCol>
                <a:gridCol w="4629099">
                  <a:extLst>
                    <a:ext uri="{9D8B030D-6E8A-4147-A177-3AD203B41FA5}">
                      <a16:colId xmlns:a16="http://schemas.microsoft.com/office/drawing/2014/main" val="3241017268"/>
                    </a:ext>
                  </a:extLst>
                </a:gridCol>
              </a:tblGrid>
              <a:tr h="359948">
                <a:tc>
                  <a:txBody>
                    <a:bodyPr/>
                    <a:lstStyle/>
                    <a:p>
                      <a:pPr algn="ctr" fontAlgn="b"/>
                      <a:r>
                        <a:rPr lang="en-IN" sz="2000" b="1" u="none" strike="noStrike" cap="none" dirty="0">
                          <a:solidFill>
                            <a:schemeClr val="dk1"/>
                          </a:solidFill>
                          <a:sym typeface="Arial"/>
                        </a:rPr>
                        <a:t>Name of Student</a:t>
                      </a:r>
                      <a:endParaRPr lang="en-IN" sz="2000" b="1"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1" u="none" strike="noStrike" cap="none" dirty="0">
                          <a:solidFill>
                            <a:schemeClr val="dk1"/>
                          </a:solidFill>
                          <a:sym typeface="Arial"/>
                        </a:rPr>
                        <a:t>A.Y.</a:t>
                      </a:r>
                      <a:endParaRPr lang="en-IN" sz="2000" b="1"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3373234214"/>
                  </a:ext>
                </a:extLst>
              </a:tr>
              <a:tr h="359948">
                <a:tc>
                  <a:txBody>
                    <a:bodyPr/>
                    <a:lstStyle/>
                    <a:p>
                      <a:pPr algn="ctr" fontAlgn="b"/>
                      <a:r>
                        <a:rPr lang="en-IN" sz="2000" b="0" u="none" strike="noStrike" cap="none" dirty="0">
                          <a:solidFill>
                            <a:schemeClr val="dk1"/>
                          </a:solidFill>
                          <a:sym typeface="Arial"/>
                        </a:rPr>
                        <a:t>Tabish Ahmad Nisar Ahmad</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2011-12</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266104831"/>
                  </a:ext>
                </a:extLst>
              </a:tr>
              <a:tr h="359948">
                <a:tc>
                  <a:txBody>
                    <a:bodyPr/>
                    <a:lstStyle/>
                    <a:p>
                      <a:pPr algn="ctr" fontAlgn="b"/>
                      <a:r>
                        <a:rPr lang="en-IN" sz="2000" b="0" u="none" strike="noStrike" cap="none" dirty="0" err="1">
                          <a:solidFill>
                            <a:schemeClr val="dk1"/>
                          </a:solidFill>
                          <a:sym typeface="Arial"/>
                        </a:rPr>
                        <a:t>Vartak</a:t>
                      </a:r>
                      <a:r>
                        <a:rPr lang="en-IN" sz="2000" b="0" u="none" strike="noStrike" cap="none" dirty="0">
                          <a:solidFill>
                            <a:schemeClr val="dk1"/>
                          </a:solidFill>
                          <a:sym typeface="Arial"/>
                        </a:rPr>
                        <a:t> Shraddha Anil</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2012-13</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690745413"/>
                  </a:ext>
                </a:extLst>
              </a:tr>
              <a:tr h="359948">
                <a:tc>
                  <a:txBody>
                    <a:bodyPr/>
                    <a:lstStyle/>
                    <a:p>
                      <a:pPr algn="ctr" fontAlgn="b"/>
                      <a:r>
                        <a:rPr lang="en-IN" sz="2000" b="0" u="none" strike="noStrike" cap="none" dirty="0" err="1">
                          <a:solidFill>
                            <a:schemeClr val="dk1"/>
                          </a:solidFill>
                          <a:sym typeface="Arial"/>
                        </a:rPr>
                        <a:t>Oswal</a:t>
                      </a:r>
                      <a:r>
                        <a:rPr lang="en-IN" sz="2000" b="0" u="none" strike="noStrike" cap="none" dirty="0">
                          <a:solidFill>
                            <a:schemeClr val="dk1"/>
                          </a:solidFill>
                          <a:sym typeface="Arial"/>
                        </a:rPr>
                        <a:t> </a:t>
                      </a:r>
                      <a:r>
                        <a:rPr lang="en-IN" sz="2000" b="0" u="none" strike="noStrike" cap="none" dirty="0" err="1">
                          <a:solidFill>
                            <a:schemeClr val="dk1"/>
                          </a:solidFill>
                          <a:sym typeface="Arial"/>
                        </a:rPr>
                        <a:t>Shivam</a:t>
                      </a:r>
                      <a:r>
                        <a:rPr lang="en-IN" sz="2000" b="0" u="none" strike="noStrike" cap="none" dirty="0">
                          <a:solidFill>
                            <a:schemeClr val="dk1"/>
                          </a:solidFill>
                          <a:sym typeface="Arial"/>
                        </a:rPr>
                        <a:t> </a:t>
                      </a:r>
                      <a:r>
                        <a:rPr lang="en-IN" sz="2000" b="0" u="none" strike="noStrike" cap="none" dirty="0" err="1">
                          <a:solidFill>
                            <a:schemeClr val="dk1"/>
                          </a:solidFill>
                          <a:sym typeface="Arial"/>
                        </a:rPr>
                        <a:t>Valchand</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2013-14</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2109410396"/>
                  </a:ext>
                </a:extLst>
              </a:tr>
              <a:tr h="359948">
                <a:tc>
                  <a:txBody>
                    <a:bodyPr/>
                    <a:lstStyle/>
                    <a:p>
                      <a:pPr algn="ctr" fontAlgn="b"/>
                      <a:r>
                        <a:rPr lang="en-IN" sz="2000" b="0" u="none" strike="noStrike" cap="none" dirty="0" err="1">
                          <a:solidFill>
                            <a:schemeClr val="dk1"/>
                          </a:solidFill>
                          <a:sym typeface="Arial"/>
                        </a:rPr>
                        <a:t>Kabara</a:t>
                      </a:r>
                      <a:r>
                        <a:rPr lang="en-IN" sz="2000" b="0" u="none" strike="noStrike" cap="none" dirty="0">
                          <a:solidFill>
                            <a:schemeClr val="dk1"/>
                          </a:solidFill>
                          <a:sym typeface="Arial"/>
                        </a:rPr>
                        <a:t> Pratik Shrikant</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2014-15</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3986831969"/>
                  </a:ext>
                </a:extLst>
              </a:tr>
              <a:tr h="359948">
                <a:tc>
                  <a:txBody>
                    <a:bodyPr/>
                    <a:lstStyle/>
                    <a:p>
                      <a:pPr algn="ctr" fontAlgn="b"/>
                      <a:r>
                        <a:rPr lang="en-IN" sz="2000" b="0" u="none" strike="noStrike" cap="none" dirty="0">
                          <a:solidFill>
                            <a:schemeClr val="dk1"/>
                          </a:solidFill>
                          <a:sym typeface="Arial"/>
                        </a:rPr>
                        <a:t>Doshi </a:t>
                      </a:r>
                      <a:r>
                        <a:rPr lang="en-IN" sz="2000" b="0" u="none" strike="noStrike" cap="none" dirty="0" err="1">
                          <a:solidFill>
                            <a:schemeClr val="dk1"/>
                          </a:solidFill>
                          <a:sym typeface="Arial"/>
                        </a:rPr>
                        <a:t>Pratiti</a:t>
                      </a:r>
                      <a:r>
                        <a:rPr lang="en-IN" sz="2000" b="0" u="none" strike="noStrike" cap="none" dirty="0">
                          <a:solidFill>
                            <a:schemeClr val="dk1"/>
                          </a:solidFill>
                          <a:sym typeface="Arial"/>
                        </a:rPr>
                        <a:t> Jitendra</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2015-16</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2592358273"/>
                  </a:ext>
                </a:extLst>
              </a:tr>
              <a:tr h="359948">
                <a:tc>
                  <a:txBody>
                    <a:bodyPr/>
                    <a:lstStyle/>
                    <a:p>
                      <a:pPr algn="ctr" fontAlgn="b"/>
                      <a:r>
                        <a:rPr lang="en-IN" sz="2000" b="0" u="none" strike="noStrike" cap="none" dirty="0" err="1">
                          <a:solidFill>
                            <a:schemeClr val="dk1"/>
                          </a:solidFill>
                          <a:sym typeface="Arial"/>
                        </a:rPr>
                        <a:t>Supekar</a:t>
                      </a:r>
                      <a:r>
                        <a:rPr lang="en-IN" sz="2000" b="0" u="none" strike="noStrike" cap="none" dirty="0">
                          <a:solidFill>
                            <a:schemeClr val="dk1"/>
                          </a:solidFill>
                          <a:sym typeface="Arial"/>
                        </a:rPr>
                        <a:t> Nikhil Vinayak</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2016-17</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4245598687"/>
                  </a:ext>
                </a:extLst>
              </a:tr>
              <a:tr h="359948">
                <a:tc>
                  <a:txBody>
                    <a:bodyPr/>
                    <a:lstStyle/>
                    <a:p>
                      <a:pPr algn="ctr" fontAlgn="b"/>
                      <a:r>
                        <a:rPr lang="en-IN" sz="2000" b="0" u="none" strike="noStrike" cap="none" dirty="0" err="1">
                          <a:solidFill>
                            <a:schemeClr val="dk1"/>
                          </a:solidFill>
                          <a:sym typeface="Arial"/>
                        </a:rPr>
                        <a:t>Gadhe</a:t>
                      </a:r>
                      <a:r>
                        <a:rPr lang="en-IN" sz="2000" b="0" u="none" strike="noStrike" cap="none" dirty="0">
                          <a:solidFill>
                            <a:schemeClr val="dk1"/>
                          </a:solidFill>
                          <a:sym typeface="Arial"/>
                        </a:rPr>
                        <a:t> </a:t>
                      </a:r>
                      <a:r>
                        <a:rPr lang="en-IN" sz="2000" b="0" u="none" strike="noStrike" cap="none" dirty="0" err="1">
                          <a:solidFill>
                            <a:schemeClr val="dk1"/>
                          </a:solidFill>
                          <a:sym typeface="Arial"/>
                        </a:rPr>
                        <a:t>Sampada</a:t>
                      </a:r>
                      <a:r>
                        <a:rPr lang="en-IN" sz="2000" b="0" u="none" strike="noStrike" cap="none" dirty="0">
                          <a:solidFill>
                            <a:schemeClr val="dk1"/>
                          </a:solidFill>
                          <a:sym typeface="Arial"/>
                        </a:rPr>
                        <a:t> </a:t>
                      </a:r>
                      <a:r>
                        <a:rPr lang="en-IN" sz="2000" b="0" u="none" strike="noStrike" cap="none" dirty="0" err="1">
                          <a:solidFill>
                            <a:schemeClr val="dk1"/>
                          </a:solidFill>
                          <a:sym typeface="Arial"/>
                        </a:rPr>
                        <a:t>Murlidhar</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2017-18</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1304679157"/>
                  </a:ext>
                </a:extLst>
              </a:tr>
              <a:tr h="359948">
                <a:tc>
                  <a:txBody>
                    <a:bodyPr/>
                    <a:lstStyle/>
                    <a:p>
                      <a:pPr algn="ctr" fontAlgn="b"/>
                      <a:r>
                        <a:rPr lang="en-IN" sz="2000" b="0" u="none" strike="noStrike" cap="none" dirty="0">
                          <a:solidFill>
                            <a:schemeClr val="dk1"/>
                          </a:solidFill>
                          <a:sym typeface="Arial"/>
                        </a:rPr>
                        <a:t>Shaikh </a:t>
                      </a:r>
                      <a:r>
                        <a:rPr lang="en-IN" sz="2000" b="0" u="none" strike="noStrike" cap="none" dirty="0" err="1">
                          <a:solidFill>
                            <a:schemeClr val="dk1"/>
                          </a:solidFill>
                          <a:sym typeface="Arial"/>
                        </a:rPr>
                        <a:t>Rehan</a:t>
                      </a:r>
                      <a:r>
                        <a:rPr lang="en-IN" sz="2000" b="0" u="none" strike="noStrike" cap="none" dirty="0">
                          <a:solidFill>
                            <a:schemeClr val="dk1"/>
                          </a:solidFill>
                          <a:sym typeface="Arial"/>
                        </a:rPr>
                        <a:t> Ahmed Ejaz</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2018-19</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859152252"/>
                  </a:ext>
                </a:extLst>
              </a:tr>
              <a:tr h="359948">
                <a:tc>
                  <a:txBody>
                    <a:bodyPr/>
                    <a:lstStyle/>
                    <a:p>
                      <a:pPr algn="ctr" fontAlgn="b"/>
                      <a:r>
                        <a:rPr lang="en-IN" sz="2000" b="0" u="none" strike="noStrike" cap="none" dirty="0" err="1">
                          <a:solidFill>
                            <a:schemeClr val="dk1"/>
                          </a:solidFill>
                          <a:sym typeface="Arial"/>
                        </a:rPr>
                        <a:t>Oswal</a:t>
                      </a:r>
                      <a:r>
                        <a:rPr lang="en-IN" sz="2000" b="0" u="none" strike="noStrike" cap="none" dirty="0">
                          <a:solidFill>
                            <a:schemeClr val="dk1"/>
                          </a:solidFill>
                          <a:sym typeface="Arial"/>
                        </a:rPr>
                        <a:t> Shreya Jeetendra</a:t>
                      </a:r>
                      <a:endParaRPr lang="en-IN" sz="2000" b="0" i="0" u="none" strike="noStrike" cap="none" dirty="0">
                        <a:solidFill>
                          <a:schemeClr val="dk1"/>
                        </a:solidFill>
                        <a:latin typeface="Calibri"/>
                        <a:cs typeface="Calibri"/>
                        <a:sym typeface="Arial"/>
                      </a:endParaRPr>
                    </a:p>
                  </a:txBody>
                  <a:tcPr marL="7620" marR="7620" marT="7620" marB="0" anchor="b"/>
                </a:tc>
                <a:tc>
                  <a:txBody>
                    <a:bodyPr/>
                    <a:lstStyle/>
                    <a:p>
                      <a:pPr algn="ctr" fontAlgn="b"/>
                      <a:r>
                        <a:rPr lang="en-IN" sz="2000" b="0" u="none" strike="noStrike" cap="none" dirty="0">
                          <a:solidFill>
                            <a:schemeClr val="dk1"/>
                          </a:solidFill>
                          <a:sym typeface="Arial"/>
                        </a:rPr>
                        <a:t>2019-20</a:t>
                      </a:r>
                      <a:endParaRPr lang="en-IN" sz="2000" b="0" i="0" u="none" strike="noStrike" cap="none" dirty="0">
                        <a:solidFill>
                          <a:schemeClr val="dk1"/>
                        </a:solidFill>
                        <a:latin typeface="Calibri"/>
                        <a:cs typeface="Calibri"/>
                        <a:sym typeface="Arial"/>
                      </a:endParaRPr>
                    </a:p>
                  </a:txBody>
                  <a:tcPr marL="7620" marR="7620" marT="7620" marB="0" anchor="b"/>
                </a:tc>
                <a:extLst>
                  <a:ext uri="{0D108BD9-81ED-4DB2-BD59-A6C34878D82A}">
                    <a16:rowId xmlns:a16="http://schemas.microsoft.com/office/drawing/2014/main" val="2944091464"/>
                  </a:ext>
                </a:extLst>
              </a:tr>
              <a:tr h="711120">
                <a:tc>
                  <a:txBody>
                    <a:bodyPr/>
                    <a:lstStyle/>
                    <a:p>
                      <a:pPr marR="0" algn="ctr" rtl="0" fontAlgn="b">
                        <a:lnSpc>
                          <a:spcPct val="100000"/>
                        </a:lnSpc>
                        <a:spcBef>
                          <a:spcPts val="0"/>
                        </a:spcBef>
                        <a:spcAft>
                          <a:spcPts val="0"/>
                        </a:spcAft>
                        <a:buClr>
                          <a:srgbClr val="000000"/>
                        </a:buClr>
                        <a:buFont typeface="Arial"/>
                      </a:pPr>
                      <a:r>
                        <a:rPr lang="en-IN" sz="2000" b="0" u="none" strike="noStrike" cap="none" dirty="0">
                          <a:solidFill>
                            <a:schemeClr val="dk1"/>
                          </a:solidFill>
                          <a:sym typeface="Arial"/>
                        </a:rPr>
                        <a:t>Mote Shubham </a:t>
                      </a:r>
                      <a:r>
                        <a:rPr lang="en-IN" sz="2000" b="0" u="none" strike="noStrike" cap="none" dirty="0" err="1">
                          <a:solidFill>
                            <a:schemeClr val="dk1"/>
                          </a:solidFill>
                          <a:sym typeface="Arial"/>
                        </a:rPr>
                        <a:t>Dnyandev</a:t>
                      </a:r>
                      <a:endParaRPr lang="en-IN" sz="2000" b="0" i="0" u="none" strike="noStrike" cap="none" dirty="0">
                        <a:solidFill>
                          <a:schemeClr val="dk1"/>
                        </a:solidFill>
                        <a:latin typeface="+mn-lt"/>
                        <a:ea typeface="+mn-ea"/>
                        <a:cs typeface="+mn-cs"/>
                        <a:sym typeface="Arial"/>
                      </a:endParaRPr>
                    </a:p>
                  </a:txBody>
                  <a:tcPr marL="7620" marR="7620" marT="7620" marB="0" anchor="b"/>
                </a:tc>
                <a:tc>
                  <a:txBody>
                    <a:bodyPr/>
                    <a:lstStyle/>
                    <a:p>
                      <a:pPr marR="0" algn="ctr" rtl="0" fontAlgn="b">
                        <a:lnSpc>
                          <a:spcPct val="100000"/>
                        </a:lnSpc>
                        <a:spcBef>
                          <a:spcPts val="0"/>
                        </a:spcBef>
                        <a:spcAft>
                          <a:spcPts val="0"/>
                        </a:spcAft>
                        <a:buClr>
                          <a:srgbClr val="000000"/>
                        </a:buClr>
                        <a:buFont typeface="Arial"/>
                      </a:pPr>
                      <a:r>
                        <a:rPr lang="en-IN" sz="2000" b="0" u="none" strike="noStrike" cap="none" dirty="0">
                          <a:solidFill>
                            <a:schemeClr val="dk1"/>
                          </a:solidFill>
                          <a:sym typeface="Arial"/>
                        </a:rPr>
                        <a:t>2020-21</a:t>
                      </a:r>
                      <a:endParaRPr lang="en-IN" sz="2000" b="0" i="0" u="none" strike="noStrike" cap="none" dirty="0">
                        <a:solidFill>
                          <a:schemeClr val="dk1"/>
                        </a:solidFill>
                        <a:latin typeface="+mn-lt"/>
                        <a:ea typeface="+mn-ea"/>
                        <a:cs typeface="+mn-cs"/>
                        <a:sym typeface="Arial"/>
                      </a:endParaRPr>
                    </a:p>
                  </a:txBody>
                  <a:tcPr marL="7620" marR="7620" marT="7620" marB="0" anchor="b"/>
                </a:tc>
                <a:extLst>
                  <a:ext uri="{0D108BD9-81ED-4DB2-BD59-A6C34878D82A}">
                    <a16:rowId xmlns:a16="http://schemas.microsoft.com/office/drawing/2014/main" val="1066993196"/>
                  </a:ext>
                </a:extLst>
              </a:tr>
              <a:tr h="711120">
                <a:tc>
                  <a:txBody>
                    <a:bodyPr/>
                    <a:lstStyle/>
                    <a:p>
                      <a:pPr marR="0" algn="ctr" rtl="0" fontAlgn="b">
                        <a:lnSpc>
                          <a:spcPct val="100000"/>
                        </a:lnSpc>
                        <a:spcBef>
                          <a:spcPts val="0"/>
                        </a:spcBef>
                        <a:spcAft>
                          <a:spcPts val="0"/>
                        </a:spcAft>
                        <a:buClr>
                          <a:srgbClr val="000000"/>
                        </a:buClr>
                        <a:buFont typeface="Arial"/>
                      </a:pPr>
                      <a:r>
                        <a:rPr lang="en-IN" sz="2000" b="0" u="none" strike="noStrike" cap="none" dirty="0" err="1">
                          <a:solidFill>
                            <a:schemeClr val="dk1"/>
                          </a:solidFill>
                          <a:sym typeface="Arial"/>
                        </a:rPr>
                        <a:t>Yashwardhan</a:t>
                      </a:r>
                      <a:r>
                        <a:rPr lang="en-IN" sz="2000" b="0" u="none" strike="noStrike" cap="none" dirty="0">
                          <a:solidFill>
                            <a:schemeClr val="dk1"/>
                          </a:solidFill>
                          <a:sym typeface="Arial"/>
                        </a:rPr>
                        <a:t> </a:t>
                      </a:r>
                      <a:r>
                        <a:rPr lang="en-IN" sz="2000" b="0" u="none" strike="noStrike" cap="none" dirty="0" err="1">
                          <a:solidFill>
                            <a:schemeClr val="dk1"/>
                          </a:solidFill>
                          <a:sym typeface="Arial"/>
                        </a:rPr>
                        <a:t>Bhangdia</a:t>
                      </a:r>
                      <a:endParaRPr lang="en-IN" sz="2000" b="0" i="0" u="none" strike="noStrike" cap="none" dirty="0">
                        <a:solidFill>
                          <a:schemeClr val="dk1"/>
                        </a:solidFill>
                        <a:latin typeface="+mn-lt"/>
                        <a:ea typeface="+mn-ea"/>
                        <a:cs typeface="+mn-cs"/>
                        <a:sym typeface="Arial"/>
                      </a:endParaRPr>
                    </a:p>
                  </a:txBody>
                  <a:tcPr marL="7620" marR="7620" marT="7620" marB="0" anchor="b"/>
                </a:tc>
                <a:tc>
                  <a:txBody>
                    <a:bodyPr/>
                    <a:lstStyle/>
                    <a:p>
                      <a:pPr marR="0" algn="ctr" rtl="0" fontAlgn="b">
                        <a:lnSpc>
                          <a:spcPct val="100000"/>
                        </a:lnSpc>
                        <a:spcBef>
                          <a:spcPts val="0"/>
                        </a:spcBef>
                        <a:spcAft>
                          <a:spcPts val="0"/>
                        </a:spcAft>
                        <a:buClr>
                          <a:srgbClr val="000000"/>
                        </a:buClr>
                        <a:buFont typeface="Arial"/>
                      </a:pPr>
                      <a:r>
                        <a:rPr lang="en-IN" sz="2000" b="0" u="none" strike="noStrike" cap="none" dirty="0">
                          <a:solidFill>
                            <a:schemeClr val="dk1"/>
                          </a:solidFill>
                          <a:sym typeface="Arial"/>
                        </a:rPr>
                        <a:t>2021-22</a:t>
                      </a:r>
                      <a:endParaRPr lang="en-IN" sz="2000" b="0" i="0" u="none" strike="noStrike" cap="none" dirty="0">
                        <a:solidFill>
                          <a:schemeClr val="dk1"/>
                        </a:solidFill>
                        <a:latin typeface="+mn-lt"/>
                        <a:ea typeface="+mn-ea"/>
                        <a:cs typeface="+mn-cs"/>
                        <a:sym typeface="Arial"/>
                      </a:endParaRPr>
                    </a:p>
                  </a:txBody>
                  <a:tcPr marL="7620" marR="7620" marT="7620" marB="0" anchor="b"/>
                </a:tc>
                <a:extLst>
                  <a:ext uri="{0D108BD9-81ED-4DB2-BD59-A6C34878D82A}">
                    <a16:rowId xmlns:a16="http://schemas.microsoft.com/office/drawing/2014/main" val="3783942913"/>
                  </a:ext>
                </a:extLst>
              </a:tr>
            </a:tbl>
          </a:graphicData>
        </a:graphic>
      </p:graphicFrame>
    </p:spTree>
    <p:extLst>
      <p:ext uri="{BB962C8B-B14F-4D97-AF65-F5344CB8AC3E}">
        <p14:creationId xmlns:p14="http://schemas.microsoft.com/office/powerpoint/2010/main" val="1274520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98"/>
          <p:cNvSpPr txBox="1"/>
          <p:nvPr/>
        </p:nvSpPr>
        <p:spPr>
          <a:xfrm>
            <a:off x="-40979" y="64515"/>
            <a:ext cx="110490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Placements( Need to be updated)</a:t>
            </a:r>
            <a:endParaRPr dirty="0"/>
          </a:p>
        </p:txBody>
      </p:sp>
      <p:graphicFrame>
        <p:nvGraphicFramePr>
          <p:cNvPr id="1340" name="Google Shape;1340;p98"/>
          <p:cNvGraphicFramePr/>
          <p:nvPr>
            <p:extLst>
              <p:ext uri="{D42A27DB-BD31-4B8C-83A1-F6EECF244321}">
                <p14:modId xmlns:p14="http://schemas.microsoft.com/office/powerpoint/2010/main" val="2865976387"/>
              </p:ext>
            </p:extLst>
          </p:nvPr>
        </p:nvGraphicFramePr>
        <p:xfrm>
          <a:off x="2137282" y="853184"/>
          <a:ext cx="7849775" cy="3468325"/>
        </p:xfrm>
        <a:graphic>
          <a:graphicData uri="http://schemas.openxmlformats.org/drawingml/2006/table">
            <a:tbl>
              <a:tblPr firstRow="1" firstCol="1" bandRow="1">
                <a:noFill/>
                <a:tableStyleId>{7E31700F-715C-4B57-BA64-622D2D4E7403}</a:tableStyleId>
              </a:tblPr>
              <a:tblGrid>
                <a:gridCol w="3467150">
                  <a:extLst>
                    <a:ext uri="{9D8B030D-6E8A-4147-A177-3AD203B41FA5}">
                      <a16:colId xmlns:a16="http://schemas.microsoft.com/office/drawing/2014/main" val="20000"/>
                    </a:ext>
                  </a:extLst>
                </a:gridCol>
                <a:gridCol w="1460875">
                  <a:extLst>
                    <a:ext uri="{9D8B030D-6E8A-4147-A177-3AD203B41FA5}">
                      <a16:colId xmlns:a16="http://schemas.microsoft.com/office/drawing/2014/main" val="20001"/>
                    </a:ext>
                  </a:extLst>
                </a:gridCol>
                <a:gridCol w="1460875">
                  <a:extLst>
                    <a:ext uri="{9D8B030D-6E8A-4147-A177-3AD203B41FA5}">
                      <a16:colId xmlns:a16="http://schemas.microsoft.com/office/drawing/2014/main" val="20002"/>
                    </a:ext>
                  </a:extLst>
                </a:gridCol>
                <a:gridCol w="1460875">
                  <a:extLst>
                    <a:ext uri="{9D8B030D-6E8A-4147-A177-3AD203B41FA5}">
                      <a16:colId xmlns:a16="http://schemas.microsoft.com/office/drawing/2014/main" val="20003"/>
                    </a:ext>
                  </a:extLst>
                </a:gridCol>
              </a:tblGrid>
              <a:tr h="725575">
                <a:tc>
                  <a:txBody>
                    <a:bodyPr/>
                    <a:lstStyle/>
                    <a:p>
                      <a:pPr marL="0" marR="0" lvl="0" indent="0" algn="ctr" rtl="0">
                        <a:lnSpc>
                          <a:spcPct val="115000"/>
                        </a:lnSpc>
                        <a:spcBef>
                          <a:spcPts val="0"/>
                        </a:spcBef>
                        <a:spcAft>
                          <a:spcPts val="0"/>
                        </a:spcAft>
                        <a:buNone/>
                      </a:pPr>
                      <a:r>
                        <a:rPr lang="en-US" sz="2000" b="1">
                          <a:solidFill>
                            <a:srgbClr val="000000"/>
                          </a:solidFill>
                          <a:latin typeface="Calibri"/>
                          <a:ea typeface="Calibri"/>
                          <a:cs typeface="Calibri"/>
                          <a:sym typeface="Calibri"/>
                        </a:rPr>
                        <a:t>Year</a:t>
                      </a:r>
                      <a:endParaRPr sz="2000">
                        <a:latin typeface="Calibri"/>
                        <a:ea typeface="Calibri"/>
                        <a:cs typeface="Calibri"/>
                        <a:sym typeface="Calibri"/>
                      </a:endParaRPr>
                    </a:p>
                  </a:txBody>
                  <a:tcPr marL="99050" marR="99050" marT="45700" marB="457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CAYm1</a:t>
                      </a:r>
                      <a:endParaRPr sz="2000" dirty="0">
                        <a:latin typeface="Calibri"/>
                        <a:ea typeface="Calibri"/>
                        <a:cs typeface="Calibri"/>
                        <a:sym typeface="Calibri"/>
                      </a:endParaRPr>
                    </a:p>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(2018-19)</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CAYm2</a:t>
                      </a:r>
                      <a:endParaRPr sz="2000" dirty="0">
                        <a:latin typeface="Calibri"/>
                        <a:ea typeface="Calibri"/>
                        <a:cs typeface="Calibri"/>
                        <a:sym typeface="Calibri"/>
                      </a:endParaRPr>
                    </a:p>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(2019-20)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tc>
                  <a:txBody>
                    <a:bodyPr/>
                    <a:lstStyle/>
                    <a:p>
                      <a:pPr marL="0" marR="0" lvl="0" indent="0" algn="ctr" rtl="0">
                        <a:lnSpc>
                          <a:spcPct val="115000"/>
                        </a:lnSpc>
                        <a:spcBef>
                          <a:spcPts val="0"/>
                        </a:spcBef>
                        <a:spcAft>
                          <a:spcPts val="0"/>
                        </a:spcAft>
                        <a:buNone/>
                      </a:pPr>
                      <a:r>
                        <a:rPr lang="en-US" sz="2000" b="1" dirty="0" err="1">
                          <a:solidFill>
                            <a:srgbClr val="000000"/>
                          </a:solidFill>
                          <a:latin typeface="Calibri"/>
                          <a:ea typeface="Calibri"/>
                          <a:cs typeface="Calibri"/>
                          <a:sym typeface="Calibri"/>
                        </a:rPr>
                        <a:t>CAYm</a:t>
                      </a:r>
                      <a:endParaRPr sz="2000" dirty="0">
                        <a:latin typeface="Calibri"/>
                        <a:ea typeface="Calibri"/>
                        <a:cs typeface="Calibri"/>
                        <a:sym typeface="Calibri"/>
                      </a:endParaRPr>
                    </a:p>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(2020-21)</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5D8F1"/>
                    </a:solidFill>
                  </a:tcPr>
                </a:tc>
                <a:extLst>
                  <a:ext uri="{0D108BD9-81ED-4DB2-BD59-A6C34878D82A}">
                    <a16:rowId xmlns:a16="http://schemas.microsoft.com/office/drawing/2014/main" val="10000"/>
                  </a:ext>
                </a:extLst>
              </a:tr>
              <a:tr h="548550">
                <a:tc>
                  <a:txBody>
                    <a:bodyPr/>
                    <a:lstStyle/>
                    <a:p>
                      <a:pPr marL="0" marR="0" lvl="0" indent="0" algn="ctr" rtl="0">
                        <a:lnSpc>
                          <a:spcPct val="115000"/>
                        </a:lnSpc>
                        <a:spcBef>
                          <a:spcPts val="0"/>
                        </a:spcBef>
                        <a:spcAft>
                          <a:spcPts val="0"/>
                        </a:spcAft>
                        <a:buNone/>
                      </a:pPr>
                      <a:r>
                        <a:rPr lang="en-US" sz="2000" b="1">
                          <a:solidFill>
                            <a:srgbClr val="000000"/>
                          </a:solidFill>
                          <a:latin typeface="Calibri"/>
                          <a:ea typeface="Calibri"/>
                          <a:cs typeface="Calibri"/>
                          <a:sym typeface="Calibri"/>
                        </a:rPr>
                        <a:t>Total Students</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221</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188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170</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48550">
                <a:tc>
                  <a:txBody>
                    <a:bodyPr/>
                    <a:lstStyle/>
                    <a:p>
                      <a:pPr marL="0" marR="0" lvl="0" indent="0" algn="ctr" rtl="0">
                        <a:lnSpc>
                          <a:spcPct val="115000"/>
                        </a:lnSpc>
                        <a:spcBef>
                          <a:spcPts val="0"/>
                        </a:spcBef>
                        <a:spcAft>
                          <a:spcPts val="0"/>
                        </a:spcAft>
                        <a:buNone/>
                      </a:pPr>
                      <a:r>
                        <a:rPr lang="en-US" sz="2000" b="1">
                          <a:solidFill>
                            <a:srgbClr val="000000"/>
                          </a:solidFill>
                          <a:latin typeface="Calibri"/>
                          <a:ea typeface="Calibri"/>
                          <a:cs typeface="Calibri"/>
                          <a:sym typeface="Calibri"/>
                        </a:rPr>
                        <a:t>Students Placed</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194</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149</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127</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48550">
                <a:tc>
                  <a:txBody>
                    <a:bodyPr/>
                    <a:lstStyle/>
                    <a:p>
                      <a:pPr marL="0" marR="0" lvl="0" indent="0" algn="ctr" rtl="0">
                        <a:lnSpc>
                          <a:spcPct val="115000"/>
                        </a:lnSpc>
                        <a:spcBef>
                          <a:spcPts val="0"/>
                        </a:spcBef>
                        <a:spcAft>
                          <a:spcPts val="0"/>
                        </a:spcAft>
                        <a:buNone/>
                      </a:pPr>
                      <a:r>
                        <a:rPr lang="en-US" sz="2000" b="1">
                          <a:solidFill>
                            <a:srgbClr val="000000"/>
                          </a:solidFill>
                          <a:latin typeface="Calibri"/>
                          <a:ea typeface="Calibri"/>
                          <a:cs typeface="Calibri"/>
                          <a:sym typeface="Calibri"/>
                        </a:rPr>
                        <a:t>% of Students Placed</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75%</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79%</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88%</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48550">
                <a:tc>
                  <a:txBody>
                    <a:bodyPr/>
                    <a:lstStyle/>
                    <a:p>
                      <a:pPr marL="0" marR="0" lvl="0" indent="0" algn="ctr" rtl="0">
                        <a:lnSpc>
                          <a:spcPct val="115000"/>
                        </a:lnSpc>
                        <a:spcBef>
                          <a:spcPts val="0"/>
                        </a:spcBef>
                        <a:spcAft>
                          <a:spcPts val="0"/>
                        </a:spcAft>
                        <a:buNone/>
                      </a:pPr>
                      <a:r>
                        <a:rPr lang="en-US" sz="2000" b="1">
                          <a:solidFill>
                            <a:srgbClr val="000000"/>
                          </a:solidFill>
                          <a:latin typeface="Calibri"/>
                          <a:ea typeface="Calibri"/>
                          <a:cs typeface="Calibri"/>
                          <a:sym typeface="Calibri"/>
                        </a:rPr>
                        <a:t>Avg. Salary(LPA)</a:t>
                      </a:r>
                      <a:endParaRPr sz="200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7.12LPA </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8.62LPA</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8.89LPA</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48550">
                <a:tc>
                  <a:txBody>
                    <a:bodyPr/>
                    <a:lstStyle/>
                    <a:p>
                      <a:pPr marL="0" marR="0" lvl="0" indent="0" algn="ctr" rtl="0">
                        <a:lnSpc>
                          <a:spcPct val="115000"/>
                        </a:lnSpc>
                        <a:spcBef>
                          <a:spcPts val="0"/>
                        </a:spcBef>
                        <a:spcAft>
                          <a:spcPts val="0"/>
                        </a:spcAft>
                        <a:buNone/>
                      </a:pPr>
                      <a:r>
                        <a:rPr lang="en-US" sz="2000" b="1" dirty="0">
                          <a:solidFill>
                            <a:srgbClr val="000000"/>
                          </a:solidFill>
                          <a:latin typeface="Calibri"/>
                          <a:ea typeface="Calibri"/>
                          <a:cs typeface="Calibri"/>
                          <a:sym typeface="Calibri"/>
                        </a:rPr>
                        <a:t>Max Salary(LPA)</a:t>
                      </a:r>
                      <a:endParaRPr sz="2000" dirty="0">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18LPA </a:t>
                      </a:r>
                      <a:endParaRPr sz="2000" dirty="0">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26.4LPA </a:t>
                      </a:r>
                      <a:endParaRPr sz="2000" dirty="0">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IN" sz="2000" dirty="0">
                          <a:latin typeface="Calibri"/>
                          <a:ea typeface="Calibri"/>
                          <a:cs typeface="Calibri"/>
                          <a:sym typeface="Calibri"/>
                        </a:rPr>
                        <a:t>33.75LPA</a:t>
                      </a:r>
                      <a:endParaRPr sz="2000" dirty="0">
                        <a:latin typeface="Calibri"/>
                        <a:ea typeface="Calibri"/>
                        <a:cs typeface="Calibri"/>
                        <a:sym typeface="Calibri"/>
                      </a:endParaRPr>
                    </a:p>
                  </a:txBody>
                  <a:tcPr marL="68575" marR="68575" marT="0" marB="0"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grpSp>
        <p:nvGrpSpPr>
          <p:cNvPr id="1341" name="Google Shape;1341;p98"/>
          <p:cNvGrpSpPr/>
          <p:nvPr/>
        </p:nvGrpSpPr>
        <p:grpSpPr>
          <a:xfrm>
            <a:off x="1319514" y="5911849"/>
            <a:ext cx="10872486" cy="828675"/>
            <a:chOff x="44928" y="5952823"/>
            <a:chExt cx="12147072" cy="444069"/>
          </a:xfrm>
        </p:grpSpPr>
        <p:pic>
          <p:nvPicPr>
            <p:cNvPr id="1342" name="Google Shape;1342;p98"/>
            <p:cNvPicPr preferRelativeResize="0"/>
            <p:nvPr/>
          </p:nvPicPr>
          <p:blipFill rotWithShape="1">
            <a:blip r:embed="rId3">
              <a:alphaModFix/>
            </a:blip>
            <a:srcRect/>
            <a:stretch/>
          </p:blipFill>
          <p:spPr>
            <a:xfrm>
              <a:off x="813341" y="5972418"/>
              <a:ext cx="787476" cy="325196"/>
            </a:xfrm>
            <a:prstGeom prst="rect">
              <a:avLst/>
            </a:prstGeom>
            <a:noFill/>
            <a:ln>
              <a:noFill/>
            </a:ln>
          </p:spPr>
        </p:pic>
        <p:pic>
          <p:nvPicPr>
            <p:cNvPr id="1343" name="Google Shape;1343;p98"/>
            <p:cNvPicPr preferRelativeResize="0"/>
            <p:nvPr/>
          </p:nvPicPr>
          <p:blipFill rotWithShape="1">
            <a:blip r:embed="rId4">
              <a:alphaModFix/>
            </a:blip>
            <a:srcRect/>
            <a:stretch/>
          </p:blipFill>
          <p:spPr>
            <a:xfrm>
              <a:off x="1760278" y="5952823"/>
              <a:ext cx="754799" cy="325196"/>
            </a:xfrm>
            <a:prstGeom prst="rect">
              <a:avLst/>
            </a:prstGeom>
            <a:noFill/>
            <a:ln>
              <a:noFill/>
            </a:ln>
          </p:spPr>
        </p:pic>
        <p:pic>
          <p:nvPicPr>
            <p:cNvPr id="1344" name="Google Shape;1344;p98"/>
            <p:cNvPicPr preferRelativeResize="0"/>
            <p:nvPr/>
          </p:nvPicPr>
          <p:blipFill rotWithShape="1">
            <a:blip r:embed="rId5">
              <a:alphaModFix/>
            </a:blip>
            <a:srcRect/>
            <a:stretch/>
          </p:blipFill>
          <p:spPr>
            <a:xfrm>
              <a:off x="2717917" y="6003767"/>
              <a:ext cx="592305" cy="320615"/>
            </a:xfrm>
            <a:prstGeom prst="rect">
              <a:avLst/>
            </a:prstGeom>
            <a:noFill/>
            <a:ln>
              <a:noFill/>
            </a:ln>
          </p:spPr>
        </p:pic>
        <p:pic>
          <p:nvPicPr>
            <p:cNvPr id="1345" name="Google Shape;1345;p98"/>
            <p:cNvPicPr preferRelativeResize="0"/>
            <p:nvPr/>
          </p:nvPicPr>
          <p:blipFill rotWithShape="1">
            <a:blip r:embed="rId6">
              <a:alphaModFix/>
            </a:blip>
            <a:srcRect/>
            <a:stretch/>
          </p:blipFill>
          <p:spPr>
            <a:xfrm>
              <a:off x="3536209" y="6027601"/>
              <a:ext cx="735262" cy="250418"/>
            </a:xfrm>
            <a:prstGeom prst="rect">
              <a:avLst/>
            </a:prstGeom>
            <a:noFill/>
            <a:ln>
              <a:noFill/>
            </a:ln>
          </p:spPr>
        </p:pic>
        <p:pic>
          <p:nvPicPr>
            <p:cNvPr id="1346" name="Google Shape;1346;p98"/>
            <p:cNvPicPr preferRelativeResize="0"/>
            <p:nvPr/>
          </p:nvPicPr>
          <p:blipFill rotWithShape="1">
            <a:blip r:embed="rId7">
              <a:alphaModFix/>
            </a:blip>
            <a:srcRect/>
            <a:stretch/>
          </p:blipFill>
          <p:spPr>
            <a:xfrm>
              <a:off x="4516959" y="6015463"/>
              <a:ext cx="511301" cy="250926"/>
            </a:xfrm>
            <a:prstGeom prst="rect">
              <a:avLst/>
            </a:prstGeom>
            <a:noFill/>
            <a:ln>
              <a:noFill/>
            </a:ln>
          </p:spPr>
        </p:pic>
        <p:pic>
          <p:nvPicPr>
            <p:cNvPr id="1347" name="Google Shape;1347;p98"/>
            <p:cNvPicPr preferRelativeResize="0"/>
            <p:nvPr/>
          </p:nvPicPr>
          <p:blipFill rotWithShape="1">
            <a:blip r:embed="rId8">
              <a:alphaModFix/>
            </a:blip>
            <a:srcRect/>
            <a:stretch/>
          </p:blipFill>
          <p:spPr>
            <a:xfrm>
              <a:off x="5283416" y="6033577"/>
              <a:ext cx="852119" cy="274497"/>
            </a:xfrm>
            <a:prstGeom prst="rect">
              <a:avLst/>
            </a:prstGeom>
            <a:noFill/>
            <a:ln>
              <a:noFill/>
            </a:ln>
          </p:spPr>
        </p:pic>
        <p:pic>
          <p:nvPicPr>
            <p:cNvPr id="1348" name="Google Shape;1348;p98"/>
            <p:cNvPicPr preferRelativeResize="0"/>
            <p:nvPr/>
          </p:nvPicPr>
          <p:blipFill rotWithShape="1">
            <a:blip r:embed="rId9">
              <a:alphaModFix/>
            </a:blip>
            <a:srcRect/>
            <a:stretch/>
          </p:blipFill>
          <p:spPr>
            <a:xfrm>
              <a:off x="6389751" y="6071696"/>
              <a:ext cx="1050099" cy="325196"/>
            </a:xfrm>
            <a:prstGeom prst="rect">
              <a:avLst/>
            </a:prstGeom>
            <a:noFill/>
            <a:ln>
              <a:noFill/>
            </a:ln>
          </p:spPr>
        </p:pic>
        <p:pic>
          <p:nvPicPr>
            <p:cNvPr id="1349" name="Google Shape;1349;p98"/>
            <p:cNvPicPr preferRelativeResize="0"/>
            <p:nvPr/>
          </p:nvPicPr>
          <p:blipFill rotWithShape="1">
            <a:blip r:embed="rId10">
              <a:alphaModFix/>
            </a:blip>
            <a:srcRect/>
            <a:stretch/>
          </p:blipFill>
          <p:spPr>
            <a:xfrm>
              <a:off x="7583161" y="6007255"/>
              <a:ext cx="1312672" cy="327139"/>
            </a:xfrm>
            <a:prstGeom prst="rect">
              <a:avLst/>
            </a:prstGeom>
            <a:noFill/>
            <a:ln>
              <a:noFill/>
            </a:ln>
          </p:spPr>
        </p:pic>
        <p:pic>
          <p:nvPicPr>
            <p:cNvPr id="1350" name="Google Shape;1350;p98"/>
            <p:cNvPicPr preferRelativeResize="0"/>
            <p:nvPr/>
          </p:nvPicPr>
          <p:blipFill rotWithShape="1">
            <a:blip r:embed="rId11">
              <a:alphaModFix/>
            </a:blip>
            <a:srcRect/>
            <a:stretch/>
          </p:blipFill>
          <p:spPr>
            <a:xfrm>
              <a:off x="9039144" y="6071696"/>
              <a:ext cx="828827" cy="325196"/>
            </a:xfrm>
            <a:prstGeom prst="rect">
              <a:avLst/>
            </a:prstGeom>
            <a:noFill/>
            <a:ln>
              <a:noFill/>
            </a:ln>
          </p:spPr>
        </p:pic>
        <p:pic>
          <p:nvPicPr>
            <p:cNvPr id="1351" name="Google Shape;1351;p98"/>
            <p:cNvPicPr preferRelativeResize="0"/>
            <p:nvPr/>
          </p:nvPicPr>
          <p:blipFill rotWithShape="1">
            <a:blip r:embed="rId12">
              <a:alphaModFix/>
            </a:blip>
            <a:srcRect/>
            <a:stretch/>
          </p:blipFill>
          <p:spPr>
            <a:xfrm>
              <a:off x="10086582" y="6020176"/>
              <a:ext cx="962418" cy="325196"/>
            </a:xfrm>
            <a:prstGeom prst="rect">
              <a:avLst/>
            </a:prstGeom>
            <a:noFill/>
            <a:ln>
              <a:noFill/>
            </a:ln>
          </p:spPr>
        </p:pic>
        <p:pic>
          <p:nvPicPr>
            <p:cNvPr id="1352" name="Google Shape;1352;p98"/>
            <p:cNvPicPr preferRelativeResize="0"/>
            <p:nvPr/>
          </p:nvPicPr>
          <p:blipFill rotWithShape="1">
            <a:blip r:embed="rId13">
              <a:alphaModFix/>
            </a:blip>
            <a:srcRect/>
            <a:stretch/>
          </p:blipFill>
          <p:spPr>
            <a:xfrm>
              <a:off x="44928" y="5967837"/>
              <a:ext cx="699795" cy="320615"/>
            </a:xfrm>
            <a:prstGeom prst="rect">
              <a:avLst/>
            </a:prstGeom>
            <a:noFill/>
            <a:ln>
              <a:noFill/>
            </a:ln>
          </p:spPr>
        </p:pic>
        <p:pic>
          <p:nvPicPr>
            <p:cNvPr id="1353" name="Google Shape;1353;p98"/>
            <p:cNvPicPr preferRelativeResize="0"/>
            <p:nvPr/>
          </p:nvPicPr>
          <p:blipFill rotWithShape="1">
            <a:blip r:embed="rId14">
              <a:alphaModFix/>
            </a:blip>
            <a:srcRect/>
            <a:stretch/>
          </p:blipFill>
          <p:spPr>
            <a:xfrm>
              <a:off x="11152658" y="6010247"/>
              <a:ext cx="1039342" cy="325196"/>
            </a:xfrm>
            <a:prstGeom prst="rect">
              <a:avLst/>
            </a:prstGeom>
            <a:noFill/>
            <a:ln>
              <a:noFill/>
            </a:ln>
          </p:spPr>
        </p:pic>
      </p:grpSp>
      <p:sp>
        <p:nvSpPr>
          <p:cNvPr id="1354" name="Google Shape;1354;p9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84</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1922768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D39F55-C671-46AA-51E7-66B5313FE6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
        <p:nvSpPr>
          <p:cNvPr id="3" name="TextBox 2">
            <a:extLst>
              <a:ext uri="{FF2B5EF4-FFF2-40B4-BE49-F238E27FC236}">
                <a16:creationId xmlns:a16="http://schemas.microsoft.com/office/drawing/2014/main" id="{B2231BE1-FC79-D05F-7F18-67434A0CD2CC}"/>
              </a:ext>
            </a:extLst>
          </p:cNvPr>
          <p:cNvSpPr txBox="1"/>
          <p:nvPr/>
        </p:nvSpPr>
        <p:spPr>
          <a:xfrm>
            <a:off x="3230218" y="-20983"/>
            <a:ext cx="6348663" cy="584775"/>
          </a:xfrm>
          <a:prstGeom prst="rect">
            <a:avLst/>
          </a:prstGeom>
          <a:noFill/>
        </p:spPr>
        <p:txBody>
          <a:bodyPr wrap="square" rtlCol="0">
            <a:spAutoFit/>
          </a:bodyPr>
          <a:lstStyle/>
          <a:p>
            <a:pPr algn="ctr"/>
            <a:r>
              <a:rPr lang="en-IN" sz="3200" b="1" dirty="0">
                <a:solidFill>
                  <a:schemeClr val="dk1"/>
                </a:solidFill>
                <a:latin typeface="Calibri"/>
                <a:cs typeface="Calibri"/>
              </a:rPr>
              <a:t>Placement </a:t>
            </a:r>
          </a:p>
        </p:txBody>
      </p:sp>
      <p:pic>
        <p:nvPicPr>
          <p:cNvPr id="5" name="Picture 4">
            <a:extLst>
              <a:ext uri="{FF2B5EF4-FFF2-40B4-BE49-F238E27FC236}">
                <a16:creationId xmlns:a16="http://schemas.microsoft.com/office/drawing/2014/main" id="{F7822DDA-488A-7BDC-A4E4-CD4648659695}"/>
              </a:ext>
            </a:extLst>
          </p:cNvPr>
          <p:cNvPicPr>
            <a:picLocks noChangeAspect="1"/>
          </p:cNvPicPr>
          <p:nvPr/>
        </p:nvPicPr>
        <p:blipFill>
          <a:blip r:embed="rId2"/>
          <a:stretch>
            <a:fillRect/>
          </a:stretch>
        </p:blipFill>
        <p:spPr>
          <a:xfrm>
            <a:off x="6508805" y="832523"/>
            <a:ext cx="4710131" cy="2333575"/>
          </a:xfrm>
          <a:prstGeom prst="rect">
            <a:avLst/>
          </a:prstGeom>
        </p:spPr>
      </p:pic>
      <p:pic>
        <p:nvPicPr>
          <p:cNvPr id="6" name="Picture 5">
            <a:extLst>
              <a:ext uri="{FF2B5EF4-FFF2-40B4-BE49-F238E27FC236}">
                <a16:creationId xmlns:a16="http://schemas.microsoft.com/office/drawing/2014/main" id="{545D8125-2804-A4EF-5869-CCE53DC1ED32}"/>
              </a:ext>
            </a:extLst>
          </p:cNvPr>
          <p:cNvPicPr>
            <a:picLocks noChangeAspect="1"/>
          </p:cNvPicPr>
          <p:nvPr/>
        </p:nvPicPr>
        <p:blipFill>
          <a:blip r:embed="rId3"/>
          <a:stretch>
            <a:fillRect/>
          </a:stretch>
        </p:blipFill>
        <p:spPr>
          <a:xfrm>
            <a:off x="1203130" y="832524"/>
            <a:ext cx="4590476" cy="2761905"/>
          </a:xfrm>
          <a:prstGeom prst="rect">
            <a:avLst/>
          </a:prstGeom>
        </p:spPr>
      </p:pic>
      <p:pic>
        <p:nvPicPr>
          <p:cNvPr id="7" name="Picture 6">
            <a:extLst>
              <a:ext uri="{FF2B5EF4-FFF2-40B4-BE49-F238E27FC236}">
                <a16:creationId xmlns:a16="http://schemas.microsoft.com/office/drawing/2014/main" id="{A42BC62A-D128-AC25-A9F0-5B58CDB2FC8E}"/>
              </a:ext>
            </a:extLst>
          </p:cNvPr>
          <p:cNvPicPr>
            <a:picLocks noChangeAspect="1"/>
          </p:cNvPicPr>
          <p:nvPr/>
        </p:nvPicPr>
        <p:blipFill>
          <a:blip r:embed="rId4"/>
          <a:stretch>
            <a:fillRect/>
          </a:stretch>
        </p:blipFill>
        <p:spPr>
          <a:xfrm>
            <a:off x="6721422" y="3293160"/>
            <a:ext cx="4863548" cy="2975743"/>
          </a:xfrm>
          <a:prstGeom prst="rect">
            <a:avLst/>
          </a:prstGeom>
        </p:spPr>
      </p:pic>
      <p:grpSp>
        <p:nvGrpSpPr>
          <p:cNvPr id="8" name="Google Shape;1341;p98">
            <a:extLst>
              <a:ext uri="{FF2B5EF4-FFF2-40B4-BE49-F238E27FC236}">
                <a16:creationId xmlns:a16="http://schemas.microsoft.com/office/drawing/2014/main" id="{A287ECBD-78D1-9AC8-FF35-4A119255BA77}"/>
              </a:ext>
            </a:extLst>
          </p:cNvPr>
          <p:cNvGrpSpPr/>
          <p:nvPr/>
        </p:nvGrpSpPr>
        <p:grpSpPr>
          <a:xfrm>
            <a:off x="1051702" y="6276976"/>
            <a:ext cx="11118574" cy="444500"/>
            <a:chOff x="44928" y="5952823"/>
            <a:chExt cx="12147072" cy="444069"/>
          </a:xfrm>
        </p:grpSpPr>
        <p:pic>
          <p:nvPicPr>
            <p:cNvPr id="9" name="Google Shape;1342;p98">
              <a:extLst>
                <a:ext uri="{FF2B5EF4-FFF2-40B4-BE49-F238E27FC236}">
                  <a16:creationId xmlns:a16="http://schemas.microsoft.com/office/drawing/2014/main" id="{E7DADB42-8542-2ADD-BFB7-E33AED4695ED}"/>
                </a:ext>
              </a:extLst>
            </p:cNvPr>
            <p:cNvPicPr preferRelativeResize="0"/>
            <p:nvPr/>
          </p:nvPicPr>
          <p:blipFill rotWithShape="1">
            <a:blip r:embed="rId5">
              <a:alphaModFix/>
            </a:blip>
            <a:srcRect/>
            <a:stretch/>
          </p:blipFill>
          <p:spPr>
            <a:xfrm>
              <a:off x="813341" y="5972418"/>
              <a:ext cx="787476" cy="325196"/>
            </a:xfrm>
            <a:prstGeom prst="rect">
              <a:avLst/>
            </a:prstGeom>
            <a:noFill/>
            <a:ln>
              <a:noFill/>
            </a:ln>
          </p:spPr>
        </p:pic>
        <p:pic>
          <p:nvPicPr>
            <p:cNvPr id="10" name="Google Shape;1343;p98">
              <a:extLst>
                <a:ext uri="{FF2B5EF4-FFF2-40B4-BE49-F238E27FC236}">
                  <a16:creationId xmlns:a16="http://schemas.microsoft.com/office/drawing/2014/main" id="{182301F1-9D34-C70F-9147-AC8D3C07491A}"/>
                </a:ext>
              </a:extLst>
            </p:cNvPr>
            <p:cNvPicPr preferRelativeResize="0"/>
            <p:nvPr/>
          </p:nvPicPr>
          <p:blipFill rotWithShape="1">
            <a:blip r:embed="rId6">
              <a:alphaModFix/>
            </a:blip>
            <a:srcRect/>
            <a:stretch/>
          </p:blipFill>
          <p:spPr>
            <a:xfrm>
              <a:off x="1760278" y="5952823"/>
              <a:ext cx="754799" cy="325196"/>
            </a:xfrm>
            <a:prstGeom prst="rect">
              <a:avLst/>
            </a:prstGeom>
            <a:noFill/>
            <a:ln>
              <a:noFill/>
            </a:ln>
          </p:spPr>
        </p:pic>
        <p:pic>
          <p:nvPicPr>
            <p:cNvPr id="11" name="Google Shape;1344;p98">
              <a:extLst>
                <a:ext uri="{FF2B5EF4-FFF2-40B4-BE49-F238E27FC236}">
                  <a16:creationId xmlns:a16="http://schemas.microsoft.com/office/drawing/2014/main" id="{631F28C2-5AA8-0DE5-D550-EC5112C329F0}"/>
                </a:ext>
              </a:extLst>
            </p:cNvPr>
            <p:cNvPicPr preferRelativeResize="0"/>
            <p:nvPr/>
          </p:nvPicPr>
          <p:blipFill rotWithShape="1">
            <a:blip r:embed="rId7">
              <a:alphaModFix/>
            </a:blip>
            <a:srcRect/>
            <a:stretch/>
          </p:blipFill>
          <p:spPr>
            <a:xfrm>
              <a:off x="2717917" y="6003767"/>
              <a:ext cx="592305" cy="320615"/>
            </a:xfrm>
            <a:prstGeom prst="rect">
              <a:avLst/>
            </a:prstGeom>
            <a:noFill/>
            <a:ln>
              <a:noFill/>
            </a:ln>
          </p:spPr>
        </p:pic>
        <p:pic>
          <p:nvPicPr>
            <p:cNvPr id="12" name="Google Shape;1345;p98">
              <a:extLst>
                <a:ext uri="{FF2B5EF4-FFF2-40B4-BE49-F238E27FC236}">
                  <a16:creationId xmlns:a16="http://schemas.microsoft.com/office/drawing/2014/main" id="{ABCB1FB3-C214-2E2E-EDFA-DF1C99C7DA77}"/>
                </a:ext>
              </a:extLst>
            </p:cNvPr>
            <p:cNvPicPr preferRelativeResize="0"/>
            <p:nvPr/>
          </p:nvPicPr>
          <p:blipFill rotWithShape="1">
            <a:blip r:embed="rId8">
              <a:alphaModFix/>
            </a:blip>
            <a:srcRect/>
            <a:stretch/>
          </p:blipFill>
          <p:spPr>
            <a:xfrm>
              <a:off x="3536209" y="6027601"/>
              <a:ext cx="735262" cy="250418"/>
            </a:xfrm>
            <a:prstGeom prst="rect">
              <a:avLst/>
            </a:prstGeom>
            <a:noFill/>
            <a:ln>
              <a:noFill/>
            </a:ln>
          </p:spPr>
        </p:pic>
        <p:pic>
          <p:nvPicPr>
            <p:cNvPr id="13" name="Google Shape;1346;p98">
              <a:extLst>
                <a:ext uri="{FF2B5EF4-FFF2-40B4-BE49-F238E27FC236}">
                  <a16:creationId xmlns:a16="http://schemas.microsoft.com/office/drawing/2014/main" id="{1B037D5B-71EB-981A-AD50-9882460CB371}"/>
                </a:ext>
              </a:extLst>
            </p:cNvPr>
            <p:cNvPicPr preferRelativeResize="0"/>
            <p:nvPr/>
          </p:nvPicPr>
          <p:blipFill rotWithShape="1">
            <a:blip r:embed="rId9">
              <a:alphaModFix/>
            </a:blip>
            <a:srcRect/>
            <a:stretch/>
          </p:blipFill>
          <p:spPr>
            <a:xfrm>
              <a:off x="4516959" y="6015463"/>
              <a:ext cx="511301" cy="250926"/>
            </a:xfrm>
            <a:prstGeom prst="rect">
              <a:avLst/>
            </a:prstGeom>
            <a:noFill/>
            <a:ln>
              <a:noFill/>
            </a:ln>
          </p:spPr>
        </p:pic>
        <p:pic>
          <p:nvPicPr>
            <p:cNvPr id="14" name="Google Shape;1347;p98">
              <a:extLst>
                <a:ext uri="{FF2B5EF4-FFF2-40B4-BE49-F238E27FC236}">
                  <a16:creationId xmlns:a16="http://schemas.microsoft.com/office/drawing/2014/main" id="{C128F912-7186-54BA-CFF7-DDE913A35690}"/>
                </a:ext>
              </a:extLst>
            </p:cNvPr>
            <p:cNvPicPr preferRelativeResize="0"/>
            <p:nvPr/>
          </p:nvPicPr>
          <p:blipFill rotWithShape="1">
            <a:blip r:embed="rId10">
              <a:alphaModFix/>
            </a:blip>
            <a:srcRect/>
            <a:stretch/>
          </p:blipFill>
          <p:spPr>
            <a:xfrm>
              <a:off x="5283416" y="6033577"/>
              <a:ext cx="852119" cy="274497"/>
            </a:xfrm>
            <a:prstGeom prst="rect">
              <a:avLst/>
            </a:prstGeom>
            <a:noFill/>
            <a:ln>
              <a:noFill/>
            </a:ln>
          </p:spPr>
        </p:pic>
        <p:pic>
          <p:nvPicPr>
            <p:cNvPr id="15" name="Google Shape;1348;p98">
              <a:extLst>
                <a:ext uri="{FF2B5EF4-FFF2-40B4-BE49-F238E27FC236}">
                  <a16:creationId xmlns:a16="http://schemas.microsoft.com/office/drawing/2014/main" id="{E67870FB-C189-692F-7857-FB1EBF4FA159}"/>
                </a:ext>
              </a:extLst>
            </p:cNvPr>
            <p:cNvPicPr preferRelativeResize="0"/>
            <p:nvPr/>
          </p:nvPicPr>
          <p:blipFill rotWithShape="1">
            <a:blip r:embed="rId11">
              <a:alphaModFix/>
            </a:blip>
            <a:srcRect/>
            <a:stretch/>
          </p:blipFill>
          <p:spPr>
            <a:xfrm>
              <a:off x="6389751" y="6071696"/>
              <a:ext cx="1050099" cy="325196"/>
            </a:xfrm>
            <a:prstGeom prst="rect">
              <a:avLst/>
            </a:prstGeom>
            <a:noFill/>
            <a:ln>
              <a:noFill/>
            </a:ln>
          </p:spPr>
        </p:pic>
        <p:pic>
          <p:nvPicPr>
            <p:cNvPr id="16" name="Google Shape;1349;p98">
              <a:extLst>
                <a:ext uri="{FF2B5EF4-FFF2-40B4-BE49-F238E27FC236}">
                  <a16:creationId xmlns:a16="http://schemas.microsoft.com/office/drawing/2014/main" id="{3A2C1CFA-6F46-9D45-6FA8-07102FD6C86E}"/>
                </a:ext>
              </a:extLst>
            </p:cNvPr>
            <p:cNvPicPr preferRelativeResize="0"/>
            <p:nvPr/>
          </p:nvPicPr>
          <p:blipFill rotWithShape="1">
            <a:blip r:embed="rId12">
              <a:alphaModFix/>
            </a:blip>
            <a:srcRect/>
            <a:stretch/>
          </p:blipFill>
          <p:spPr>
            <a:xfrm>
              <a:off x="7583161" y="6007255"/>
              <a:ext cx="1312672" cy="327139"/>
            </a:xfrm>
            <a:prstGeom prst="rect">
              <a:avLst/>
            </a:prstGeom>
            <a:noFill/>
            <a:ln>
              <a:noFill/>
            </a:ln>
          </p:spPr>
        </p:pic>
        <p:pic>
          <p:nvPicPr>
            <p:cNvPr id="17" name="Google Shape;1350;p98">
              <a:extLst>
                <a:ext uri="{FF2B5EF4-FFF2-40B4-BE49-F238E27FC236}">
                  <a16:creationId xmlns:a16="http://schemas.microsoft.com/office/drawing/2014/main" id="{E97C16F0-8EAC-0B63-7BC0-70ABA05CF236}"/>
                </a:ext>
              </a:extLst>
            </p:cNvPr>
            <p:cNvPicPr preferRelativeResize="0"/>
            <p:nvPr/>
          </p:nvPicPr>
          <p:blipFill rotWithShape="1">
            <a:blip r:embed="rId13">
              <a:alphaModFix/>
            </a:blip>
            <a:srcRect/>
            <a:stretch/>
          </p:blipFill>
          <p:spPr>
            <a:xfrm>
              <a:off x="9039144" y="6071696"/>
              <a:ext cx="828827" cy="325196"/>
            </a:xfrm>
            <a:prstGeom prst="rect">
              <a:avLst/>
            </a:prstGeom>
            <a:noFill/>
            <a:ln>
              <a:noFill/>
            </a:ln>
          </p:spPr>
        </p:pic>
        <p:pic>
          <p:nvPicPr>
            <p:cNvPr id="18" name="Google Shape;1351;p98">
              <a:extLst>
                <a:ext uri="{FF2B5EF4-FFF2-40B4-BE49-F238E27FC236}">
                  <a16:creationId xmlns:a16="http://schemas.microsoft.com/office/drawing/2014/main" id="{E5A963F9-31AC-949A-24FC-2F94F502C745}"/>
                </a:ext>
              </a:extLst>
            </p:cNvPr>
            <p:cNvPicPr preferRelativeResize="0"/>
            <p:nvPr/>
          </p:nvPicPr>
          <p:blipFill rotWithShape="1">
            <a:blip r:embed="rId14">
              <a:alphaModFix/>
            </a:blip>
            <a:srcRect/>
            <a:stretch/>
          </p:blipFill>
          <p:spPr>
            <a:xfrm>
              <a:off x="10086582" y="6020176"/>
              <a:ext cx="962418" cy="325196"/>
            </a:xfrm>
            <a:prstGeom prst="rect">
              <a:avLst/>
            </a:prstGeom>
            <a:noFill/>
            <a:ln>
              <a:noFill/>
            </a:ln>
          </p:spPr>
        </p:pic>
        <p:pic>
          <p:nvPicPr>
            <p:cNvPr id="19" name="Google Shape;1352;p98">
              <a:extLst>
                <a:ext uri="{FF2B5EF4-FFF2-40B4-BE49-F238E27FC236}">
                  <a16:creationId xmlns:a16="http://schemas.microsoft.com/office/drawing/2014/main" id="{E51D929B-638D-E216-D109-080C4CB1BAAC}"/>
                </a:ext>
              </a:extLst>
            </p:cNvPr>
            <p:cNvPicPr preferRelativeResize="0"/>
            <p:nvPr/>
          </p:nvPicPr>
          <p:blipFill rotWithShape="1">
            <a:blip r:embed="rId15">
              <a:alphaModFix/>
            </a:blip>
            <a:srcRect/>
            <a:stretch/>
          </p:blipFill>
          <p:spPr>
            <a:xfrm>
              <a:off x="44928" y="5967837"/>
              <a:ext cx="699795" cy="320615"/>
            </a:xfrm>
            <a:prstGeom prst="rect">
              <a:avLst/>
            </a:prstGeom>
            <a:noFill/>
            <a:ln>
              <a:noFill/>
            </a:ln>
          </p:spPr>
        </p:pic>
        <p:pic>
          <p:nvPicPr>
            <p:cNvPr id="20" name="Google Shape;1353;p98">
              <a:extLst>
                <a:ext uri="{FF2B5EF4-FFF2-40B4-BE49-F238E27FC236}">
                  <a16:creationId xmlns:a16="http://schemas.microsoft.com/office/drawing/2014/main" id="{95BF0143-8ECD-2D73-F144-3F9F86020509}"/>
                </a:ext>
              </a:extLst>
            </p:cNvPr>
            <p:cNvPicPr preferRelativeResize="0"/>
            <p:nvPr/>
          </p:nvPicPr>
          <p:blipFill rotWithShape="1">
            <a:blip r:embed="rId16">
              <a:alphaModFix/>
            </a:blip>
            <a:srcRect/>
            <a:stretch/>
          </p:blipFill>
          <p:spPr>
            <a:xfrm>
              <a:off x="11152658" y="6010247"/>
              <a:ext cx="1039342" cy="325196"/>
            </a:xfrm>
            <a:prstGeom prst="rect">
              <a:avLst/>
            </a:prstGeom>
            <a:noFill/>
            <a:ln>
              <a:noFill/>
            </a:ln>
          </p:spPr>
        </p:pic>
      </p:grpSp>
    </p:spTree>
    <p:extLst>
      <p:ext uri="{BB962C8B-B14F-4D97-AF65-F5344CB8AC3E}">
        <p14:creationId xmlns:p14="http://schemas.microsoft.com/office/powerpoint/2010/main" val="41279379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D39F55-C671-46AA-51E7-66B5313FE6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
        <p:nvSpPr>
          <p:cNvPr id="3" name="TextBox 2">
            <a:extLst>
              <a:ext uri="{FF2B5EF4-FFF2-40B4-BE49-F238E27FC236}">
                <a16:creationId xmlns:a16="http://schemas.microsoft.com/office/drawing/2014/main" id="{B2231BE1-FC79-D05F-7F18-67434A0CD2CC}"/>
              </a:ext>
            </a:extLst>
          </p:cNvPr>
          <p:cNvSpPr txBox="1"/>
          <p:nvPr/>
        </p:nvSpPr>
        <p:spPr>
          <a:xfrm>
            <a:off x="3230218" y="-20983"/>
            <a:ext cx="6348663" cy="584775"/>
          </a:xfrm>
          <a:prstGeom prst="rect">
            <a:avLst/>
          </a:prstGeom>
          <a:noFill/>
        </p:spPr>
        <p:txBody>
          <a:bodyPr wrap="square" rtlCol="0">
            <a:spAutoFit/>
          </a:bodyPr>
          <a:lstStyle/>
          <a:p>
            <a:pPr algn="ctr"/>
            <a:r>
              <a:rPr lang="en-IN" sz="3200" b="1" dirty="0">
                <a:solidFill>
                  <a:schemeClr val="dk1"/>
                </a:solidFill>
                <a:latin typeface="Calibri"/>
                <a:cs typeface="Calibri"/>
              </a:rPr>
              <a:t>Placement </a:t>
            </a:r>
          </a:p>
        </p:txBody>
      </p:sp>
      <p:grpSp>
        <p:nvGrpSpPr>
          <p:cNvPr id="8" name="Google Shape;1341;p98">
            <a:extLst>
              <a:ext uri="{FF2B5EF4-FFF2-40B4-BE49-F238E27FC236}">
                <a16:creationId xmlns:a16="http://schemas.microsoft.com/office/drawing/2014/main" id="{A287ECBD-78D1-9AC8-FF35-4A119255BA77}"/>
              </a:ext>
            </a:extLst>
          </p:cNvPr>
          <p:cNvGrpSpPr/>
          <p:nvPr/>
        </p:nvGrpSpPr>
        <p:grpSpPr>
          <a:xfrm>
            <a:off x="1051702" y="6276976"/>
            <a:ext cx="11118574" cy="444500"/>
            <a:chOff x="44928" y="5952823"/>
            <a:chExt cx="12147072" cy="444069"/>
          </a:xfrm>
        </p:grpSpPr>
        <p:pic>
          <p:nvPicPr>
            <p:cNvPr id="9" name="Google Shape;1342;p98">
              <a:extLst>
                <a:ext uri="{FF2B5EF4-FFF2-40B4-BE49-F238E27FC236}">
                  <a16:creationId xmlns:a16="http://schemas.microsoft.com/office/drawing/2014/main" id="{E7DADB42-8542-2ADD-BFB7-E33AED4695ED}"/>
                </a:ext>
              </a:extLst>
            </p:cNvPr>
            <p:cNvPicPr preferRelativeResize="0"/>
            <p:nvPr/>
          </p:nvPicPr>
          <p:blipFill rotWithShape="1">
            <a:blip r:embed="rId2">
              <a:alphaModFix/>
            </a:blip>
            <a:srcRect/>
            <a:stretch/>
          </p:blipFill>
          <p:spPr>
            <a:xfrm>
              <a:off x="813341" y="5972418"/>
              <a:ext cx="787476" cy="325196"/>
            </a:xfrm>
            <a:prstGeom prst="rect">
              <a:avLst/>
            </a:prstGeom>
            <a:noFill/>
            <a:ln>
              <a:noFill/>
            </a:ln>
          </p:spPr>
        </p:pic>
        <p:pic>
          <p:nvPicPr>
            <p:cNvPr id="10" name="Google Shape;1343;p98">
              <a:extLst>
                <a:ext uri="{FF2B5EF4-FFF2-40B4-BE49-F238E27FC236}">
                  <a16:creationId xmlns:a16="http://schemas.microsoft.com/office/drawing/2014/main" id="{182301F1-9D34-C70F-9147-AC8D3C07491A}"/>
                </a:ext>
              </a:extLst>
            </p:cNvPr>
            <p:cNvPicPr preferRelativeResize="0"/>
            <p:nvPr/>
          </p:nvPicPr>
          <p:blipFill rotWithShape="1">
            <a:blip r:embed="rId3">
              <a:alphaModFix/>
            </a:blip>
            <a:srcRect/>
            <a:stretch/>
          </p:blipFill>
          <p:spPr>
            <a:xfrm>
              <a:off x="1760278" y="5952823"/>
              <a:ext cx="754799" cy="325196"/>
            </a:xfrm>
            <a:prstGeom prst="rect">
              <a:avLst/>
            </a:prstGeom>
            <a:noFill/>
            <a:ln>
              <a:noFill/>
            </a:ln>
          </p:spPr>
        </p:pic>
        <p:pic>
          <p:nvPicPr>
            <p:cNvPr id="11" name="Google Shape;1344;p98">
              <a:extLst>
                <a:ext uri="{FF2B5EF4-FFF2-40B4-BE49-F238E27FC236}">
                  <a16:creationId xmlns:a16="http://schemas.microsoft.com/office/drawing/2014/main" id="{631F28C2-5AA8-0DE5-D550-EC5112C329F0}"/>
                </a:ext>
              </a:extLst>
            </p:cNvPr>
            <p:cNvPicPr preferRelativeResize="0"/>
            <p:nvPr/>
          </p:nvPicPr>
          <p:blipFill rotWithShape="1">
            <a:blip r:embed="rId4">
              <a:alphaModFix/>
            </a:blip>
            <a:srcRect/>
            <a:stretch/>
          </p:blipFill>
          <p:spPr>
            <a:xfrm>
              <a:off x="2717917" y="6003767"/>
              <a:ext cx="592305" cy="320615"/>
            </a:xfrm>
            <a:prstGeom prst="rect">
              <a:avLst/>
            </a:prstGeom>
            <a:noFill/>
            <a:ln>
              <a:noFill/>
            </a:ln>
          </p:spPr>
        </p:pic>
        <p:pic>
          <p:nvPicPr>
            <p:cNvPr id="12" name="Google Shape;1345;p98">
              <a:extLst>
                <a:ext uri="{FF2B5EF4-FFF2-40B4-BE49-F238E27FC236}">
                  <a16:creationId xmlns:a16="http://schemas.microsoft.com/office/drawing/2014/main" id="{ABCB1FB3-C214-2E2E-EDFA-DF1C99C7DA77}"/>
                </a:ext>
              </a:extLst>
            </p:cNvPr>
            <p:cNvPicPr preferRelativeResize="0"/>
            <p:nvPr/>
          </p:nvPicPr>
          <p:blipFill rotWithShape="1">
            <a:blip r:embed="rId5">
              <a:alphaModFix/>
            </a:blip>
            <a:srcRect/>
            <a:stretch/>
          </p:blipFill>
          <p:spPr>
            <a:xfrm>
              <a:off x="3536209" y="6027601"/>
              <a:ext cx="735262" cy="250418"/>
            </a:xfrm>
            <a:prstGeom prst="rect">
              <a:avLst/>
            </a:prstGeom>
            <a:noFill/>
            <a:ln>
              <a:noFill/>
            </a:ln>
          </p:spPr>
        </p:pic>
        <p:pic>
          <p:nvPicPr>
            <p:cNvPr id="13" name="Google Shape;1346;p98">
              <a:extLst>
                <a:ext uri="{FF2B5EF4-FFF2-40B4-BE49-F238E27FC236}">
                  <a16:creationId xmlns:a16="http://schemas.microsoft.com/office/drawing/2014/main" id="{1B037D5B-71EB-981A-AD50-9882460CB371}"/>
                </a:ext>
              </a:extLst>
            </p:cNvPr>
            <p:cNvPicPr preferRelativeResize="0"/>
            <p:nvPr/>
          </p:nvPicPr>
          <p:blipFill rotWithShape="1">
            <a:blip r:embed="rId6">
              <a:alphaModFix/>
            </a:blip>
            <a:srcRect/>
            <a:stretch/>
          </p:blipFill>
          <p:spPr>
            <a:xfrm>
              <a:off x="4516959" y="6015463"/>
              <a:ext cx="511301" cy="250926"/>
            </a:xfrm>
            <a:prstGeom prst="rect">
              <a:avLst/>
            </a:prstGeom>
            <a:noFill/>
            <a:ln>
              <a:noFill/>
            </a:ln>
          </p:spPr>
        </p:pic>
        <p:pic>
          <p:nvPicPr>
            <p:cNvPr id="14" name="Google Shape;1347;p98">
              <a:extLst>
                <a:ext uri="{FF2B5EF4-FFF2-40B4-BE49-F238E27FC236}">
                  <a16:creationId xmlns:a16="http://schemas.microsoft.com/office/drawing/2014/main" id="{C128F912-7186-54BA-CFF7-DDE913A35690}"/>
                </a:ext>
              </a:extLst>
            </p:cNvPr>
            <p:cNvPicPr preferRelativeResize="0"/>
            <p:nvPr/>
          </p:nvPicPr>
          <p:blipFill rotWithShape="1">
            <a:blip r:embed="rId7">
              <a:alphaModFix/>
            </a:blip>
            <a:srcRect/>
            <a:stretch/>
          </p:blipFill>
          <p:spPr>
            <a:xfrm>
              <a:off x="5283416" y="6033577"/>
              <a:ext cx="852119" cy="274497"/>
            </a:xfrm>
            <a:prstGeom prst="rect">
              <a:avLst/>
            </a:prstGeom>
            <a:noFill/>
            <a:ln>
              <a:noFill/>
            </a:ln>
          </p:spPr>
        </p:pic>
        <p:pic>
          <p:nvPicPr>
            <p:cNvPr id="15" name="Google Shape;1348;p98">
              <a:extLst>
                <a:ext uri="{FF2B5EF4-FFF2-40B4-BE49-F238E27FC236}">
                  <a16:creationId xmlns:a16="http://schemas.microsoft.com/office/drawing/2014/main" id="{E67870FB-C189-692F-7857-FB1EBF4FA159}"/>
                </a:ext>
              </a:extLst>
            </p:cNvPr>
            <p:cNvPicPr preferRelativeResize="0"/>
            <p:nvPr/>
          </p:nvPicPr>
          <p:blipFill rotWithShape="1">
            <a:blip r:embed="rId8">
              <a:alphaModFix/>
            </a:blip>
            <a:srcRect/>
            <a:stretch/>
          </p:blipFill>
          <p:spPr>
            <a:xfrm>
              <a:off x="6389751" y="6071696"/>
              <a:ext cx="1050099" cy="325196"/>
            </a:xfrm>
            <a:prstGeom prst="rect">
              <a:avLst/>
            </a:prstGeom>
            <a:noFill/>
            <a:ln>
              <a:noFill/>
            </a:ln>
          </p:spPr>
        </p:pic>
        <p:pic>
          <p:nvPicPr>
            <p:cNvPr id="16" name="Google Shape;1349;p98">
              <a:extLst>
                <a:ext uri="{FF2B5EF4-FFF2-40B4-BE49-F238E27FC236}">
                  <a16:creationId xmlns:a16="http://schemas.microsoft.com/office/drawing/2014/main" id="{3A2C1CFA-6F46-9D45-6FA8-07102FD6C86E}"/>
                </a:ext>
              </a:extLst>
            </p:cNvPr>
            <p:cNvPicPr preferRelativeResize="0"/>
            <p:nvPr/>
          </p:nvPicPr>
          <p:blipFill rotWithShape="1">
            <a:blip r:embed="rId9">
              <a:alphaModFix/>
            </a:blip>
            <a:srcRect/>
            <a:stretch/>
          </p:blipFill>
          <p:spPr>
            <a:xfrm>
              <a:off x="7583161" y="6007255"/>
              <a:ext cx="1312672" cy="327139"/>
            </a:xfrm>
            <a:prstGeom prst="rect">
              <a:avLst/>
            </a:prstGeom>
            <a:noFill/>
            <a:ln>
              <a:noFill/>
            </a:ln>
          </p:spPr>
        </p:pic>
        <p:pic>
          <p:nvPicPr>
            <p:cNvPr id="17" name="Google Shape;1350;p98">
              <a:extLst>
                <a:ext uri="{FF2B5EF4-FFF2-40B4-BE49-F238E27FC236}">
                  <a16:creationId xmlns:a16="http://schemas.microsoft.com/office/drawing/2014/main" id="{E97C16F0-8EAC-0B63-7BC0-70ABA05CF236}"/>
                </a:ext>
              </a:extLst>
            </p:cNvPr>
            <p:cNvPicPr preferRelativeResize="0"/>
            <p:nvPr/>
          </p:nvPicPr>
          <p:blipFill rotWithShape="1">
            <a:blip r:embed="rId10">
              <a:alphaModFix/>
            </a:blip>
            <a:srcRect/>
            <a:stretch/>
          </p:blipFill>
          <p:spPr>
            <a:xfrm>
              <a:off x="9039144" y="6071696"/>
              <a:ext cx="828827" cy="325196"/>
            </a:xfrm>
            <a:prstGeom prst="rect">
              <a:avLst/>
            </a:prstGeom>
            <a:noFill/>
            <a:ln>
              <a:noFill/>
            </a:ln>
          </p:spPr>
        </p:pic>
        <p:pic>
          <p:nvPicPr>
            <p:cNvPr id="18" name="Google Shape;1351;p98">
              <a:extLst>
                <a:ext uri="{FF2B5EF4-FFF2-40B4-BE49-F238E27FC236}">
                  <a16:creationId xmlns:a16="http://schemas.microsoft.com/office/drawing/2014/main" id="{E5A963F9-31AC-949A-24FC-2F94F502C745}"/>
                </a:ext>
              </a:extLst>
            </p:cNvPr>
            <p:cNvPicPr preferRelativeResize="0"/>
            <p:nvPr/>
          </p:nvPicPr>
          <p:blipFill rotWithShape="1">
            <a:blip r:embed="rId11">
              <a:alphaModFix/>
            </a:blip>
            <a:srcRect/>
            <a:stretch/>
          </p:blipFill>
          <p:spPr>
            <a:xfrm>
              <a:off x="10086582" y="6020176"/>
              <a:ext cx="962418" cy="325196"/>
            </a:xfrm>
            <a:prstGeom prst="rect">
              <a:avLst/>
            </a:prstGeom>
            <a:noFill/>
            <a:ln>
              <a:noFill/>
            </a:ln>
          </p:spPr>
        </p:pic>
        <p:pic>
          <p:nvPicPr>
            <p:cNvPr id="19" name="Google Shape;1352;p98">
              <a:extLst>
                <a:ext uri="{FF2B5EF4-FFF2-40B4-BE49-F238E27FC236}">
                  <a16:creationId xmlns:a16="http://schemas.microsoft.com/office/drawing/2014/main" id="{E51D929B-638D-E216-D109-080C4CB1BAAC}"/>
                </a:ext>
              </a:extLst>
            </p:cNvPr>
            <p:cNvPicPr preferRelativeResize="0"/>
            <p:nvPr/>
          </p:nvPicPr>
          <p:blipFill rotWithShape="1">
            <a:blip r:embed="rId12">
              <a:alphaModFix/>
            </a:blip>
            <a:srcRect/>
            <a:stretch/>
          </p:blipFill>
          <p:spPr>
            <a:xfrm>
              <a:off x="44928" y="5967837"/>
              <a:ext cx="699795" cy="320615"/>
            </a:xfrm>
            <a:prstGeom prst="rect">
              <a:avLst/>
            </a:prstGeom>
            <a:noFill/>
            <a:ln>
              <a:noFill/>
            </a:ln>
          </p:spPr>
        </p:pic>
        <p:pic>
          <p:nvPicPr>
            <p:cNvPr id="20" name="Google Shape;1353;p98">
              <a:extLst>
                <a:ext uri="{FF2B5EF4-FFF2-40B4-BE49-F238E27FC236}">
                  <a16:creationId xmlns:a16="http://schemas.microsoft.com/office/drawing/2014/main" id="{95BF0143-8ECD-2D73-F144-3F9F86020509}"/>
                </a:ext>
              </a:extLst>
            </p:cNvPr>
            <p:cNvPicPr preferRelativeResize="0"/>
            <p:nvPr/>
          </p:nvPicPr>
          <p:blipFill rotWithShape="1">
            <a:blip r:embed="rId13">
              <a:alphaModFix/>
            </a:blip>
            <a:srcRect/>
            <a:stretch/>
          </p:blipFill>
          <p:spPr>
            <a:xfrm>
              <a:off x="11152658" y="6010247"/>
              <a:ext cx="1039342" cy="325196"/>
            </a:xfrm>
            <a:prstGeom prst="rect">
              <a:avLst/>
            </a:prstGeom>
            <a:noFill/>
            <a:ln>
              <a:noFill/>
            </a:ln>
          </p:spPr>
        </p:pic>
      </p:grpSp>
      <p:pic>
        <p:nvPicPr>
          <p:cNvPr id="21" name="Picture 20">
            <a:extLst>
              <a:ext uri="{FF2B5EF4-FFF2-40B4-BE49-F238E27FC236}">
                <a16:creationId xmlns:a16="http://schemas.microsoft.com/office/drawing/2014/main" id="{93724AAD-4596-0CDD-CF67-63C47A9B764F}"/>
              </a:ext>
            </a:extLst>
          </p:cNvPr>
          <p:cNvPicPr>
            <a:picLocks noChangeAspect="1"/>
          </p:cNvPicPr>
          <p:nvPr/>
        </p:nvPicPr>
        <p:blipFill>
          <a:blip r:embed="rId14"/>
          <a:stretch>
            <a:fillRect/>
          </a:stretch>
        </p:blipFill>
        <p:spPr>
          <a:xfrm>
            <a:off x="6425102" y="1020658"/>
            <a:ext cx="5718544" cy="3842385"/>
          </a:xfrm>
          <a:prstGeom prst="rect">
            <a:avLst/>
          </a:prstGeom>
        </p:spPr>
      </p:pic>
      <p:graphicFrame>
        <p:nvGraphicFramePr>
          <p:cNvPr id="22" name="Chart 21">
            <a:extLst>
              <a:ext uri="{FF2B5EF4-FFF2-40B4-BE49-F238E27FC236}">
                <a16:creationId xmlns:a16="http://schemas.microsoft.com/office/drawing/2014/main" id="{B942BF42-422B-ED54-0A4E-9C24C61DB7D2}"/>
              </a:ext>
            </a:extLst>
          </p:cNvPr>
          <p:cNvGraphicFramePr/>
          <p:nvPr/>
        </p:nvGraphicFramePr>
        <p:xfrm>
          <a:off x="1236044" y="1020658"/>
          <a:ext cx="4975913" cy="3842385"/>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2839253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083DB6-BC87-3316-041C-1FCCEA0324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graphicFrame>
        <p:nvGraphicFramePr>
          <p:cNvPr id="6" name="Table 5">
            <a:extLst>
              <a:ext uri="{FF2B5EF4-FFF2-40B4-BE49-F238E27FC236}">
                <a16:creationId xmlns:a16="http://schemas.microsoft.com/office/drawing/2014/main" id="{1F74BEE1-C7F3-8613-8084-7A242430CEC1}"/>
              </a:ext>
            </a:extLst>
          </p:cNvPr>
          <p:cNvGraphicFramePr>
            <a:graphicFrameLocks noGrp="1"/>
          </p:cNvGraphicFramePr>
          <p:nvPr>
            <p:extLst>
              <p:ext uri="{D42A27DB-BD31-4B8C-83A1-F6EECF244321}">
                <p14:modId xmlns:p14="http://schemas.microsoft.com/office/powerpoint/2010/main" val="830568041"/>
              </p:ext>
            </p:extLst>
          </p:nvPr>
        </p:nvGraphicFramePr>
        <p:xfrm>
          <a:off x="1167064" y="2385675"/>
          <a:ext cx="10732167" cy="4335801"/>
        </p:xfrm>
        <a:graphic>
          <a:graphicData uri="http://schemas.openxmlformats.org/drawingml/2006/table">
            <a:tbl>
              <a:tblPr firstRow="1" firstCol="1" bandRow="1">
                <a:tableStyleId>{69C7853C-536D-4A76-A0AE-DD22124D55A5}</a:tableStyleId>
              </a:tblPr>
              <a:tblGrid>
                <a:gridCol w="2344312">
                  <a:extLst>
                    <a:ext uri="{9D8B030D-6E8A-4147-A177-3AD203B41FA5}">
                      <a16:colId xmlns:a16="http://schemas.microsoft.com/office/drawing/2014/main" val="4231545764"/>
                    </a:ext>
                  </a:extLst>
                </a:gridCol>
                <a:gridCol w="3632997">
                  <a:extLst>
                    <a:ext uri="{9D8B030D-6E8A-4147-A177-3AD203B41FA5}">
                      <a16:colId xmlns:a16="http://schemas.microsoft.com/office/drawing/2014/main" val="2557918185"/>
                    </a:ext>
                  </a:extLst>
                </a:gridCol>
                <a:gridCol w="4754858">
                  <a:extLst>
                    <a:ext uri="{9D8B030D-6E8A-4147-A177-3AD203B41FA5}">
                      <a16:colId xmlns:a16="http://schemas.microsoft.com/office/drawing/2014/main" val="679539608"/>
                    </a:ext>
                  </a:extLst>
                </a:gridCol>
              </a:tblGrid>
              <a:tr h="491996">
                <a:tc>
                  <a:txBody>
                    <a:bodyPr/>
                    <a:lstStyle/>
                    <a:p>
                      <a:pPr algn="ctr">
                        <a:lnSpc>
                          <a:spcPct val="107000"/>
                        </a:lnSpc>
                        <a:spcAft>
                          <a:spcPts val="800"/>
                        </a:spcAft>
                      </a:pPr>
                      <a:r>
                        <a:rPr lang="en-IN" sz="1200" b="1" u="none" strike="noStrike" cap="none" dirty="0">
                          <a:solidFill>
                            <a:srgbClr val="000000"/>
                          </a:solidFill>
                          <a:sym typeface="Arial"/>
                        </a:rPr>
                        <a:t>Year of Passing</a:t>
                      </a:r>
                    </a:p>
                    <a:p>
                      <a:pPr algn="ctr">
                        <a:lnSpc>
                          <a:spcPct val="107000"/>
                        </a:lnSpc>
                        <a:spcAft>
                          <a:spcPts val="800"/>
                        </a:spcAft>
                      </a:pPr>
                      <a:r>
                        <a:rPr lang="en-IN" sz="1200" b="1" u="none" strike="noStrike" cap="none" dirty="0">
                          <a:solidFill>
                            <a:srgbClr val="000000"/>
                          </a:solidFill>
                          <a:sym typeface="Arial"/>
                        </a:rPr>
                        <a:t> </a:t>
                      </a:r>
                      <a:endParaRPr lang="en-IN" sz="1200" b="1" i="0" u="none" strike="noStrike" cap="none" dirty="0">
                        <a:solidFill>
                          <a:srgbClr val="000000"/>
                        </a:solidFill>
                        <a:latin typeface="+mn-lt"/>
                        <a:ea typeface="+mn-ea"/>
                        <a:cs typeface="+mn-cs"/>
                        <a:sym typeface="Arial"/>
                      </a:endParaRPr>
                    </a:p>
                  </a:txBody>
                  <a:tcPr marL="0" marR="0" marT="0" marB="0" anchor="b"/>
                </a:tc>
                <a:tc>
                  <a:txBody>
                    <a:bodyPr/>
                    <a:lstStyle/>
                    <a:p>
                      <a:pPr algn="ctr">
                        <a:lnSpc>
                          <a:spcPct val="107000"/>
                        </a:lnSpc>
                        <a:spcAft>
                          <a:spcPts val="800"/>
                        </a:spcAft>
                      </a:pPr>
                      <a:r>
                        <a:rPr lang="en-IN" sz="1200" b="1" u="none" strike="noStrike" cap="none">
                          <a:solidFill>
                            <a:srgbClr val="000000"/>
                          </a:solidFill>
                          <a:sym typeface="Arial"/>
                        </a:rPr>
                        <a:t>Name of the Student</a:t>
                      </a:r>
                    </a:p>
                    <a:p>
                      <a:pPr algn="ctr">
                        <a:lnSpc>
                          <a:spcPct val="107000"/>
                        </a:lnSpc>
                        <a:spcAft>
                          <a:spcPts val="800"/>
                        </a:spcAft>
                      </a:pPr>
                      <a:r>
                        <a:rPr lang="en-IN" sz="1200" b="1" u="none" strike="noStrike" cap="none">
                          <a:solidFill>
                            <a:srgbClr val="000000"/>
                          </a:solidFill>
                          <a:sym typeface="Arial"/>
                        </a:rPr>
                        <a:t> </a:t>
                      </a:r>
                      <a:endParaRPr lang="en-IN" sz="1200" b="1" i="0" u="none" strike="noStrike" cap="none">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1" u="none" strike="noStrike" cap="none">
                          <a:solidFill>
                            <a:srgbClr val="000000"/>
                          </a:solidFill>
                          <a:sym typeface="Arial"/>
                        </a:rPr>
                        <a:t>Name of Start Up</a:t>
                      </a:r>
                    </a:p>
                    <a:p>
                      <a:pPr algn="ctr">
                        <a:lnSpc>
                          <a:spcPct val="107000"/>
                        </a:lnSpc>
                        <a:spcAft>
                          <a:spcPts val="800"/>
                        </a:spcAft>
                      </a:pPr>
                      <a:r>
                        <a:rPr lang="en-IN" sz="1200" b="1" u="none" strike="noStrike" cap="none">
                          <a:solidFill>
                            <a:srgbClr val="000000"/>
                          </a:solidFill>
                          <a:sym typeface="Arial"/>
                        </a:rPr>
                        <a:t> </a:t>
                      </a:r>
                      <a:endParaRPr lang="en-IN" sz="1200" b="1" i="0" u="none" strike="noStrike" cap="none">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2082825803"/>
                  </a:ext>
                </a:extLst>
              </a:tr>
              <a:tr h="491996">
                <a:tc rowSpan="2">
                  <a:txBody>
                    <a:bodyPr/>
                    <a:lstStyle/>
                    <a:p>
                      <a:pPr algn="ctr">
                        <a:lnSpc>
                          <a:spcPct val="107000"/>
                        </a:lnSpc>
                        <a:spcAft>
                          <a:spcPts val="800"/>
                        </a:spcAft>
                      </a:pPr>
                      <a:r>
                        <a:rPr lang="en-IN" sz="1200" b="0" u="none" strike="noStrike" cap="none" dirty="0">
                          <a:solidFill>
                            <a:srgbClr val="000000"/>
                          </a:solidFill>
                          <a:sym typeface="Arial"/>
                        </a:rPr>
                        <a:t> </a:t>
                      </a:r>
                    </a:p>
                    <a:p>
                      <a:pPr algn="ctr">
                        <a:lnSpc>
                          <a:spcPct val="107000"/>
                        </a:lnSpc>
                        <a:spcAft>
                          <a:spcPts val="800"/>
                        </a:spcAft>
                      </a:pPr>
                      <a:r>
                        <a:rPr lang="en-IN" sz="1200" b="0" u="none" strike="noStrike" cap="none" dirty="0">
                          <a:solidFill>
                            <a:srgbClr val="000000"/>
                          </a:solidFill>
                          <a:sym typeface="Arial"/>
                        </a:rPr>
                        <a:t>2018-19</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0" marR="0" marT="0" marB="0" anchor="b"/>
                </a:tc>
                <a:tc>
                  <a:txBody>
                    <a:bodyPr/>
                    <a:lstStyle/>
                    <a:p>
                      <a:pPr algn="ctr">
                        <a:lnSpc>
                          <a:spcPct val="107000"/>
                        </a:lnSpc>
                        <a:spcAft>
                          <a:spcPts val="800"/>
                        </a:spcAft>
                      </a:pPr>
                      <a:r>
                        <a:rPr lang="en-IN" sz="1200" b="1" u="none" strike="noStrike" cap="none" dirty="0">
                          <a:solidFill>
                            <a:srgbClr val="000000"/>
                          </a:solidFill>
                          <a:sym typeface="Arial"/>
                        </a:rPr>
                        <a:t>Abhishek </a:t>
                      </a:r>
                      <a:r>
                        <a:rPr lang="en-IN" sz="1200" b="1" u="none" strike="noStrike" cap="none" dirty="0" err="1">
                          <a:solidFill>
                            <a:srgbClr val="000000"/>
                          </a:solidFill>
                          <a:sym typeface="Arial"/>
                        </a:rPr>
                        <a:t>Bihani</a:t>
                      </a:r>
                      <a:endParaRPr lang="en-IN" sz="1200" b="1" u="none" strike="noStrike" cap="none" dirty="0">
                        <a:solidFill>
                          <a:srgbClr val="000000"/>
                        </a:solidFill>
                        <a:sym typeface="Arial"/>
                      </a:endParaRPr>
                    </a:p>
                    <a:p>
                      <a:pPr algn="ctr">
                        <a:lnSpc>
                          <a:spcPct val="107000"/>
                        </a:lnSpc>
                        <a:spcAft>
                          <a:spcPts val="800"/>
                        </a:spcAft>
                      </a:pPr>
                      <a:r>
                        <a:rPr lang="en-IN" sz="1200" b="1" u="none" strike="noStrike" cap="none" dirty="0">
                          <a:solidFill>
                            <a:srgbClr val="000000"/>
                          </a:solidFill>
                          <a:sym typeface="Arial"/>
                        </a:rPr>
                        <a:t> </a:t>
                      </a:r>
                      <a:endParaRPr lang="en-IN" sz="1200" b="1"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1" u="none" strike="noStrike" cap="none">
                          <a:solidFill>
                            <a:srgbClr val="000000"/>
                          </a:solidFill>
                          <a:sym typeface="Arial"/>
                        </a:rPr>
                        <a:t>RS Enterprises</a:t>
                      </a:r>
                    </a:p>
                    <a:p>
                      <a:pPr algn="ctr">
                        <a:lnSpc>
                          <a:spcPct val="107000"/>
                        </a:lnSpc>
                        <a:spcAft>
                          <a:spcPts val="800"/>
                        </a:spcAft>
                      </a:pPr>
                      <a:r>
                        <a:rPr lang="en-IN" sz="1200" b="1" u="none" strike="noStrike" cap="none">
                          <a:solidFill>
                            <a:srgbClr val="000000"/>
                          </a:solidFill>
                          <a:sym typeface="Arial"/>
                        </a:rPr>
                        <a:t> </a:t>
                      </a:r>
                      <a:endParaRPr lang="en-IN" sz="1200" b="1" i="0" u="none" strike="noStrike" cap="none">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3949047988"/>
                  </a:ext>
                </a:extLst>
              </a:tr>
              <a:tr h="491996">
                <a:tc vMerge="1">
                  <a:txBody>
                    <a:bodyPr/>
                    <a:lstStyle/>
                    <a:p>
                      <a:endParaRPr lang="en-IN"/>
                    </a:p>
                  </a:txBody>
                  <a:tcPr/>
                </a:tc>
                <a:tc>
                  <a:txBody>
                    <a:bodyPr/>
                    <a:lstStyle/>
                    <a:p>
                      <a:pPr algn="ctr">
                        <a:lnSpc>
                          <a:spcPct val="107000"/>
                        </a:lnSpc>
                        <a:spcAft>
                          <a:spcPts val="800"/>
                        </a:spcAft>
                      </a:pPr>
                      <a:r>
                        <a:rPr lang="en-IN" sz="1200" b="0" u="none" strike="noStrike" cap="none" dirty="0" err="1">
                          <a:solidFill>
                            <a:srgbClr val="000000"/>
                          </a:solidFill>
                          <a:sym typeface="Arial"/>
                        </a:rPr>
                        <a:t>Harnur</a:t>
                      </a:r>
                      <a:r>
                        <a:rPr lang="en-IN" sz="1200" b="0" u="none" strike="noStrike" cap="none" dirty="0">
                          <a:solidFill>
                            <a:srgbClr val="000000"/>
                          </a:solidFill>
                          <a:sym typeface="Arial"/>
                        </a:rPr>
                        <a:t> Virk</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a:solidFill>
                            <a:srgbClr val="000000"/>
                          </a:solidFill>
                          <a:sym typeface="Arial"/>
                        </a:rPr>
                        <a:t>Symbiotic Digital Solutions Pvt Ltd</a:t>
                      </a:r>
                    </a:p>
                    <a:p>
                      <a:pPr algn="ctr">
                        <a:lnSpc>
                          <a:spcPct val="107000"/>
                        </a:lnSpc>
                        <a:spcAft>
                          <a:spcPts val="800"/>
                        </a:spcAft>
                      </a:pPr>
                      <a:r>
                        <a:rPr lang="en-IN" sz="1200" b="0" u="none" strike="noStrike" cap="none">
                          <a:solidFill>
                            <a:srgbClr val="000000"/>
                          </a:solidFill>
                          <a:sym typeface="Arial"/>
                        </a:rPr>
                        <a:t> </a:t>
                      </a:r>
                      <a:endParaRPr lang="en-IN" sz="1200" b="0" i="0" u="none" strike="noStrike" cap="none">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450305724"/>
                  </a:ext>
                </a:extLst>
              </a:tr>
              <a:tr h="491996">
                <a:tc>
                  <a:txBody>
                    <a:bodyPr/>
                    <a:lstStyle/>
                    <a:p>
                      <a:pPr algn="ctr">
                        <a:lnSpc>
                          <a:spcPct val="107000"/>
                        </a:lnSpc>
                        <a:spcAft>
                          <a:spcPts val="800"/>
                        </a:spcAft>
                      </a:pPr>
                      <a:r>
                        <a:rPr lang="en-IN" sz="1200" b="0" u="none" strike="noStrike" cap="none" dirty="0">
                          <a:solidFill>
                            <a:srgbClr val="000000"/>
                          </a:solidFill>
                          <a:sym typeface="Arial"/>
                        </a:rPr>
                        <a:t>2019-20</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0" marR="0" marT="0" marB="0" anchor="b"/>
                </a:tc>
                <a:tc>
                  <a:txBody>
                    <a:bodyPr/>
                    <a:lstStyle/>
                    <a:p>
                      <a:pPr algn="ctr">
                        <a:lnSpc>
                          <a:spcPct val="107000"/>
                        </a:lnSpc>
                        <a:spcAft>
                          <a:spcPts val="800"/>
                        </a:spcAft>
                      </a:pPr>
                      <a:r>
                        <a:rPr lang="en-IN" sz="1200" b="0" u="none" strike="noStrike" cap="none" dirty="0">
                          <a:solidFill>
                            <a:srgbClr val="000000"/>
                          </a:solidFill>
                          <a:sym typeface="Arial"/>
                        </a:rPr>
                        <a:t>Rishi Thole</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dirty="0">
                          <a:solidFill>
                            <a:srgbClr val="000000"/>
                          </a:solidFill>
                          <a:sym typeface="Arial"/>
                        </a:rPr>
                        <a:t>Rathi Steel India Pvt Ltd.</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1304131586"/>
                  </a:ext>
                </a:extLst>
              </a:tr>
              <a:tr h="792133">
                <a:tc rowSpan="2">
                  <a:txBody>
                    <a:bodyPr/>
                    <a:lstStyle/>
                    <a:p>
                      <a:pPr algn="ctr">
                        <a:lnSpc>
                          <a:spcPct val="107000"/>
                        </a:lnSpc>
                        <a:spcAft>
                          <a:spcPts val="800"/>
                        </a:spcAft>
                      </a:pPr>
                      <a:r>
                        <a:rPr lang="en-IN" sz="1200" b="0" u="none" strike="noStrike" cap="none">
                          <a:solidFill>
                            <a:srgbClr val="000000"/>
                          </a:solidFill>
                          <a:sym typeface="Arial"/>
                        </a:rPr>
                        <a:t> </a:t>
                      </a:r>
                    </a:p>
                    <a:p>
                      <a:pPr algn="ctr">
                        <a:lnSpc>
                          <a:spcPct val="107000"/>
                        </a:lnSpc>
                        <a:spcAft>
                          <a:spcPts val="800"/>
                        </a:spcAft>
                      </a:pPr>
                      <a:r>
                        <a:rPr lang="en-IN" sz="1200" b="0" u="none" strike="noStrike" cap="none">
                          <a:solidFill>
                            <a:srgbClr val="000000"/>
                          </a:solidFill>
                          <a:sym typeface="Arial"/>
                        </a:rPr>
                        <a:t>2020-21</a:t>
                      </a:r>
                    </a:p>
                    <a:p>
                      <a:pPr algn="ctr">
                        <a:lnSpc>
                          <a:spcPct val="107000"/>
                        </a:lnSpc>
                        <a:spcAft>
                          <a:spcPts val="800"/>
                        </a:spcAft>
                      </a:pPr>
                      <a:r>
                        <a:rPr lang="en-IN" sz="1200" b="0" u="none" strike="noStrike" cap="none">
                          <a:solidFill>
                            <a:srgbClr val="000000"/>
                          </a:solidFill>
                          <a:sym typeface="Arial"/>
                        </a:rPr>
                        <a:t> </a:t>
                      </a:r>
                      <a:endParaRPr lang="en-IN" sz="1200" b="0" i="0" u="none" strike="noStrike" cap="none">
                        <a:solidFill>
                          <a:srgbClr val="000000"/>
                        </a:solidFill>
                        <a:latin typeface="+mn-lt"/>
                        <a:ea typeface="+mn-ea"/>
                        <a:cs typeface="+mn-cs"/>
                        <a:sym typeface="Arial"/>
                      </a:endParaRPr>
                    </a:p>
                  </a:txBody>
                  <a:tcPr marL="0" marR="0" marT="0" marB="0" anchor="b"/>
                </a:tc>
                <a:tc>
                  <a:txBody>
                    <a:bodyPr/>
                    <a:lstStyle/>
                    <a:p>
                      <a:pPr algn="ctr">
                        <a:lnSpc>
                          <a:spcPct val="107000"/>
                        </a:lnSpc>
                        <a:spcAft>
                          <a:spcPts val="800"/>
                        </a:spcAft>
                      </a:pPr>
                      <a:r>
                        <a:rPr lang="en-IN" sz="1200" b="0" u="none" strike="noStrike" cap="none" dirty="0">
                          <a:solidFill>
                            <a:srgbClr val="000000"/>
                          </a:solidFill>
                          <a:sym typeface="Arial"/>
                        </a:rPr>
                        <a:t>Arya </a:t>
                      </a:r>
                      <a:r>
                        <a:rPr lang="en-IN" sz="1200" b="0" u="none" strike="noStrike" cap="none" dirty="0" err="1">
                          <a:solidFill>
                            <a:srgbClr val="000000"/>
                          </a:solidFill>
                          <a:sym typeface="Arial"/>
                        </a:rPr>
                        <a:t>Bhivpathki</a:t>
                      </a:r>
                      <a:endParaRPr lang="en-IN" sz="1200" b="0" u="none" strike="noStrike" cap="none" dirty="0">
                        <a:solidFill>
                          <a:srgbClr val="000000"/>
                        </a:solidFill>
                        <a:sym typeface="Arial"/>
                      </a:endParaRP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dirty="0" err="1">
                          <a:solidFill>
                            <a:srgbClr val="000000"/>
                          </a:solidFill>
                          <a:sym typeface="Arial"/>
                        </a:rPr>
                        <a:t>Reticulo</a:t>
                      </a:r>
                      <a:r>
                        <a:rPr lang="en-IN" sz="1200" b="0" u="none" strike="noStrike" cap="none" dirty="0">
                          <a:solidFill>
                            <a:srgbClr val="000000"/>
                          </a:solidFill>
                          <a:sym typeface="Arial"/>
                        </a:rPr>
                        <a:t> Sports Technology Incubation</a:t>
                      </a:r>
                    </a:p>
                    <a:p>
                      <a:pPr algn="ctr">
                        <a:lnSpc>
                          <a:spcPct val="107000"/>
                        </a:lnSpc>
                        <a:spcAft>
                          <a:spcPts val="800"/>
                        </a:spcAft>
                      </a:pPr>
                      <a:r>
                        <a:rPr lang="en-IN" sz="1200" b="0" u="none" strike="noStrike" cap="none" dirty="0">
                          <a:solidFill>
                            <a:srgbClr val="000000"/>
                          </a:solidFill>
                          <a:sym typeface="Arial"/>
                        </a:rPr>
                        <a:t>Centre</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3088957533"/>
                  </a:ext>
                </a:extLst>
              </a:tr>
              <a:tr h="491996">
                <a:tc vMerge="1">
                  <a:txBody>
                    <a:bodyPr/>
                    <a:lstStyle/>
                    <a:p>
                      <a:endParaRPr lang="en-IN"/>
                    </a:p>
                  </a:txBody>
                  <a:tcPr/>
                </a:tc>
                <a:tc>
                  <a:txBody>
                    <a:bodyPr/>
                    <a:lstStyle/>
                    <a:p>
                      <a:pPr algn="ctr">
                        <a:lnSpc>
                          <a:spcPct val="107000"/>
                        </a:lnSpc>
                        <a:spcAft>
                          <a:spcPts val="800"/>
                        </a:spcAft>
                      </a:pPr>
                      <a:r>
                        <a:rPr lang="en-IN" sz="1200" b="0" u="none" strike="noStrike" cap="none" dirty="0">
                          <a:solidFill>
                            <a:srgbClr val="000000"/>
                          </a:solidFill>
                          <a:sym typeface="Arial"/>
                        </a:rPr>
                        <a:t>Vaibhav </a:t>
                      </a:r>
                      <a:r>
                        <a:rPr lang="en-IN" sz="1200" b="0" u="none" strike="noStrike" cap="none" dirty="0" err="1">
                          <a:solidFill>
                            <a:srgbClr val="000000"/>
                          </a:solidFill>
                          <a:sym typeface="Arial"/>
                        </a:rPr>
                        <a:t>Gambhire</a:t>
                      </a:r>
                      <a:endParaRPr lang="en-IN" sz="1200" b="0" u="none" strike="noStrike" cap="none" dirty="0">
                        <a:solidFill>
                          <a:srgbClr val="000000"/>
                        </a:solidFill>
                        <a:sym typeface="Arial"/>
                      </a:endParaRP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dirty="0">
                          <a:solidFill>
                            <a:srgbClr val="000000"/>
                          </a:solidFill>
                          <a:sym typeface="Arial"/>
                        </a:rPr>
                        <a:t>Self Employed</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4215463181"/>
                  </a:ext>
                </a:extLst>
              </a:tr>
              <a:tr h="491996">
                <a:tc rowSpan="2">
                  <a:txBody>
                    <a:bodyPr/>
                    <a:lstStyle/>
                    <a:p>
                      <a:pPr algn="ctr">
                        <a:lnSpc>
                          <a:spcPct val="107000"/>
                        </a:lnSpc>
                        <a:spcAft>
                          <a:spcPts val="800"/>
                        </a:spcAft>
                      </a:pPr>
                      <a:r>
                        <a:rPr lang="en-IN" sz="1200" b="0" u="none" strike="noStrike" cap="none">
                          <a:solidFill>
                            <a:srgbClr val="000000"/>
                          </a:solidFill>
                          <a:sym typeface="Arial"/>
                        </a:rPr>
                        <a:t> </a:t>
                      </a:r>
                    </a:p>
                    <a:p>
                      <a:pPr algn="ctr">
                        <a:lnSpc>
                          <a:spcPct val="107000"/>
                        </a:lnSpc>
                        <a:spcAft>
                          <a:spcPts val="800"/>
                        </a:spcAft>
                      </a:pPr>
                      <a:r>
                        <a:rPr lang="en-IN" sz="1200" b="0" u="none" strike="noStrike" cap="none">
                          <a:solidFill>
                            <a:srgbClr val="000000"/>
                          </a:solidFill>
                          <a:sym typeface="Arial"/>
                        </a:rPr>
                        <a:t>2021-22</a:t>
                      </a:r>
                    </a:p>
                    <a:p>
                      <a:pPr algn="ctr">
                        <a:lnSpc>
                          <a:spcPct val="107000"/>
                        </a:lnSpc>
                        <a:spcAft>
                          <a:spcPts val="800"/>
                        </a:spcAft>
                      </a:pPr>
                      <a:r>
                        <a:rPr lang="en-IN" sz="1200" b="0" u="none" strike="noStrike" cap="none">
                          <a:solidFill>
                            <a:srgbClr val="000000"/>
                          </a:solidFill>
                          <a:sym typeface="Arial"/>
                        </a:rPr>
                        <a:t> </a:t>
                      </a:r>
                    </a:p>
                    <a:p>
                      <a:pPr algn="ctr">
                        <a:lnSpc>
                          <a:spcPct val="107000"/>
                        </a:lnSpc>
                        <a:spcAft>
                          <a:spcPts val="800"/>
                        </a:spcAft>
                      </a:pPr>
                      <a:r>
                        <a:rPr lang="en-IN" sz="1200" b="0" u="none" strike="noStrike" cap="none">
                          <a:solidFill>
                            <a:srgbClr val="000000"/>
                          </a:solidFill>
                          <a:sym typeface="Arial"/>
                        </a:rPr>
                        <a:t> </a:t>
                      </a:r>
                      <a:endParaRPr lang="en-IN" sz="1200" b="0" i="0" u="none" strike="noStrike" cap="none">
                        <a:solidFill>
                          <a:srgbClr val="000000"/>
                        </a:solidFill>
                        <a:latin typeface="+mn-lt"/>
                        <a:ea typeface="+mn-ea"/>
                        <a:cs typeface="+mn-cs"/>
                        <a:sym typeface="Arial"/>
                      </a:endParaRPr>
                    </a:p>
                  </a:txBody>
                  <a:tcPr marL="0" marR="0" marT="0" marB="0" anchor="b"/>
                </a:tc>
                <a:tc>
                  <a:txBody>
                    <a:bodyPr/>
                    <a:lstStyle/>
                    <a:p>
                      <a:pPr algn="ctr">
                        <a:lnSpc>
                          <a:spcPct val="107000"/>
                        </a:lnSpc>
                        <a:spcAft>
                          <a:spcPts val="800"/>
                        </a:spcAft>
                      </a:pPr>
                      <a:r>
                        <a:rPr lang="en-IN" sz="1200" b="0" u="none" strike="noStrike" cap="none" dirty="0">
                          <a:solidFill>
                            <a:srgbClr val="000000"/>
                          </a:solidFill>
                          <a:sym typeface="Arial"/>
                        </a:rPr>
                        <a:t>Anushka </a:t>
                      </a:r>
                      <a:r>
                        <a:rPr lang="en-IN" sz="1200" b="0" u="none" strike="noStrike" cap="none" dirty="0" err="1">
                          <a:solidFill>
                            <a:srgbClr val="000000"/>
                          </a:solidFill>
                          <a:sym typeface="Arial"/>
                        </a:rPr>
                        <a:t>Bhave</a:t>
                      </a:r>
                      <a:endParaRPr lang="en-IN" sz="1200" b="0" u="none" strike="noStrike" cap="none" dirty="0">
                        <a:solidFill>
                          <a:srgbClr val="000000"/>
                        </a:solidFill>
                        <a:sym typeface="Arial"/>
                      </a:endParaRP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dirty="0">
                          <a:solidFill>
                            <a:srgbClr val="000000"/>
                          </a:solidFill>
                          <a:sym typeface="Arial"/>
                        </a:rPr>
                        <a:t>Fem Health  (PCOS Virgo)</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1953237044"/>
                  </a:ext>
                </a:extLst>
              </a:tr>
              <a:tr h="591692">
                <a:tc vMerge="1">
                  <a:txBody>
                    <a:bodyPr/>
                    <a:lstStyle/>
                    <a:p>
                      <a:endParaRPr lang="en-IN"/>
                    </a:p>
                  </a:txBody>
                  <a:tcPr/>
                </a:tc>
                <a:tc>
                  <a:txBody>
                    <a:bodyPr/>
                    <a:lstStyle/>
                    <a:p>
                      <a:pPr algn="ctr">
                        <a:lnSpc>
                          <a:spcPct val="107000"/>
                        </a:lnSpc>
                        <a:spcAft>
                          <a:spcPts val="800"/>
                        </a:spcAft>
                      </a:pPr>
                      <a:r>
                        <a:rPr lang="en-IN" sz="1200" b="0" u="none" strike="noStrike" cap="none" dirty="0">
                          <a:solidFill>
                            <a:srgbClr val="000000"/>
                          </a:solidFill>
                          <a:sym typeface="Arial"/>
                        </a:rPr>
                        <a:t>Aryan Shaikh</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tc>
                  <a:txBody>
                    <a:bodyPr/>
                    <a:lstStyle/>
                    <a:p>
                      <a:pPr algn="ctr">
                        <a:lnSpc>
                          <a:spcPct val="107000"/>
                        </a:lnSpc>
                        <a:spcAft>
                          <a:spcPts val="800"/>
                        </a:spcAft>
                      </a:pPr>
                      <a:r>
                        <a:rPr lang="en-IN" sz="1200" b="0" u="none" strike="noStrike" cap="none" dirty="0" err="1">
                          <a:solidFill>
                            <a:srgbClr val="000000"/>
                          </a:solidFill>
                          <a:sym typeface="Arial"/>
                        </a:rPr>
                        <a:t>Aryahs</a:t>
                      </a:r>
                      <a:r>
                        <a:rPr lang="en-IN" sz="1200" b="0" u="none" strike="noStrike" cap="none" dirty="0">
                          <a:solidFill>
                            <a:srgbClr val="000000"/>
                          </a:solidFill>
                          <a:sym typeface="Arial"/>
                        </a:rPr>
                        <a:t> World</a:t>
                      </a:r>
                    </a:p>
                    <a:p>
                      <a:pPr algn="ctr">
                        <a:lnSpc>
                          <a:spcPct val="107000"/>
                        </a:lnSpc>
                        <a:spcAft>
                          <a:spcPts val="800"/>
                        </a:spcAft>
                      </a:pPr>
                      <a:r>
                        <a:rPr lang="en-IN" sz="1200" b="0" u="none" strike="noStrike" cap="none" dirty="0">
                          <a:solidFill>
                            <a:srgbClr val="000000"/>
                          </a:solidFill>
                          <a:sym typeface="Arial"/>
                        </a:rPr>
                        <a:t> </a:t>
                      </a:r>
                      <a:endParaRPr lang="en-IN" sz="1200" b="0" i="0" u="none" strike="noStrike" cap="none" dirty="0">
                        <a:solidFill>
                          <a:srgbClr val="000000"/>
                        </a:solidFill>
                        <a:latin typeface="+mn-lt"/>
                        <a:ea typeface="+mn-ea"/>
                        <a:cs typeface="+mn-cs"/>
                        <a:sym typeface="Arial"/>
                      </a:endParaRPr>
                    </a:p>
                  </a:txBody>
                  <a:tcPr marL="8502" marR="8502" marT="8502" marB="0" anchor="b"/>
                </a:tc>
                <a:extLst>
                  <a:ext uri="{0D108BD9-81ED-4DB2-BD59-A6C34878D82A}">
                    <a16:rowId xmlns:a16="http://schemas.microsoft.com/office/drawing/2014/main" val="3640061909"/>
                  </a:ext>
                </a:extLst>
              </a:tr>
            </a:tbl>
          </a:graphicData>
        </a:graphic>
      </p:graphicFrame>
      <p:graphicFrame>
        <p:nvGraphicFramePr>
          <p:cNvPr id="8" name="Google Shape;1368;p100">
            <a:extLst>
              <a:ext uri="{FF2B5EF4-FFF2-40B4-BE49-F238E27FC236}">
                <a16:creationId xmlns:a16="http://schemas.microsoft.com/office/drawing/2014/main" id="{D7479D6C-4C29-3490-9059-764A6CD65227}"/>
              </a:ext>
            </a:extLst>
          </p:cNvPr>
          <p:cNvGraphicFramePr/>
          <p:nvPr>
            <p:extLst>
              <p:ext uri="{D42A27DB-BD31-4B8C-83A1-F6EECF244321}">
                <p14:modId xmlns:p14="http://schemas.microsoft.com/office/powerpoint/2010/main" val="1246219356"/>
              </p:ext>
            </p:extLst>
          </p:nvPr>
        </p:nvGraphicFramePr>
        <p:xfrm>
          <a:off x="1167064" y="699990"/>
          <a:ext cx="10551693" cy="1406557"/>
        </p:xfrm>
        <a:graphic>
          <a:graphicData uri="http://schemas.openxmlformats.org/drawingml/2006/table">
            <a:tbl>
              <a:tblPr firstRow="1" firstCol="1" bandRow="1">
                <a:tableStyleId>{F2DE63D5-997A-4646-A377-4702673A728D}</a:tableStyleId>
              </a:tblPr>
              <a:tblGrid>
                <a:gridCol w="4516427">
                  <a:extLst>
                    <a:ext uri="{9D8B030D-6E8A-4147-A177-3AD203B41FA5}">
                      <a16:colId xmlns:a16="http://schemas.microsoft.com/office/drawing/2014/main" val="20000"/>
                    </a:ext>
                  </a:extLst>
                </a:gridCol>
                <a:gridCol w="2160331">
                  <a:extLst>
                    <a:ext uri="{9D8B030D-6E8A-4147-A177-3AD203B41FA5}">
                      <a16:colId xmlns:a16="http://schemas.microsoft.com/office/drawing/2014/main" val="20001"/>
                    </a:ext>
                  </a:extLst>
                </a:gridCol>
                <a:gridCol w="1945945">
                  <a:extLst>
                    <a:ext uri="{9D8B030D-6E8A-4147-A177-3AD203B41FA5}">
                      <a16:colId xmlns:a16="http://schemas.microsoft.com/office/drawing/2014/main" val="20002"/>
                    </a:ext>
                  </a:extLst>
                </a:gridCol>
                <a:gridCol w="1928990">
                  <a:extLst>
                    <a:ext uri="{9D8B030D-6E8A-4147-A177-3AD203B41FA5}">
                      <a16:colId xmlns:a16="http://schemas.microsoft.com/office/drawing/2014/main" val="20003"/>
                    </a:ext>
                  </a:extLst>
                </a:gridCol>
              </a:tblGrid>
              <a:tr h="0">
                <a:tc>
                  <a:txBody>
                    <a:bodyPr/>
                    <a:lstStyle/>
                    <a:p>
                      <a:pPr marL="0" marR="0" lvl="0" indent="0" algn="ctr" rtl="0">
                        <a:spcBef>
                          <a:spcPts val="0"/>
                        </a:spcBef>
                        <a:spcAft>
                          <a:spcPts val="0"/>
                        </a:spcAft>
                        <a:buNone/>
                      </a:pPr>
                      <a:r>
                        <a:rPr lang="en-US" sz="1600" b="1" dirty="0">
                          <a:sym typeface="Calibri"/>
                        </a:rPr>
                        <a:t>Academic Year</a:t>
                      </a:r>
                      <a:endParaRPr sz="1600" dirty="0">
                        <a:latin typeface="Calibri"/>
                        <a:ea typeface="Calibri"/>
                        <a:cs typeface="Calibri"/>
                        <a:sym typeface="Calibri"/>
                      </a:endParaRPr>
                    </a:p>
                  </a:txBody>
                  <a:tcPr marL="68575" marR="68575"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olidFill>
                            <a:schemeClr val="lt1"/>
                          </a:solidFill>
                          <a:sym typeface="Calibri"/>
                        </a:rPr>
                        <a:t>  </a:t>
                      </a:r>
                      <a:r>
                        <a:rPr lang="en-US" sz="1600" b="1" u="none" strike="noStrike" cap="none" dirty="0">
                          <a:sym typeface="Calibri"/>
                        </a:rPr>
                        <a:t>CAYm1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ym typeface="Calibri"/>
                        </a:rPr>
                        <a:t> (2020-21)</a:t>
                      </a:r>
                      <a:endParaRPr lang="en-US" sz="1600" u="none" strike="noStrike" cap="none" dirty="0">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u="none" strike="noStrike" cap="none" dirty="0">
                        <a:solidFill>
                          <a:schemeClr val="lt1"/>
                        </a:solidFill>
                        <a:sym typeface="Calibri"/>
                      </a:endParaRPr>
                    </a:p>
                    <a:p>
                      <a:pPr marL="0" marR="0" lvl="0" indent="0" algn="ctr" rtl="0">
                        <a:spcBef>
                          <a:spcPts val="0"/>
                        </a:spcBef>
                        <a:spcAft>
                          <a:spcPts val="0"/>
                        </a:spcAft>
                        <a:buNone/>
                      </a:pPr>
                      <a:endParaRPr sz="1100" dirty="0"/>
                    </a:p>
                  </a:txBody>
                  <a:tcPr marL="68575" marR="68575"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ym typeface="Calibri"/>
                        </a:rPr>
                        <a:t>CAYm2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ym typeface="Calibri"/>
                        </a:rPr>
                        <a:t>(2019-20)</a:t>
                      </a:r>
                      <a:endParaRPr lang="en-US" sz="1600" u="none" strike="noStrike" cap="none" dirty="0">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u="none" strike="noStrike" cap="none" dirty="0">
                        <a:solidFill>
                          <a:schemeClr val="lt1"/>
                        </a:solidFill>
                        <a:sym typeface="Calibri"/>
                      </a:endParaRPr>
                    </a:p>
                    <a:p>
                      <a:pPr marL="0" marR="0" lvl="0" indent="0" algn="ctr" rtl="0">
                        <a:spcBef>
                          <a:spcPts val="0"/>
                        </a:spcBef>
                        <a:spcAft>
                          <a:spcPts val="0"/>
                        </a:spcAft>
                        <a:buNone/>
                      </a:pPr>
                      <a:endParaRPr sz="1600" dirty="0">
                        <a:latin typeface="Calibri"/>
                        <a:ea typeface="Calibri"/>
                        <a:cs typeface="Calibri"/>
                        <a:sym typeface="Calibri"/>
                      </a:endParaRPr>
                    </a:p>
                  </a:txBody>
                  <a:tcPr marL="68575" marR="68575"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ym typeface="Calibri"/>
                        </a:rPr>
                        <a:t>CAYm3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sym typeface="Calibri"/>
                        </a:rPr>
                        <a:t>(2018-19)</a:t>
                      </a:r>
                      <a:endParaRPr lang="en-US" sz="1600" u="none" strike="noStrike" cap="none" dirty="0">
                        <a:sym typeface="Calibri"/>
                      </a:endParaRPr>
                    </a:p>
                    <a:p>
                      <a:pPr marL="0" marR="0" lvl="0" indent="0" algn="ctr" rtl="0">
                        <a:spcBef>
                          <a:spcPts val="0"/>
                        </a:spcBef>
                        <a:spcAft>
                          <a:spcPts val="0"/>
                        </a:spcAft>
                        <a:buNone/>
                      </a:pPr>
                      <a:endParaRPr sz="1600"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431197">
                <a:tc>
                  <a:txBody>
                    <a:bodyPr/>
                    <a:lstStyle/>
                    <a:p>
                      <a:pPr marL="0" marR="0" lvl="0" indent="0" algn="ctr" rtl="0">
                        <a:lnSpc>
                          <a:spcPct val="115000"/>
                        </a:lnSpc>
                        <a:spcBef>
                          <a:spcPts val="0"/>
                        </a:spcBef>
                        <a:spcAft>
                          <a:spcPts val="0"/>
                        </a:spcAft>
                        <a:buNone/>
                      </a:pPr>
                      <a:r>
                        <a:rPr lang="en-US" sz="1600" b="1" dirty="0">
                          <a:solidFill>
                            <a:srgbClr val="000000"/>
                          </a:solidFill>
                          <a:sym typeface="Calibri"/>
                        </a:rPr>
                        <a:t>No. of Students Admitted for Higher Studies</a:t>
                      </a:r>
                      <a:endParaRPr sz="1600"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600" dirty="0">
                          <a:sym typeface="Calibri"/>
                        </a:rPr>
                        <a:t>15</a:t>
                      </a:r>
                      <a:endParaRPr sz="1600"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600" dirty="0">
                          <a:sym typeface="Calibri"/>
                        </a:rPr>
                        <a:t>19</a:t>
                      </a:r>
                      <a:endParaRPr sz="1600" dirty="0">
                        <a:latin typeface="Calibri"/>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None/>
                      </a:pPr>
                      <a:r>
                        <a:rPr lang="en-US" sz="1600" dirty="0">
                          <a:sym typeface="Calibri"/>
                        </a:rPr>
                        <a:t>28</a:t>
                      </a:r>
                      <a:endParaRPr sz="1600"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bl>
          </a:graphicData>
        </a:graphic>
      </p:graphicFrame>
      <p:sp>
        <p:nvSpPr>
          <p:cNvPr id="9" name="Google Shape;1367;p100">
            <a:extLst>
              <a:ext uri="{FF2B5EF4-FFF2-40B4-BE49-F238E27FC236}">
                <a16:creationId xmlns:a16="http://schemas.microsoft.com/office/drawing/2014/main" id="{1AB5ECE8-0003-8A32-6CBD-2259A075273E}"/>
              </a:ext>
            </a:extLst>
          </p:cNvPr>
          <p:cNvSpPr txBox="1"/>
          <p:nvPr/>
        </p:nvSpPr>
        <p:spPr>
          <a:xfrm>
            <a:off x="490330" y="-50216"/>
            <a:ext cx="109728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Higher Studies &amp; Entrepreneurship</a:t>
            </a:r>
            <a:endParaRPr dirty="0"/>
          </a:p>
        </p:txBody>
      </p:sp>
    </p:spTree>
    <p:extLst>
      <p:ext uri="{BB962C8B-B14F-4D97-AF65-F5344CB8AC3E}">
        <p14:creationId xmlns:p14="http://schemas.microsoft.com/office/powerpoint/2010/main" val="38388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06"/>
          <p:cNvSpPr txBox="1">
            <a:spLocks noGrp="1"/>
          </p:cNvSpPr>
          <p:nvPr>
            <p:ph type="title"/>
          </p:nvPr>
        </p:nvSpPr>
        <p:spPr>
          <a:xfrm>
            <a:off x="1219200" y="0"/>
            <a:ext cx="109728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PO Attainment </a:t>
            </a:r>
            <a:endParaRPr/>
          </a:p>
        </p:txBody>
      </p:sp>
      <p:sp>
        <p:nvSpPr>
          <p:cNvPr id="1418" name="Google Shape;1418;p106"/>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88</a:t>
            </a:fld>
            <a:endParaRPr sz="1200">
              <a:solidFill>
                <a:srgbClr val="898989"/>
              </a:solidFill>
              <a:latin typeface="Calibri"/>
              <a:ea typeface="Calibri"/>
              <a:cs typeface="Calibri"/>
              <a:sym typeface="Calibri"/>
            </a:endParaRPr>
          </a:p>
        </p:txBody>
      </p:sp>
      <p:graphicFrame>
        <p:nvGraphicFramePr>
          <p:cNvPr id="6" name="Chart 5">
            <a:extLst>
              <a:ext uri="{FF2B5EF4-FFF2-40B4-BE49-F238E27FC236}">
                <a16:creationId xmlns:a16="http://schemas.microsoft.com/office/drawing/2014/main" id="{A3BA90BA-FDAA-BE51-5682-3576D24DDD4F}"/>
              </a:ext>
            </a:extLst>
          </p:cNvPr>
          <p:cNvGraphicFramePr>
            <a:graphicFrameLocks/>
          </p:cNvGraphicFramePr>
          <p:nvPr>
            <p:extLst>
              <p:ext uri="{D42A27DB-BD31-4B8C-83A1-F6EECF244321}">
                <p14:modId xmlns:p14="http://schemas.microsoft.com/office/powerpoint/2010/main" val="469472507"/>
              </p:ext>
            </p:extLst>
          </p:nvPr>
        </p:nvGraphicFramePr>
        <p:xfrm>
          <a:off x="1021279" y="807720"/>
          <a:ext cx="10865922" cy="5548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9777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07"/>
          <p:cNvSpPr txBox="1">
            <a:spLocks noGrp="1"/>
          </p:cNvSpPr>
          <p:nvPr>
            <p:ph type="title"/>
          </p:nvPr>
        </p:nvSpPr>
        <p:spPr>
          <a:xfrm>
            <a:off x="685800" y="-33403"/>
            <a:ext cx="10972800" cy="6397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Calibri"/>
              <a:buNone/>
            </a:pPr>
            <a:r>
              <a:rPr lang="en-US" sz="3200" b="1"/>
              <a:t>Last NBA Visit Status </a:t>
            </a:r>
            <a:endParaRPr/>
          </a:p>
        </p:txBody>
      </p:sp>
      <p:graphicFrame>
        <p:nvGraphicFramePr>
          <p:cNvPr id="1424" name="Google Shape;1424;p107"/>
          <p:cNvGraphicFramePr/>
          <p:nvPr>
            <p:extLst>
              <p:ext uri="{D42A27DB-BD31-4B8C-83A1-F6EECF244321}">
                <p14:modId xmlns:p14="http://schemas.microsoft.com/office/powerpoint/2010/main" val="2025741327"/>
              </p:ext>
            </p:extLst>
          </p:nvPr>
        </p:nvGraphicFramePr>
        <p:xfrm>
          <a:off x="1219225" y="876782"/>
          <a:ext cx="9905975" cy="3414200"/>
        </p:xfrm>
        <a:graphic>
          <a:graphicData uri="http://schemas.openxmlformats.org/drawingml/2006/table">
            <a:tbl>
              <a:tblPr firstRow="1" bandRow="1">
                <a:noFill/>
                <a:tableStyleId>{7E31700F-715C-4B57-BA64-622D2D4E7403}</a:tableStyleId>
              </a:tblPr>
              <a:tblGrid>
                <a:gridCol w="1614300">
                  <a:extLst>
                    <a:ext uri="{9D8B030D-6E8A-4147-A177-3AD203B41FA5}">
                      <a16:colId xmlns:a16="http://schemas.microsoft.com/office/drawing/2014/main" val="20000"/>
                    </a:ext>
                  </a:extLst>
                </a:gridCol>
                <a:gridCol w="2935100">
                  <a:extLst>
                    <a:ext uri="{9D8B030D-6E8A-4147-A177-3AD203B41FA5}">
                      <a16:colId xmlns:a16="http://schemas.microsoft.com/office/drawing/2014/main" val="20001"/>
                    </a:ext>
                  </a:extLst>
                </a:gridCol>
                <a:gridCol w="3312100">
                  <a:extLst>
                    <a:ext uri="{9D8B030D-6E8A-4147-A177-3AD203B41FA5}">
                      <a16:colId xmlns:a16="http://schemas.microsoft.com/office/drawing/2014/main" val="20002"/>
                    </a:ext>
                  </a:extLst>
                </a:gridCol>
                <a:gridCol w="2044475">
                  <a:extLst>
                    <a:ext uri="{9D8B030D-6E8A-4147-A177-3AD203B41FA5}">
                      <a16:colId xmlns:a16="http://schemas.microsoft.com/office/drawing/2014/main" val="20003"/>
                    </a:ext>
                  </a:extLst>
                </a:gridCol>
              </a:tblGrid>
              <a:tr h="946975">
                <a:tc>
                  <a:txBody>
                    <a:bodyPr/>
                    <a:lstStyle/>
                    <a:p>
                      <a:pPr marL="0" marR="0" lvl="0" indent="0" algn="ctr" rtl="0">
                        <a:spcBef>
                          <a:spcPts val="0"/>
                        </a:spcBef>
                        <a:spcAft>
                          <a:spcPts val="0"/>
                        </a:spcAft>
                        <a:buNone/>
                      </a:pPr>
                      <a:r>
                        <a:rPr lang="en-US" sz="2000" b="1"/>
                        <a:t>NBA Cycle</a:t>
                      </a:r>
                      <a:endParaRPr sz="2000" b="1">
                        <a:latin typeface="Calibri"/>
                        <a:ea typeface="Calibri"/>
                        <a:cs typeface="Calibri"/>
                        <a:sym typeface="Calibri"/>
                      </a:endParaRPr>
                    </a:p>
                  </a:txBody>
                  <a:tcPr marL="40850" marR="40850" marT="40850" marB="40850" anchor="ctr">
                    <a:solidFill>
                      <a:srgbClr val="EAF1DD"/>
                    </a:solidFill>
                  </a:tcPr>
                </a:tc>
                <a:tc>
                  <a:txBody>
                    <a:bodyPr/>
                    <a:lstStyle/>
                    <a:p>
                      <a:pPr marL="0" marR="0" lvl="0" indent="0" algn="ctr" rtl="0">
                        <a:spcBef>
                          <a:spcPts val="0"/>
                        </a:spcBef>
                        <a:spcAft>
                          <a:spcPts val="0"/>
                        </a:spcAft>
                        <a:buNone/>
                      </a:pPr>
                      <a:r>
                        <a:rPr lang="en-US" sz="2000" b="1"/>
                        <a:t>Visit Dates/ Result Date</a:t>
                      </a:r>
                      <a:endParaRPr sz="2000" b="1">
                        <a:latin typeface="Calibri"/>
                        <a:ea typeface="Calibri"/>
                        <a:cs typeface="Calibri"/>
                        <a:sym typeface="Calibri"/>
                      </a:endParaRPr>
                    </a:p>
                  </a:txBody>
                  <a:tcPr marL="40850" marR="40850" marT="40850" marB="40850" anchor="ctr">
                    <a:solidFill>
                      <a:srgbClr val="EAF1DD"/>
                    </a:solidFill>
                  </a:tcPr>
                </a:tc>
                <a:tc>
                  <a:txBody>
                    <a:bodyPr/>
                    <a:lstStyle/>
                    <a:p>
                      <a:pPr marL="0" marR="0" lvl="0" indent="0" algn="ctr" rtl="0">
                        <a:spcBef>
                          <a:spcPts val="0"/>
                        </a:spcBef>
                        <a:spcAft>
                          <a:spcPts val="0"/>
                        </a:spcAft>
                        <a:buNone/>
                      </a:pPr>
                      <a:r>
                        <a:rPr lang="en-US" sz="2000" b="1"/>
                        <a:t>Accreditation Period</a:t>
                      </a:r>
                      <a:endParaRPr sz="2000" b="1">
                        <a:latin typeface="Calibri"/>
                        <a:ea typeface="Calibri"/>
                        <a:cs typeface="Calibri"/>
                        <a:sym typeface="Calibri"/>
                      </a:endParaRPr>
                    </a:p>
                  </a:txBody>
                  <a:tcPr marL="40850" marR="40850" marT="40850" marB="40850" anchor="ctr">
                    <a:solidFill>
                      <a:srgbClr val="EAF1DD"/>
                    </a:solidFill>
                  </a:tcPr>
                </a:tc>
                <a:tc>
                  <a:txBody>
                    <a:bodyPr/>
                    <a:lstStyle/>
                    <a:p>
                      <a:pPr marL="0" marR="0" lvl="0" indent="0" algn="ctr" rtl="0">
                        <a:spcBef>
                          <a:spcPts val="0"/>
                        </a:spcBef>
                        <a:spcAft>
                          <a:spcPts val="0"/>
                        </a:spcAft>
                        <a:buNone/>
                      </a:pPr>
                      <a:r>
                        <a:rPr lang="en-US" sz="2000" b="1" dirty="0"/>
                        <a:t> (UG) Score</a:t>
                      </a:r>
                      <a:endParaRPr sz="2000" b="1" dirty="0">
                        <a:latin typeface="Calibri"/>
                        <a:ea typeface="Calibri"/>
                        <a:cs typeface="Calibri"/>
                        <a:sym typeface="Calibri"/>
                      </a:endParaRPr>
                    </a:p>
                  </a:txBody>
                  <a:tcPr marL="40850" marR="40850" marT="40850" marB="40850" anchor="ctr">
                    <a:solidFill>
                      <a:srgbClr val="EAF1DD"/>
                    </a:solidFill>
                  </a:tcPr>
                </a:tc>
                <a:extLst>
                  <a:ext uri="{0D108BD9-81ED-4DB2-BD59-A6C34878D82A}">
                    <a16:rowId xmlns:a16="http://schemas.microsoft.com/office/drawing/2014/main" val="10000"/>
                  </a:ext>
                </a:extLst>
              </a:tr>
              <a:tr h="1157050">
                <a:tc>
                  <a:txBody>
                    <a:bodyPr/>
                    <a:lstStyle/>
                    <a:p>
                      <a:pPr marL="0" marR="0" lvl="0" indent="0" algn="ctr" rtl="0">
                        <a:spcBef>
                          <a:spcPts val="0"/>
                        </a:spcBef>
                        <a:spcAft>
                          <a:spcPts val="0"/>
                        </a:spcAft>
                        <a:buNone/>
                      </a:pPr>
                      <a:r>
                        <a:rPr lang="en-US" sz="1800" dirty="0"/>
                        <a:t>Last NBA</a:t>
                      </a:r>
                      <a:endParaRPr sz="1800" dirty="0">
                        <a:latin typeface="Calibri"/>
                        <a:ea typeface="Calibri"/>
                        <a:cs typeface="Calibri"/>
                        <a:sym typeface="Calibri"/>
                      </a:endParaRPr>
                    </a:p>
                  </a:txBody>
                  <a:tcPr marL="40850" marR="40850" marT="40850" marB="40850" anchor="ctr">
                    <a:solidFill>
                      <a:srgbClr val="FDE9D8"/>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25-27 November 2016</a:t>
                      </a:r>
                      <a:endParaRPr sz="1800" dirty="0">
                        <a:latin typeface="Calibri"/>
                        <a:ea typeface="Calibri"/>
                        <a:cs typeface="Calibri"/>
                        <a:sym typeface="Calibri"/>
                      </a:endParaRPr>
                    </a:p>
                  </a:txBody>
                  <a:tcPr marL="40850" marR="40850" marT="40850" marB="40850" anchor="ctr">
                    <a:solidFill>
                      <a:srgbClr val="FDE9D8"/>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3 years</a:t>
                      </a:r>
                      <a:endParaRPr sz="1800" dirty="0">
                        <a:latin typeface="Calibri"/>
                        <a:ea typeface="Calibri"/>
                        <a:cs typeface="Calibri"/>
                        <a:sym typeface="Calibri"/>
                      </a:endParaRPr>
                    </a:p>
                  </a:txBody>
                  <a:tcPr marL="40850" marR="40850" marT="40850" marB="40850" anchor="ctr">
                    <a:solidFill>
                      <a:srgbClr val="FDE9D8"/>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772</a:t>
                      </a:r>
                      <a:endParaRPr sz="1800" dirty="0">
                        <a:latin typeface="Calibri"/>
                        <a:ea typeface="Calibri"/>
                        <a:cs typeface="Calibri"/>
                        <a:sym typeface="Calibri"/>
                      </a:endParaRPr>
                    </a:p>
                  </a:txBody>
                  <a:tcPr marL="40850" marR="40850" marT="40850" marB="40850" anchor="ctr">
                    <a:solidFill>
                      <a:srgbClr val="FDE9D8"/>
                    </a:solidFill>
                  </a:tcPr>
                </a:tc>
                <a:extLst>
                  <a:ext uri="{0D108BD9-81ED-4DB2-BD59-A6C34878D82A}">
                    <a16:rowId xmlns:a16="http://schemas.microsoft.com/office/drawing/2014/main" val="10001"/>
                  </a:ext>
                </a:extLst>
              </a:tr>
              <a:tr h="1310175">
                <a:tc>
                  <a:txBody>
                    <a:bodyPr/>
                    <a:lstStyle/>
                    <a:p>
                      <a:pPr marL="0" marR="0" lvl="0" indent="0" algn="ctr" rtl="0">
                        <a:spcBef>
                          <a:spcPts val="0"/>
                        </a:spcBef>
                        <a:spcAft>
                          <a:spcPts val="0"/>
                        </a:spcAft>
                        <a:buNone/>
                      </a:pPr>
                      <a:r>
                        <a:rPr lang="en-US" sz="1800" dirty="0"/>
                        <a:t>NBA Extension</a:t>
                      </a:r>
                      <a:endParaRPr sz="1800" dirty="0">
                        <a:latin typeface="Calibri"/>
                        <a:ea typeface="Calibri"/>
                        <a:cs typeface="Calibri"/>
                        <a:sym typeface="Calibri"/>
                      </a:endParaRPr>
                    </a:p>
                  </a:txBody>
                  <a:tcPr marL="40850" marR="40850" marT="40850" marB="40850" anchor="ctr">
                    <a:solidFill>
                      <a:srgbClr val="DAEEF3"/>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2019</a:t>
                      </a:r>
                      <a:endParaRPr sz="1800" dirty="0">
                        <a:latin typeface="Calibri"/>
                        <a:ea typeface="Calibri"/>
                        <a:cs typeface="Calibri"/>
                        <a:sym typeface="Calibri"/>
                      </a:endParaRPr>
                    </a:p>
                  </a:txBody>
                  <a:tcPr marL="40850" marR="40850" marT="40850" marB="40850" anchor="ctr">
                    <a:solidFill>
                      <a:srgbClr val="DAEEF3"/>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3 years</a:t>
                      </a:r>
                      <a:endParaRPr sz="1800" dirty="0">
                        <a:latin typeface="Calibri"/>
                        <a:ea typeface="Calibri"/>
                        <a:cs typeface="Calibri"/>
                        <a:sym typeface="Calibri"/>
                      </a:endParaRPr>
                    </a:p>
                  </a:txBody>
                  <a:tcPr marL="40850" marR="40850" marT="40850" marB="40850" anchor="ctr">
                    <a:solidFill>
                      <a:srgbClr val="DAEEF3"/>
                    </a:solidFill>
                  </a:tcPr>
                </a:tc>
                <a:tc>
                  <a:txBody>
                    <a:bodyPr/>
                    <a:lstStyle/>
                    <a:p>
                      <a:pPr marL="0" marR="0" lvl="0" indent="0" algn="ctr" rtl="0">
                        <a:spcBef>
                          <a:spcPts val="0"/>
                        </a:spcBef>
                        <a:spcAft>
                          <a:spcPts val="0"/>
                        </a:spcAft>
                        <a:buNone/>
                      </a:pPr>
                      <a:r>
                        <a:rPr lang="en-US" sz="1800" dirty="0">
                          <a:latin typeface="Calibri"/>
                          <a:ea typeface="Calibri"/>
                          <a:cs typeface="Calibri"/>
                          <a:sym typeface="Calibri"/>
                        </a:rPr>
                        <a:t>NA</a:t>
                      </a:r>
                      <a:endParaRPr sz="1800" dirty="0">
                        <a:latin typeface="Calibri"/>
                        <a:ea typeface="Calibri"/>
                        <a:cs typeface="Calibri"/>
                        <a:sym typeface="Calibri"/>
                      </a:endParaRPr>
                    </a:p>
                  </a:txBody>
                  <a:tcPr marL="40850" marR="40850" marT="40850" marB="40850" anchor="ctr">
                    <a:solidFill>
                      <a:srgbClr val="DAEEF3"/>
                    </a:solidFill>
                  </a:tcPr>
                </a:tc>
                <a:extLst>
                  <a:ext uri="{0D108BD9-81ED-4DB2-BD59-A6C34878D82A}">
                    <a16:rowId xmlns:a16="http://schemas.microsoft.com/office/drawing/2014/main" val="10002"/>
                  </a:ext>
                </a:extLst>
              </a:tr>
            </a:tbl>
          </a:graphicData>
        </a:graphic>
      </p:graphicFrame>
      <p:sp>
        <p:nvSpPr>
          <p:cNvPr id="1425" name="Google Shape;1425;p107"/>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89</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127425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480663" y="14562"/>
            <a:ext cx="10669588" cy="689932"/>
          </a:xfrm>
          <a:prstGeom prst="rect">
            <a:avLst/>
          </a:prstGeom>
          <a:noFill/>
          <a:ln>
            <a:noFill/>
          </a:ln>
        </p:spPr>
        <p:txBody>
          <a:bodyPr spcFirstLastPara="1" wrap="square" lIns="0" tIns="12700" rIns="0" bIns="0" anchor="ctr" anchorCtr="0">
            <a:spAutoFit/>
          </a:bodyPr>
          <a:lstStyle/>
          <a:p>
            <a:pPr marL="903605" lvl="0" indent="0" algn="ctr" rtl="0">
              <a:spcBef>
                <a:spcPts val="0"/>
              </a:spcBef>
              <a:spcAft>
                <a:spcPts val="0"/>
              </a:spcAft>
              <a:buClr>
                <a:schemeClr val="dk1"/>
              </a:buClr>
              <a:buSzPts val="4400"/>
              <a:buFont typeface="Calibri"/>
              <a:buNone/>
            </a:pPr>
            <a:r>
              <a:rPr lang="en-US" b="1" dirty="0"/>
              <a:t>Vision, Mission &amp; PEOs Dissemination</a:t>
            </a:r>
            <a:endParaRPr b="1" dirty="0"/>
          </a:p>
        </p:txBody>
      </p:sp>
      <p:sp>
        <p:nvSpPr>
          <p:cNvPr id="208" name="Google Shape;208;p10"/>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9</a:t>
            </a:fld>
            <a:endParaRPr sz="1200">
              <a:solidFill>
                <a:srgbClr val="898989"/>
              </a:solidFill>
              <a:latin typeface="Calibri"/>
              <a:ea typeface="Calibri"/>
              <a:cs typeface="Calibri"/>
              <a:sym typeface="Calibri"/>
            </a:endParaRPr>
          </a:p>
        </p:txBody>
      </p:sp>
      <p:sp>
        <p:nvSpPr>
          <p:cNvPr id="10" name="Rectangle 1"/>
          <p:cNvSpPr>
            <a:spLocks noChangeArrowheads="1"/>
          </p:cNvSpPr>
          <p:nvPr/>
        </p:nvSpPr>
        <p:spPr bwMode="auto">
          <a:xfrm>
            <a:off x="1354238" y="1207769"/>
            <a:ext cx="10081549" cy="35947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lnSpc>
                <a:spcPct val="150000"/>
              </a:lnSpc>
              <a:spcBef>
                <a:spcPct val="0"/>
              </a:spcBef>
              <a:spcAft>
                <a:spcPct val="0"/>
              </a:spcAft>
              <a:buClrTx/>
              <a:buFontTx/>
              <a:buChar char="•"/>
              <a:tabLst>
                <a:tab pos="866775" algn="l"/>
              </a:tabLst>
            </a:pPr>
            <a:r>
              <a:rPr lang="en-US" sz="2200" dirty="0">
                <a:solidFill>
                  <a:schemeClr val="dk1"/>
                </a:solidFill>
                <a:latin typeface="Calibri"/>
                <a:ea typeface="Calibri"/>
                <a:cs typeface="Calibri"/>
              </a:rPr>
              <a:t>Maintained in the </a:t>
            </a:r>
            <a:r>
              <a:rPr lang="en-US" sz="2200" b="1" dirty="0">
                <a:solidFill>
                  <a:schemeClr val="dk1"/>
                </a:solidFill>
                <a:latin typeface="Calibri"/>
                <a:ea typeface="Calibri"/>
                <a:cs typeface="Calibri"/>
              </a:rPr>
              <a:t>MASTER FILE </a:t>
            </a:r>
            <a:r>
              <a:rPr lang="en-US" sz="2200" dirty="0">
                <a:solidFill>
                  <a:schemeClr val="dk1"/>
                </a:solidFill>
                <a:latin typeface="Calibri"/>
                <a:ea typeface="Calibri"/>
                <a:cs typeface="Calibri"/>
              </a:rPr>
              <a:t>of Head of the Department.</a:t>
            </a:r>
          </a:p>
          <a:p>
            <a:pPr algn="just" eaLnBrk="0" fontAlgn="base" hangingPunct="0">
              <a:lnSpc>
                <a:spcPct val="150000"/>
              </a:lnSpc>
              <a:spcBef>
                <a:spcPct val="0"/>
              </a:spcBef>
              <a:spcAft>
                <a:spcPct val="0"/>
              </a:spcAft>
              <a:buClrTx/>
              <a:buFontTx/>
              <a:buChar char="•"/>
              <a:tabLst>
                <a:tab pos="866775" algn="l"/>
              </a:tabLst>
            </a:pPr>
            <a:r>
              <a:rPr lang="en-US" sz="2200" dirty="0">
                <a:solidFill>
                  <a:schemeClr val="dk1"/>
                </a:solidFill>
                <a:latin typeface="Calibri"/>
                <a:ea typeface="Calibri"/>
                <a:cs typeface="Calibri"/>
              </a:rPr>
              <a:t>On the department </a:t>
            </a:r>
            <a:r>
              <a:rPr lang="en-US" sz="2200" b="1" dirty="0">
                <a:solidFill>
                  <a:schemeClr val="dk1"/>
                </a:solidFill>
                <a:latin typeface="Calibri"/>
                <a:ea typeface="Calibri"/>
                <a:cs typeface="Calibri"/>
              </a:rPr>
              <a:t>Website</a:t>
            </a:r>
            <a:r>
              <a:rPr lang="en-US" sz="2200" dirty="0">
                <a:solidFill>
                  <a:schemeClr val="dk1"/>
                </a:solidFill>
                <a:latin typeface="Calibri"/>
                <a:ea typeface="Calibri"/>
                <a:cs typeface="Calibri"/>
              </a:rPr>
              <a:t>, which can access through www.vit.edu</a:t>
            </a:r>
          </a:p>
          <a:p>
            <a:pPr algn="just" eaLnBrk="0" fontAlgn="base" hangingPunct="0">
              <a:lnSpc>
                <a:spcPct val="150000"/>
              </a:lnSpc>
              <a:spcBef>
                <a:spcPct val="0"/>
              </a:spcBef>
              <a:spcAft>
                <a:spcPct val="0"/>
              </a:spcAft>
              <a:buClrTx/>
              <a:buFontTx/>
              <a:buChar char="•"/>
              <a:tabLst>
                <a:tab pos="866775" algn="l"/>
              </a:tabLst>
            </a:pPr>
            <a:r>
              <a:rPr lang="en-US" sz="2200" dirty="0">
                <a:solidFill>
                  <a:schemeClr val="dk1"/>
                </a:solidFill>
                <a:latin typeface="Calibri"/>
                <a:ea typeface="Calibri"/>
                <a:cs typeface="Calibri"/>
              </a:rPr>
              <a:t>Published at the beginning of the</a:t>
            </a:r>
            <a:r>
              <a:rPr lang="en-US" sz="2200" b="1" dirty="0">
                <a:solidFill>
                  <a:schemeClr val="dk1"/>
                </a:solidFill>
                <a:latin typeface="Calibri"/>
                <a:ea typeface="Calibri"/>
                <a:cs typeface="Calibri"/>
              </a:rPr>
              <a:t> structure and syllabus</a:t>
            </a:r>
          </a:p>
          <a:p>
            <a:pPr algn="just" eaLnBrk="0" fontAlgn="base" hangingPunct="0">
              <a:lnSpc>
                <a:spcPct val="150000"/>
              </a:lnSpc>
              <a:spcBef>
                <a:spcPct val="0"/>
              </a:spcBef>
              <a:spcAft>
                <a:spcPct val="0"/>
              </a:spcAft>
              <a:buClrTx/>
              <a:buFontTx/>
              <a:buChar char="•"/>
              <a:tabLst>
                <a:tab pos="866775" algn="l"/>
              </a:tabLst>
            </a:pPr>
            <a:r>
              <a:rPr lang="en-US" sz="2200" b="1" dirty="0">
                <a:solidFill>
                  <a:schemeClr val="dk1"/>
                </a:solidFill>
                <a:latin typeface="Calibri"/>
                <a:ea typeface="Calibri"/>
                <a:cs typeface="Calibri"/>
              </a:rPr>
              <a:t>Displayed</a:t>
            </a:r>
            <a:r>
              <a:rPr lang="en-US" sz="2200" dirty="0">
                <a:solidFill>
                  <a:schemeClr val="dk1"/>
                </a:solidFill>
                <a:latin typeface="Calibri"/>
                <a:ea typeface="Calibri"/>
                <a:cs typeface="Calibri"/>
              </a:rPr>
              <a:t> in the office, laboratories and in the circulation areas</a:t>
            </a:r>
          </a:p>
          <a:p>
            <a:pPr algn="just" eaLnBrk="0" fontAlgn="base" hangingPunct="0">
              <a:lnSpc>
                <a:spcPct val="150000"/>
              </a:lnSpc>
              <a:spcBef>
                <a:spcPct val="0"/>
              </a:spcBef>
              <a:spcAft>
                <a:spcPct val="0"/>
              </a:spcAft>
              <a:buClrTx/>
              <a:buFontTx/>
              <a:buChar char="•"/>
              <a:tabLst>
                <a:tab pos="866775" algn="l"/>
              </a:tabLst>
            </a:pPr>
            <a:r>
              <a:rPr lang="en-US" sz="2200" dirty="0">
                <a:solidFill>
                  <a:schemeClr val="dk1"/>
                </a:solidFill>
                <a:latin typeface="Calibri"/>
                <a:ea typeface="Calibri"/>
                <a:cs typeface="Calibri"/>
              </a:rPr>
              <a:t>Circulated to </a:t>
            </a:r>
            <a:r>
              <a:rPr lang="en-US" sz="2200" b="1" dirty="0">
                <a:solidFill>
                  <a:schemeClr val="dk1"/>
                </a:solidFill>
                <a:latin typeface="Calibri"/>
                <a:ea typeface="Calibri"/>
                <a:cs typeface="Calibri"/>
              </a:rPr>
              <a:t>Stakeholders</a:t>
            </a:r>
            <a:r>
              <a:rPr lang="en-US" sz="2200" dirty="0">
                <a:solidFill>
                  <a:schemeClr val="dk1"/>
                </a:solidFill>
                <a:latin typeface="Calibri"/>
                <a:ea typeface="Calibri"/>
                <a:cs typeface="Calibri"/>
              </a:rPr>
              <a:t> alumni, members of Industrial Advisory Board, members of Board of Studies, and other associates from industry, academia, and research organizations.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08"/>
          <p:cNvSpPr txBox="1">
            <a:spLocks noGrp="1"/>
          </p:cNvSpPr>
          <p:nvPr>
            <p:ph type="title"/>
          </p:nvPr>
        </p:nvSpPr>
        <p:spPr>
          <a:xfrm>
            <a:off x="800100" y="50278"/>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sz="3200" b="1" dirty="0"/>
              <a:t>SWOC</a:t>
            </a:r>
            <a:r>
              <a:rPr lang="en-US" b="1" dirty="0">
                <a:latin typeface="Times New Roman"/>
                <a:ea typeface="Times New Roman"/>
                <a:cs typeface="Times New Roman"/>
                <a:sym typeface="Times New Roman"/>
              </a:rPr>
              <a:t> </a:t>
            </a:r>
            <a:r>
              <a:rPr lang="en-US" sz="3200" b="1" dirty="0"/>
              <a:t>Analysis and Future Plans </a:t>
            </a:r>
            <a:br>
              <a:rPr lang="en-US" dirty="0">
                <a:latin typeface="Times New Roman"/>
                <a:ea typeface="Times New Roman"/>
                <a:cs typeface="Times New Roman"/>
                <a:sym typeface="Times New Roman"/>
              </a:rPr>
            </a:br>
            <a:endParaRPr dirty="0"/>
          </a:p>
        </p:txBody>
      </p:sp>
      <p:sp>
        <p:nvSpPr>
          <p:cNvPr id="1431" name="Google Shape;1431;p108"/>
          <p:cNvSpPr/>
          <p:nvPr/>
        </p:nvSpPr>
        <p:spPr>
          <a:xfrm>
            <a:off x="1053230" y="784264"/>
            <a:ext cx="5562600" cy="2154396"/>
          </a:xfrm>
          <a:prstGeom prst="rect">
            <a:avLst/>
          </a:prstGeom>
          <a:solidFill>
            <a:srgbClr val="FDE9D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Strengths:</a:t>
            </a:r>
            <a:endParaRPr dirty="0"/>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Effective Teaching – Learning Process</a:t>
            </a:r>
            <a:endParaRPr sz="1800" dirty="0">
              <a:solidFill>
                <a:schemeClr val="dk1"/>
              </a:solidFill>
              <a:latin typeface="Calibri"/>
              <a:ea typeface="Calibri"/>
              <a:cs typeface="Calibri"/>
              <a:sym typeface="Calibri"/>
            </a:endParaRP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Experienced and qualified faculty</a:t>
            </a:r>
            <a:endParaRPr sz="1800" dirty="0">
              <a:solidFill>
                <a:schemeClr val="dk1"/>
              </a:solidFill>
              <a:latin typeface="Calibri"/>
              <a:ea typeface="Calibri"/>
              <a:cs typeface="Calibri"/>
              <a:sym typeface="Calibri"/>
            </a:endParaRP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Good Industry Institute Interaction</a:t>
            </a:r>
            <a:endParaRPr sz="1800" dirty="0">
              <a:solidFill>
                <a:schemeClr val="dk1"/>
              </a:solidFill>
              <a:latin typeface="Calibri"/>
              <a:ea typeface="Calibri"/>
              <a:cs typeface="Calibri"/>
              <a:sym typeface="Calibri"/>
            </a:endParaRP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Funded research projects</a:t>
            </a: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cs typeface="Calibri"/>
                <a:sym typeface="Calibri"/>
              </a:rPr>
              <a:t>Quality Publication</a:t>
            </a: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International collaborations</a:t>
            </a:r>
            <a:endParaRPr lang="en-US" sz="1800" dirty="0"/>
          </a:p>
        </p:txBody>
      </p:sp>
      <p:sp>
        <p:nvSpPr>
          <p:cNvPr id="1432" name="Google Shape;1432;p108"/>
          <p:cNvSpPr/>
          <p:nvPr/>
        </p:nvSpPr>
        <p:spPr>
          <a:xfrm>
            <a:off x="6721640" y="2760374"/>
            <a:ext cx="5261813" cy="1200329"/>
          </a:xfrm>
          <a:prstGeom prst="rect">
            <a:avLst/>
          </a:prstGeom>
          <a:solidFill>
            <a:srgbClr val="EAF1D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Challenges:</a:t>
            </a:r>
            <a:endParaRPr sz="1800" dirty="0">
              <a:solidFill>
                <a:schemeClr val="dk1"/>
              </a:solidFill>
              <a:latin typeface="Calibri"/>
              <a:ea typeface="Calibri"/>
              <a:cs typeface="Calibri"/>
              <a:sym typeface="Calibri"/>
            </a:endParaRPr>
          </a:p>
          <a:p>
            <a:pPr marL="346075" marR="0" lvl="0" indent="-346075"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Dynamic changes in technology</a:t>
            </a:r>
            <a:endParaRPr sz="1800" dirty="0">
              <a:solidFill>
                <a:schemeClr val="dk1"/>
              </a:solidFill>
              <a:latin typeface="Calibri"/>
              <a:ea typeface="Calibri"/>
              <a:cs typeface="Calibri"/>
              <a:sym typeface="Calibri"/>
            </a:endParaRPr>
          </a:p>
          <a:p>
            <a:pPr marL="346075" marR="0" lvl="0" indent="-346075"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Rate of obsolescence in IT field and matching curriculum to meet these</a:t>
            </a:r>
            <a:endParaRPr sz="1800" dirty="0">
              <a:solidFill>
                <a:schemeClr val="dk1"/>
              </a:solidFill>
              <a:latin typeface="Calibri"/>
              <a:ea typeface="Calibri"/>
              <a:cs typeface="Calibri"/>
              <a:sym typeface="Calibri"/>
            </a:endParaRPr>
          </a:p>
        </p:txBody>
      </p:sp>
      <p:sp>
        <p:nvSpPr>
          <p:cNvPr id="1433" name="Google Shape;1433;p108"/>
          <p:cNvSpPr/>
          <p:nvPr/>
        </p:nvSpPr>
        <p:spPr>
          <a:xfrm>
            <a:off x="1053230" y="3044299"/>
            <a:ext cx="5562600" cy="769401"/>
          </a:xfrm>
          <a:prstGeom prst="rect">
            <a:avLst/>
          </a:prstGeom>
          <a:solidFill>
            <a:srgbClr val="DAEE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Weakness:</a:t>
            </a:r>
            <a:endParaRPr sz="1800" dirty="0">
              <a:solidFill>
                <a:schemeClr val="dk1"/>
              </a:solidFill>
              <a:latin typeface="Calibri"/>
              <a:ea typeface="Calibri"/>
              <a:cs typeface="Calibri"/>
              <a:sym typeface="Calibri"/>
            </a:endParaRP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consultancy need to be improved</a:t>
            </a:r>
            <a:endParaRPr dirty="0"/>
          </a:p>
        </p:txBody>
      </p:sp>
      <p:sp>
        <p:nvSpPr>
          <p:cNvPr id="1434" name="Google Shape;1434;p108"/>
          <p:cNvSpPr/>
          <p:nvPr/>
        </p:nvSpPr>
        <p:spPr>
          <a:xfrm>
            <a:off x="6721640" y="844193"/>
            <a:ext cx="5261813" cy="1600438"/>
          </a:xfrm>
          <a:prstGeom prst="rect">
            <a:avLst/>
          </a:prstGeom>
          <a:solidFill>
            <a:srgbClr val="E5DFE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 Opportunities:</a:t>
            </a:r>
            <a:endParaRPr sz="1800" dirty="0">
              <a:solidFill>
                <a:schemeClr val="dk1"/>
              </a:solidFill>
              <a:latin typeface="Calibri"/>
              <a:ea typeface="Calibri"/>
              <a:cs typeface="Calibri"/>
              <a:sym typeface="Calibri"/>
            </a:endParaRPr>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Research Grants and  Research Funding from external agencies</a:t>
            </a:r>
            <a:endParaRPr dirty="0"/>
          </a:p>
          <a:p>
            <a:pPr marL="234950" marR="0" lvl="0" indent="-2349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Collaboration with more industries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435" name="Google Shape;1435;p108"/>
          <p:cNvSpPr/>
          <p:nvPr/>
        </p:nvSpPr>
        <p:spPr>
          <a:xfrm>
            <a:off x="1053230" y="4066342"/>
            <a:ext cx="10930223" cy="1754326"/>
          </a:xfrm>
          <a:prstGeom prst="rect">
            <a:avLst/>
          </a:prstGeom>
          <a:solidFill>
            <a:srgbClr val="F2DADA"/>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Future Plans: </a:t>
            </a:r>
            <a:endParaRPr sz="1800" dirty="0">
              <a:solidFill>
                <a:schemeClr val="dk1"/>
              </a:solidFill>
              <a:latin typeface="Calibri"/>
              <a:ea typeface="Calibri"/>
              <a:cs typeface="Calibri"/>
              <a:sym typeface="Calibri"/>
            </a:endParaRPr>
          </a:p>
          <a:p>
            <a:pPr marL="290513" marR="0" lvl="0" indent="-290513" algn="just"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enhance faculty qualification</a:t>
            </a:r>
            <a:endParaRPr dirty="0"/>
          </a:p>
          <a:p>
            <a:pPr marL="290513" marR="0" lvl="0" indent="-290513" algn="just"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strengthen association with industry for partial content delivery, internship, placement </a:t>
            </a:r>
            <a:endParaRPr sz="1800" dirty="0">
              <a:solidFill>
                <a:schemeClr val="dk1"/>
              </a:solidFill>
              <a:latin typeface="Calibri"/>
              <a:ea typeface="Calibri"/>
              <a:cs typeface="Calibri"/>
              <a:sym typeface="Calibri"/>
            </a:endParaRPr>
          </a:p>
          <a:p>
            <a:pPr marL="290513" marR="0" lvl="0" indent="-290513" algn="just"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enhance the average package of students</a:t>
            </a:r>
            <a:endParaRPr dirty="0"/>
          </a:p>
          <a:p>
            <a:pPr marL="290513" marR="0" lvl="0" indent="-290513" algn="just"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increase funded research projects and consultancy </a:t>
            </a:r>
            <a:endParaRPr sz="1800" dirty="0">
              <a:solidFill>
                <a:schemeClr val="dk1"/>
              </a:solidFill>
              <a:latin typeface="Calibri"/>
              <a:ea typeface="Calibri"/>
              <a:cs typeface="Calibri"/>
              <a:sym typeface="Calibri"/>
            </a:endParaRPr>
          </a:p>
          <a:p>
            <a:pPr marL="290513" marR="0" lvl="0" indent="-290513" algn="just"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To collaborate with foreign universities for student and faculty exchange program. </a:t>
            </a:r>
            <a:endParaRPr sz="1800" dirty="0">
              <a:solidFill>
                <a:schemeClr val="dk1"/>
              </a:solidFill>
              <a:latin typeface="Calibri"/>
              <a:ea typeface="Calibri"/>
              <a:cs typeface="Calibri"/>
              <a:sym typeface="Calibri"/>
            </a:endParaRPr>
          </a:p>
        </p:txBody>
      </p:sp>
      <p:sp>
        <p:nvSpPr>
          <p:cNvPr id="1436" name="Google Shape;1436;p108"/>
          <p:cNvSpPr txBox="1"/>
          <p:nvPr/>
        </p:nvSpPr>
        <p:spPr>
          <a:xfrm>
            <a:off x="10591800" y="6356350"/>
            <a:ext cx="1066800" cy="3841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90</a:t>
            </a:fld>
            <a:endParaRPr sz="1200">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3905513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FA74D7-8687-55B8-38D4-D879544C9E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
        <p:nvSpPr>
          <p:cNvPr id="4" name="TextBox 3">
            <a:extLst>
              <a:ext uri="{FF2B5EF4-FFF2-40B4-BE49-F238E27FC236}">
                <a16:creationId xmlns:a16="http://schemas.microsoft.com/office/drawing/2014/main" id="{0B7C68E6-2E0B-86D9-5501-BE3F0D05BF8E}"/>
              </a:ext>
            </a:extLst>
          </p:cNvPr>
          <p:cNvSpPr txBox="1"/>
          <p:nvPr/>
        </p:nvSpPr>
        <p:spPr>
          <a:xfrm>
            <a:off x="3288632" y="136524"/>
            <a:ext cx="6096000" cy="311496"/>
          </a:xfrm>
          <a:prstGeom prst="rect">
            <a:avLst/>
          </a:prstGeom>
          <a:noFill/>
        </p:spPr>
        <p:txBody>
          <a:bodyPr wrap="square">
            <a:spAutoFit/>
          </a:bodyPr>
          <a:lstStyle/>
          <a:p>
            <a:pPr>
              <a:lnSpc>
                <a:spcPct val="107000"/>
              </a:lnSpc>
              <a:spcAft>
                <a:spcPts val="800"/>
              </a:spcAft>
            </a:pPr>
            <a:r>
              <a:rPr lang="en-IN" sz="1400" b="1" u="sng" dirty="0">
                <a:effectLst/>
                <a:latin typeface="Times New Roman" panose="02020603050405020304" pitchFamily="18" charset="0"/>
                <a:ea typeface="Calibri" panose="020F0502020204030204" pitchFamily="34" charset="0"/>
                <a:cs typeface="Times New Roman" panose="02020603050405020304" pitchFamily="18" charset="0"/>
              </a:rPr>
              <a:t>Compliance Status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2A4DA2F5-86C4-D6A9-D357-37969CB3DEA0}"/>
              </a:ext>
            </a:extLst>
          </p:cNvPr>
          <p:cNvGraphicFramePr>
            <a:graphicFrameLocks noGrp="1"/>
          </p:cNvGraphicFramePr>
          <p:nvPr>
            <p:extLst>
              <p:ext uri="{D42A27DB-BD31-4B8C-83A1-F6EECF244321}">
                <p14:modId xmlns:p14="http://schemas.microsoft.com/office/powerpoint/2010/main" val="3241763767"/>
              </p:ext>
            </p:extLst>
          </p:nvPr>
        </p:nvGraphicFramePr>
        <p:xfrm>
          <a:off x="1127760" y="822960"/>
          <a:ext cx="10952480" cy="5690554"/>
        </p:xfrm>
        <a:graphic>
          <a:graphicData uri="http://schemas.openxmlformats.org/drawingml/2006/table">
            <a:tbl>
              <a:tblPr firstRow="1" firstCol="1" bandRow="1">
                <a:tableStyleId>{8799B23B-EC83-4686-B30A-512413B5E67A}</a:tableStyleId>
              </a:tblPr>
              <a:tblGrid>
                <a:gridCol w="856374">
                  <a:extLst>
                    <a:ext uri="{9D8B030D-6E8A-4147-A177-3AD203B41FA5}">
                      <a16:colId xmlns:a16="http://schemas.microsoft.com/office/drawing/2014/main" val="38428877"/>
                    </a:ext>
                  </a:extLst>
                </a:gridCol>
                <a:gridCol w="1622416">
                  <a:extLst>
                    <a:ext uri="{9D8B030D-6E8A-4147-A177-3AD203B41FA5}">
                      <a16:colId xmlns:a16="http://schemas.microsoft.com/office/drawing/2014/main" val="2611283015"/>
                    </a:ext>
                  </a:extLst>
                </a:gridCol>
                <a:gridCol w="1691462">
                  <a:extLst>
                    <a:ext uri="{9D8B030D-6E8A-4147-A177-3AD203B41FA5}">
                      <a16:colId xmlns:a16="http://schemas.microsoft.com/office/drawing/2014/main" val="3974125537"/>
                    </a:ext>
                  </a:extLst>
                </a:gridCol>
                <a:gridCol w="5349668">
                  <a:extLst>
                    <a:ext uri="{9D8B030D-6E8A-4147-A177-3AD203B41FA5}">
                      <a16:colId xmlns:a16="http://schemas.microsoft.com/office/drawing/2014/main" val="974588938"/>
                    </a:ext>
                  </a:extLst>
                </a:gridCol>
                <a:gridCol w="1432560">
                  <a:extLst>
                    <a:ext uri="{9D8B030D-6E8A-4147-A177-3AD203B41FA5}">
                      <a16:colId xmlns:a16="http://schemas.microsoft.com/office/drawing/2014/main" val="1544102131"/>
                    </a:ext>
                  </a:extLst>
                </a:gridCol>
              </a:tblGrid>
              <a:tr h="460664">
                <a:tc>
                  <a:txBody>
                    <a:bodyPr/>
                    <a:lstStyle/>
                    <a:p>
                      <a:pPr>
                        <a:lnSpc>
                          <a:spcPct val="107000"/>
                        </a:lnSpc>
                        <a:spcAft>
                          <a:spcPts val="800"/>
                        </a:spcAft>
                      </a:pPr>
                      <a:r>
                        <a:rPr lang="en-IN" sz="1600" b="1" i="0" u="none" strike="noStrike" cap="none" dirty="0">
                          <a:solidFill>
                            <a:schemeClr val="dk1"/>
                          </a:solidFill>
                          <a:latin typeface="Calibri"/>
                          <a:cs typeface="Calibri"/>
                          <a:sym typeface="Arial"/>
                        </a:rPr>
                        <a:t>Sr. No </a:t>
                      </a:r>
                      <a:endParaRPr lang="en-IN" sz="1600" b="1"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1" i="0" u="none" strike="noStrike" cap="none">
                          <a:solidFill>
                            <a:schemeClr val="dk1"/>
                          </a:solidFill>
                          <a:latin typeface="Calibri"/>
                          <a:cs typeface="Calibri"/>
                          <a:sym typeface="Arial"/>
                        </a:rPr>
                        <a:t>Parameter </a:t>
                      </a:r>
                      <a:endParaRPr lang="en-IN" sz="1600" b="1"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1" i="0" u="none" strike="noStrike" cap="none">
                          <a:solidFill>
                            <a:schemeClr val="dk1"/>
                          </a:solidFill>
                          <a:latin typeface="Calibri"/>
                          <a:cs typeface="Calibri"/>
                          <a:sym typeface="Arial"/>
                        </a:rPr>
                        <a:t>Criteria</a:t>
                      </a:r>
                      <a:endParaRPr lang="en-IN" sz="1600" b="1"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1" i="0" u="none" strike="noStrike" cap="none">
                          <a:solidFill>
                            <a:schemeClr val="dk1"/>
                          </a:solidFill>
                          <a:latin typeface="Calibri"/>
                          <a:cs typeface="Calibri"/>
                          <a:sym typeface="Arial"/>
                        </a:rPr>
                        <a:t> Observations</a:t>
                      </a:r>
                      <a:endParaRPr lang="en-IN" sz="1600" b="1"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1" i="0" u="none" strike="noStrike" cap="none" dirty="0">
                          <a:solidFill>
                            <a:schemeClr val="dk1"/>
                          </a:solidFill>
                          <a:latin typeface="Calibri"/>
                          <a:cs typeface="Calibri"/>
                          <a:sym typeface="Arial"/>
                        </a:rPr>
                        <a:t>Remarks of The Evaluator </a:t>
                      </a:r>
                      <a:endParaRPr lang="en-IN" sz="1600" b="1"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2782577951"/>
                  </a:ext>
                </a:extLst>
              </a:tr>
              <a:tr h="566485">
                <a:tc>
                  <a:txBody>
                    <a:bodyPr/>
                    <a:lstStyle/>
                    <a:p>
                      <a:pPr marL="342900" lvl="0" indent="-342900">
                        <a:lnSpc>
                          <a:spcPct val="107000"/>
                        </a:lnSpc>
                        <a:spcAft>
                          <a:spcPts val="800"/>
                        </a:spcAft>
                        <a:buFont typeface="+mj-lt"/>
                        <a:buAutoNum type="arabicPeriod"/>
                      </a:pPr>
                      <a:r>
                        <a:rPr lang="en-IN" sz="1600" b="0" i="0" u="none" strike="noStrike" cap="none" dirty="0">
                          <a:solidFill>
                            <a:schemeClr val="dk1"/>
                          </a:solidFill>
                          <a:latin typeface="Calibri"/>
                          <a:cs typeface="Calibri"/>
                          <a:sym typeface="Arial"/>
                        </a:rPr>
                        <a:t>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rowSpan="6">
                  <a:txBody>
                    <a:bodyPr/>
                    <a:lstStyle/>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Observation on the overall compliance to the deficiencies mentioned by the previous Visiting team </a:t>
                      </a:r>
                    </a:p>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 </a:t>
                      </a:r>
                    </a:p>
                    <a:p>
                      <a:pPr>
                        <a:lnSpc>
                          <a:spcPct val="107000"/>
                        </a:lnSpc>
                        <a:spcAft>
                          <a:spcPts val="800"/>
                        </a:spcAft>
                      </a:pPr>
                      <a:r>
                        <a:rPr lang="en-IN" sz="1600" b="0" i="0" u="none" strike="noStrike" cap="none" dirty="0">
                          <a:solidFill>
                            <a:schemeClr val="dk1"/>
                          </a:solidFill>
                          <a:latin typeface="Calibri"/>
                          <a:cs typeface="Calibri"/>
                          <a:sym typeface="Arial"/>
                        </a:rPr>
                        <a:t>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a:solidFill>
                            <a:schemeClr val="dk1"/>
                          </a:solidFill>
                          <a:latin typeface="Calibri"/>
                          <a:cs typeface="Calibri"/>
                          <a:sym typeface="Arial"/>
                        </a:rPr>
                        <a:t>Criteria 1</a:t>
                      </a:r>
                      <a:endParaRPr lang="en-IN" sz="1600" b="0"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More Awareness is needed among stakeholders.</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Compiled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4037919513"/>
                  </a:ext>
                </a:extLst>
              </a:tr>
              <a:tr h="579526">
                <a:tc>
                  <a:txBody>
                    <a:bodyPr/>
                    <a:lstStyle/>
                    <a:p>
                      <a:pPr marL="0" lvl="0" indent="0">
                        <a:lnSpc>
                          <a:spcPct val="107000"/>
                        </a:lnSpc>
                        <a:spcAft>
                          <a:spcPts val="800"/>
                        </a:spcAft>
                        <a:buFont typeface="+mj-lt"/>
                        <a:buNone/>
                      </a:pPr>
                      <a:r>
                        <a:rPr lang="en-IN" sz="1600" b="0" i="0" u="none" strike="noStrike" cap="none" dirty="0">
                          <a:solidFill>
                            <a:schemeClr val="dk1"/>
                          </a:solidFill>
                          <a:latin typeface="Calibri"/>
                          <a:cs typeface="Calibri"/>
                          <a:sym typeface="Arial"/>
                        </a:rPr>
                        <a:t>2. 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vMerge="1">
                  <a:txBody>
                    <a:bodyPr/>
                    <a:lstStyle/>
                    <a:p>
                      <a:endParaRPr lang="en-IN"/>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Criteria 2</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a:solidFill>
                            <a:schemeClr val="dk1"/>
                          </a:solidFill>
                          <a:latin typeface="Calibri"/>
                          <a:cs typeface="Calibri"/>
                          <a:sym typeface="Arial"/>
                        </a:rPr>
                        <a:t>More Scientific based curriculum development approach may be used by involving stake holders of the programme</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Compiled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725950562"/>
                  </a:ext>
                </a:extLst>
              </a:tr>
              <a:tr h="1008303">
                <a:tc>
                  <a:txBody>
                    <a:bodyPr/>
                    <a:lstStyle/>
                    <a:p>
                      <a:pPr marL="0" lvl="0" indent="0">
                        <a:lnSpc>
                          <a:spcPct val="107000"/>
                        </a:lnSpc>
                        <a:spcAft>
                          <a:spcPts val="800"/>
                        </a:spcAft>
                        <a:buFont typeface="+mj-lt"/>
                        <a:buNone/>
                      </a:pPr>
                      <a:r>
                        <a:rPr lang="en-IN" sz="1600" b="0" i="0" u="none" strike="noStrike" cap="none" dirty="0">
                          <a:solidFill>
                            <a:schemeClr val="dk1"/>
                          </a:solidFill>
                          <a:latin typeface="Calibri"/>
                          <a:cs typeface="Calibri"/>
                          <a:sym typeface="Arial"/>
                        </a:rPr>
                        <a:t>3. 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vMerge="1">
                  <a:txBody>
                    <a:bodyPr/>
                    <a:lstStyle/>
                    <a:p>
                      <a:endParaRPr lang="en-IN"/>
                    </a:p>
                  </a:txBody>
                  <a:tcPr/>
                </a:tc>
                <a:tc>
                  <a:txBody>
                    <a:bodyPr/>
                    <a:lstStyle/>
                    <a:p>
                      <a:pPr>
                        <a:lnSpc>
                          <a:spcPct val="107000"/>
                        </a:lnSpc>
                        <a:spcAft>
                          <a:spcPts val="800"/>
                        </a:spcAft>
                      </a:pPr>
                      <a:r>
                        <a:rPr lang="en-IN" sz="1600" b="0" i="0" u="none" strike="noStrike" cap="none">
                          <a:solidFill>
                            <a:schemeClr val="dk1"/>
                          </a:solidFill>
                          <a:latin typeface="Calibri"/>
                          <a:cs typeface="Calibri"/>
                          <a:sym typeface="Arial"/>
                        </a:rPr>
                        <a:t>Criteria 3</a:t>
                      </a:r>
                      <a:endParaRPr lang="en-IN" sz="1600" b="0"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Data analysed for the CO attainment is shown only for the one academic Year (2015-16 Only).Data Analysed for PO attainment is shown only for the one academic year (2015-16) only</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Compiled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511510179"/>
                  </a:ext>
                </a:extLst>
              </a:tr>
              <a:tr h="775909">
                <a:tc>
                  <a:txBody>
                    <a:bodyPr/>
                    <a:lstStyle/>
                    <a:p>
                      <a:pPr marL="0" lvl="0" indent="0">
                        <a:lnSpc>
                          <a:spcPct val="107000"/>
                        </a:lnSpc>
                        <a:spcAft>
                          <a:spcPts val="800"/>
                        </a:spcAft>
                        <a:buFont typeface="+mj-lt"/>
                        <a:buNone/>
                      </a:pPr>
                      <a:r>
                        <a:rPr lang="en-IN" sz="1600" b="0" i="0" u="none" strike="noStrike" cap="none" dirty="0">
                          <a:solidFill>
                            <a:schemeClr val="dk1"/>
                          </a:solidFill>
                          <a:latin typeface="Calibri"/>
                          <a:cs typeface="Calibri"/>
                          <a:sym typeface="Arial"/>
                        </a:rPr>
                        <a:t>4. 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vMerge="1">
                  <a:txBody>
                    <a:bodyPr/>
                    <a:lstStyle/>
                    <a:p>
                      <a:endParaRPr lang="en-IN"/>
                    </a:p>
                  </a:txBody>
                  <a:tcPr/>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Criteria 4</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Students success rate is low, Number of students without backlog is low .Academic performance index is low Placement.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Compiled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4099655871"/>
                  </a:ext>
                </a:extLst>
              </a:tr>
              <a:tr h="877224">
                <a:tc>
                  <a:txBody>
                    <a:bodyPr/>
                    <a:lstStyle/>
                    <a:p>
                      <a:pPr marL="0" lvl="0" indent="0">
                        <a:lnSpc>
                          <a:spcPct val="107000"/>
                        </a:lnSpc>
                        <a:spcAft>
                          <a:spcPts val="800"/>
                        </a:spcAft>
                        <a:buFont typeface="+mj-lt"/>
                        <a:buNone/>
                      </a:pPr>
                      <a:r>
                        <a:rPr lang="en-IN" sz="1600" b="0" i="0" u="none" strike="noStrike" cap="none" dirty="0">
                          <a:solidFill>
                            <a:schemeClr val="dk1"/>
                          </a:solidFill>
                          <a:latin typeface="Calibri"/>
                          <a:cs typeface="Calibri"/>
                          <a:sym typeface="Arial"/>
                        </a:rPr>
                        <a:t>5. 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vMerge="1">
                  <a:txBody>
                    <a:bodyPr/>
                    <a:lstStyle/>
                    <a:p>
                      <a:endParaRPr lang="en-IN"/>
                    </a:p>
                  </a:txBody>
                  <a:tcPr/>
                </a:tc>
                <a:tc>
                  <a:txBody>
                    <a:bodyPr/>
                    <a:lstStyle/>
                    <a:p>
                      <a:pPr>
                        <a:lnSpc>
                          <a:spcPct val="107000"/>
                        </a:lnSpc>
                        <a:spcAft>
                          <a:spcPts val="800"/>
                        </a:spcAft>
                      </a:pPr>
                      <a:r>
                        <a:rPr lang="en-IN" sz="1600" b="0" i="0" u="none" strike="noStrike" cap="none">
                          <a:solidFill>
                            <a:schemeClr val="dk1"/>
                          </a:solidFill>
                          <a:latin typeface="Calibri"/>
                          <a:cs typeface="Calibri"/>
                          <a:sym typeface="Arial"/>
                        </a:rPr>
                        <a:t>Criteria 5</a:t>
                      </a:r>
                      <a:endParaRPr lang="en-IN" sz="1600" b="0"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a:solidFill>
                            <a:schemeClr val="dk1"/>
                          </a:solidFill>
                          <a:latin typeface="Calibri"/>
                          <a:cs typeface="Calibri"/>
                          <a:sym typeface="Arial"/>
                        </a:rPr>
                        <a:t>Faculty Cadre proportion is low as more number of assistant professors are present. Less number of faculty is having Ph.D Qualifications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In process</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1346284487"/>
                  </a:ext>
                </a:extLst>
              </a:tr>
              <a:tr h="1372884">
                <a:tc>
                  <a:txBody>
                    <a:bodyPr/>
                    <a:lstStyle/>
                    <a:p>
                      <a:pPr marL="0" lvl="0" indent="0">
                        <a:lnSpc>
                          <a:spcPct val="107000"/>
                        </a:lnSpc>
                        <a:spcAft>
                          <a:spcPts val="800"/>
                        </a:spcAft>
                        <a:buFont typeface="+mj-lt"/>
                        <a:buNone/>
                      </a:pPr>
                      <a:r>
                        <a:rPr lang="en-IN" sz="1600" b="0" i="0" u="none" strike="noStrike" cap="none" dirty="0">
                          <a:solidFill>
                            <a:schemeClr val="dk1"/>
                          </a:solidFill>
                          <a:latin typeface="Calibri"/>
                          <a:cs typeface="Calibri"/>
                          <a:sym typeface="Arial"/>
                        </a:rPr>
                        <a:t>6. 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vMerge="1">
                  <a:txBody>
                    <a:bodyPr/>
                    <a:lstStyle/>
                    <a:p>
                      <a:endParaRPr lang="en-IN"/>
                    </a:p>
                  </a:txBody>
                  <a:tcPr/>
                </a:tc>
                <a:tc>
                  <a:txBody>
                    <a:bodyPr/>
                    <a:lstStyle/>
                    <a:p>
                      <a:pPr>
                        <a:lnSpc>
                          <a:spcPct val="107000"/>
                        </a:lnSpc>
                        <a:spcAft>
                          <a:spcPts val="800"/>
                        </a:spcAft>
                      </a:pPr>
                      <a:r>
                        <a:rPr lang="en-IN" sz="1600" b="0" i="0" u="none" strike="noStrike" cap="none">
                          <a:solidFill>
                            <a:schemeClr val="dk1"/>
                          </a:solidFill>
                          <a:latin typeface="Calibri"/>
                          <a:cs typeface="Calibri"/>
                          <a:sym typeface="Arial"/>
                        </a:rPr>
                        <a:t>Criteria 7</a:t>
                      </a:r>
                      <a:endParaRPr lang="en-IN" sz="1600" b="0" i="0" u="none" strike="noStrike" cap="none">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Gaps are not properly identified. Placement is reduced as students are going for higher study.</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tc>
                  <a:txBody>
                    <a:bodyPr/>
                    <a:lstStyle/>
                    <a:p>
                      <a:pPr>
                        <a:lnSpc>
                          <a:spcPct val="107000"/>
                        </a:lnSpc>
                        <a:spcAft>
                          <a:spcPts val="800"/>
                        </a:spcAft>
                      </a:pPr>
                      <a:r>
                        <a:rPr lang="en-IN" sz="1600" b="0" i="0" u="none" strike="noStrike" cap="none" dirty="0">
                          <a:solidFill>
                            <a:schemeClr val="dk1"/>
                          </a:solidFill>
                          <a:latin typeface="Calibri"/>
                          <a:cs typeface="Calibri"/>
                          <a:sym typeface="Arial"/>
                        </a:rPr>
                        <a:t>Compiled </a:t>
                      </a:r>
                      <a:endParaRPr lang="en-IN" sz="1600" b="0" i="0" u="none" strike="noStrike" cap="none" dirty="0">
                        <a:solidFill>
                          <a:schemeClr val="dk1"/>
                        </a:solidFill>
                        <a:latin typeface="Calibri"/>
                        <a:ea typeface="Calibri" panose="020F0502020204030204" pitchFamily="34" charset="0"/>
                        <a:cs typeface="Calibri"/>
                        <a:sym typeface="Arial"/>
                      </a:endParaRPr>
                    </a:p>
                  </a:txBody>
                  <a:tcPr marL="52149" marR="52149" marT="0" marB="0"/>
                </a:tc>
                <a:extLst>
                  <a:ext uri="{0D108BD9-81ED-4DB2-BD59-A6C34878D82A}">
                    <a16:rowId xmlns:a16="http://schemas.microsoft.com/office/drawing/2014/main" val="726902759"/>
                  </a:ext>
                </a:extLst>
              </a:tr>
            </a:tbl>
          </a:graphicData>
        </a:graphic>
      </p:graphicFrame>
    </p:spTree>
    <p:extLst>
      <p:ext uri="{BB962C8B-B14F-4D97-AF65-F5344CB8AC3E}">
        <p14:creationId xmlns:p14="http://schemas.microsoft.com/office/powerpoint/2010/main" val="27129219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51748D5-3BAF-0A11-A385-F5CB1CC6E5E9}"/>
              </a:ext>
            </a:extLst>
          </p:cNvPr>
          <p:cNvGraphicFramePr>
            <a:graphicFrameLocks noGrp="1"/>
          </p:cNvGraphicFramePr>
          <p:nvPr>
            <p:extLst>
              <p:ext uri="{D42A27DB-BD31-4B8C-83A1-F6EECF244321}">
                <p14:modId xmlns:p14="http://schemas.microsoft.com/office/powerpoint/2010/main" val="45455839"/>
              </p:ext>
            </p:extLst>
          </p:nvPr>
        </p:nvGraphicFramePr>
        <p:xfrm>
          <a:off x="955040" y="146596"/>
          <a:ext cx="11236959" cy="6601695"/>
        </p:xfrm>
        <a:graphic>
          <a:graphicData uri="http://schemas.openxmlformats.org/drawingml/2006/table">
            <a:tbl>
              <a:tblPr firstRow="1" firstCol="1" bandRow="1">
                <a:tableStyleId>{8799B23B-EC83-4686-B30A-512413B5E67A}</a:tableStyleId>
              </a:tblPr>
              <a:tblGrid>
                <a:gridCol w="941351">
                  <a:extLst>
                    <a:ext uri="{9D8B030D-6E8A-4147-A177-3AD203B41FA5}">
                      <a16:colId xmlns:a16="http://schemas.microsoft.com/office/drawing/2014/main" val="452610182"/>
                    </a:ext>
                  </a:extLst>
                </a:gridCol>
                <a:gridCol w="4375204">
                  <a:extLst>
                    <a:ext uri="{9D8B030D-6E8A-4147-A177-3AD203B41FA5}">
                      <a16:colId xmlns:a16="http://schemas.microsoft.com/office/drawing/2014/main" val="3871877040"/>
                    </a:ext>
                  </a:extLst>
                </a:gridCol>
                <a:gridCol w="2174751">
                  <a:extLst>
                    <a:ext uri="{9D8B030D-6E8A-4147-A177-3AD203B41FA5}">
                      <a16:colId xmlns:a16="http://schemas.microsoft.com/office/drawing/2014/main" val="1172901469"/>
                    </a:ext>
                  </a:extLst>
                </a:gridCol>
                <a:gridCol w="3745653">
                  <a:extLst>
                    <a:ext uri="{9D8B030D-6E8A-4147-A177-3AD203B41FA5}">
                      <a16:colId xmlns:a16="http://schemas.microsoft.com/office/drawing/2014/main" val="1897100826"/>
                    </a:ext>
                  </a:extLst>
                </a:gridCol>
              </a:tblGrid>
              <a:tr h="663773">
                <a:tc>
                  <a:txBody>
                    <a:bodyPr/>
                    <a:lstStyle/>
                    <a:p>
                      <a:pPr algn="ctr"/>
                      <a:r>
                        <a:rPr lang="en-IN" sz="1600" b="1" i="0" u="none" strike="noStrike" cap="none" dirty="0" err="1">
                          <a:solidFill>
                            <a:schemeClr val="dk1"/>
                          </a:solidFill>
                          <a:latin typeface="Calibri"/>
                          <a:ea typeface="+mn-ea"/>
                          <a:cs typeface="Calibri"/>
                          <a:sym typeface="Arial"/>
                        </a:rPr>
                        <a:t>Sr.No</a:t>
                      </a:r>
                      <a:endParaRPr lang="en-IN" sz="1600" b="1" i="0" u="none" strike="noStrike" cap="none" dirty="0">
                        <a:solidFill>
                          <a:schemeClr val="dk1"/>
                        </a:solidFill>
                        <a:latin typeface="Calibri"/>
                        <a:ea typeface="+mn-ea"/>
                        <a:cs typeface="Calibri"/>
                        <a:sym typeface="Arial"/>
                      </a:endParaRPr>
                    </a:p>
                  </a:txBody>
                  <a:tcPr marL="36736" marR="36736" marT="0" marB="0"/>
                </a:tc>
                <a:tc>
                  <a:txBody>
                    <a:bodyPr/>
                    <a:lstStyle/>
                    <a:p>
                      <a:pPr algn="ctr"/>
                      <a:r>
                        <a:rPr lang="en-IN" sz="1600" b="1" i="0" u="none" strike="noStrike" cap="none" dirty="0">
                          <a:solidFill>
                            <a:schemeClr val="dk1"/>
                          </a:solidFill>
                          <a:latin typeface="Calibri"/>
                          <a:ea typeface="+mn-ea"/>
                          <a:cs typeface="Calibri"/>
                          <a:sym typeface="Arial"/>
                        </a:rPr>
                        <a:t>Criteria </a:t>
                      </a:r>
                    </a:p>
                  </a:txBody>
                  <a:tcPr marL="36736" marR="36736" marT="0" marB="0"/>
                </a:tc>
                <a:tc>
                  <a:txBody>
                    <a:bodyPr/>
                    <a:lstStyle/>
                    <a:p>
                      <a:pPr algn="ctr"/>
                      <a:r>
                        <a:rPr lang="en-IN" sz="1600" b="1" i="0" u="none" strike="noStrike" cap="none">
                          <a:solidFill>
                            <a:schemeClr val="dk1"/>
                          </a:solidFill>
                          <a:latin typeface="Calibri"/>
                          <a:ea typeface="+mn-ea"/>
                          <a:cs typeface="Calibri"/>
                          <a:sym typeface="Arial"/>
                        </a:rPr>
                        <a:t>Prior to the Accreditation Visit </a:t>
                      </a:r>
                    </a:p>
                    <a:p>
                      <a:pPr algn="ctr"/>
                      <a:r>
                        <a:rPr lang="en-IN" sz="1600" b="1" i="0" u="none" strike="noStrike" cap="none">
                          <a:solidFill>
                            <a:schemeClr val="dk1"/>
                          </a:solidFill>
                          <a:latin typeface="Calibri"/>
                          <a:ea typeface="+mn-ea"/>
                          <a:cs typeface="Calibri"/>
                          <a:sym typeface="Arial"/>
                        </a:rPr>
                        <a:t> </a:t>
                      </a:r>
                    </a:p>
                  </a:txBody>
                  <a:tcPr marL="36736" marR="36736" marT="0" marB="0"/>
                </a:tc>
                <a:tc>
                  <a:txBody>
                    <a:bodyPr/>
                    <a:lstStyle/>
                    <a:p>
                      <a:pPr algn="ctr"/>
                      <a:r>
                        <a:rPr lang="en-IN" sz="1600" b="1" i="0" u="none" strike="noStrike" cap="none" dirty="0">
                          <a:solidFill>
                            <a:schemeClr val="dk1"/>
                          </a:solidFill>
                          <a:latin typeface="Calibri"/>
                          <a:ea typeface="+mn-ea"/>
                          <a:cs typeface="Calibri"/>
                          <a:sym typeface="Arial"/>
                        </a:rPr>
                        <a:t>After the Accreditation Visit </a:t>
                      </a:r>
                    </a:p>
                  </a:txBody>
                  <a:tcPr marL="36736" marR="36736" marT="0" marB="0"/>
                </a:tc>
                <a:extLst>
                  <a:ext uri="{0D108BD9-81ED-4DB2-BD59-A6C34878D82A}">
                    <a16:rowId xmlns:a16="http://schemas.microsoft.com/office/drawing/2014/main" val="1332808971"/>
                  </a:ext>
                </a:extLst>
              </a:tr>
              <a:tr h="663773">
                <a:tc>
                  <a:txBody>
                    <a:bodyPr/>
                    <a:lstStyle/>
                    <a:p>
                      <a:pPr marL="342900" lvl="0" indent="-342900" algn="ctr">
                        <a:buFont typeface="+mj-lt"/>
                        <a:buAutoNum type="arabicPeriod"/>
                      </a:pPr>
                      <a:r>
                        <a:rPr lang="en-IN" sz="1600" b="0" i="0" u="none" strike="noStrike" cap="none" dirty="0">
                          <a:solidFill>
                            <a:schemeClr val="dk1"/>
                          </a:solidFill>
                          <a:latin typeface="Calibri"/>
                          <a:ea typeface="+mn-ea"/>
                          <a:cs typeface="Calibri"/>
                          <a:sym typeface="Arial"/>
                        </a:rPr>
                        <a:t>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Improvement in the number of Faculty Development program (FDP) Attended</a:t>
                      </a:r>
                    </a:p>
                    <a:p>
                      <a:pPr algn="ctr"/>
                      <a:r>
                        <a:rPr lang="en-IN" sz="1600" b="0" i="0" u="none" strike="noStrike" cap="none" dirty="0">
                          <a:solidFill>
                            <a:schemeClr val="dk1"/>
                          </a:solidFill>
                          <a:latin typeface="Calibri"/>
                          <a:ea typeface="+mn-ea"/>
                          <a:cs typeface="Calibri"/>
                          <a:sym typeface="Arial"/>
                        </a:rPr>
                        <a:t> </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134</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173</a:t>
                      </a:r>
                    </a:p>
                  </a:txBody>
                  <a:tcPr marL="36736" marR="36736" marT="0" marB="0"/>
                </a:tc>
                <a:extLst>
                  <a:ext uri="{0D108BD9-81ED-4DB2-BD59-A6C34878D82A}">
                    <a16:rowId xmlns:a16="http://schemas.microsoft.com/office/drawing/2014/main" val="3809768195"/>
                  </a:ext>
                </a:extLst>
              </a:tr>
              <a:tr h="442515">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2 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Improvement in the number of Publications </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102</a:t>
                      </a:r>
                    </a:p>
                  </a:txBody>
                  <a:tcPr marL="36736" marR="36736" marT="0" marB="0"/>
                </a:tc>
                <a:tc>
                  <a:txBody>
                    <a:bodyPr/>
                    <a:lstStyle/>
                    <a:p>
                      <a:pPr algn="l"/>
                      <a:r>
                        <a:rPr lang="en-IN" sz="1600" b="0" i="0" u="none" strike="noStrike" cap="none">
                          <a:solidFill>
                            <a:schemeClr val="dk1"/>
                          </a:solidFill>
                          <a:latin typeface="Calibri"/>
                          <a:ea typeface="+mn-ea"/>
                          <a:cs typeface="Calibri"/>
                          <a:sym typeface="Arial"/>
                        </a:rPr>
                        <a:t> </a:t>
                      </a:r>
                    </a:p>
                    <a:p>
                      <a:pPr algn="l"/>
                      <a:r>
                        <a:rPr lang="en-IN" sz="1600" b="0" i="0" u="none" strike="noStrike" cap="none">
                          <a:solidFill>
                            <a:schemeClr val="dk1"/>
                          </a:solidFill>
                          <a:latin typeface="Calibri"/>
                          <a:ea typeface="+mn-ea"/>
                          <a:cs typeface="Calibri"/>
                          <a:sym typeface="Arial"/>
                        </a:rPr>
                        <a:t>                   158</a:t>
                      </a:r>
                    </a:p>
                  </a:txBody>
                  <a:tcPr marL="36736" marR="36736" marT="0" marB="0"/>
                </a:tc>
                <a:extLst>
                  <a:ext uri="{0D108BD9-81ED-4DB2-BD59-A6C34878D82A}">
                    <a16:rowId xmlns:a16="http://schemas.microsoft.com/office/drawing/2014/main" val="1169123006"/>
                  </a:ext>
                </a:extLst>
              </a:tr>
              <a:tr h="2212575">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3 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Quality of Publications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Number of papers in </a:t>
                      </a:r>
                    </a:p>
                    <a:p>
                      <a:pPr algn="ctr"/>
                      <a:r>
                        <a:rPr lang="en-IN" sz="1600" b="0" i="0" u="none" strike="noStrike" cap="none" dirty="0">
                          <a:solidFill>
                            <a:schemeClr val="dk1"/>
                          </a:solidFill>
                          <a:latin typeface="Calibri"/>
                          <a:ea typeface="+mn-ea"/>
                          <a:cs typeface="Calibri"/>
                          <a:sym typeface="Arial"/>
                        </a:rPr>
                        <a:t>Non-SCI: 22</a:t>
                      </a:r>
                    </a:p>
                    <a:p>
                      <a:pPr algn="ctr"/>
                      <a:r>
                        <a:rPr lang="en-IN" sz="1600" b="0" i="0" u="none" strike="noStrike" cap="none" dirty="0">
                          <a:solidFill>
                            <a:schemeClr val="dk1"/>
                          </a:solidFill>
                          <a:latin typeface="Calibri"/>
                          <a:ea typeface="+mn-ea"/>
                          <a:cs typeface="Calibri"/>
                          <a:sym typeface="Arial"/>
                        </a:rPr>
                        <a:t>SCI/ESCI:05</a:t>
                      </a:r>
                    </a:p>
                    <a:p>
                      <a:pPr algn="ctr"/>
                      <a:r>
                        <a:rPr lang="en-IN" sz="1600" b="0" i="0" u="none" strike="noStrike" cap="none" dirty="0">
                          <a:solidFill>
                            <a:schemeClr val="dk1"/>
                          </a:solidFill>
                          <a:latin typeface="Calibri"/>
                          <a:ea typeface="+mn-ea"/>
                          <a:cs typeface="Calibri"/>
                          <a:sym typeface="Arial"/>
                        </a:rPr>
                        <a:t>SCOPUS:32</a:t>
                      </a:r>
                    </a:p>
                    <a:p>
                      <a:pPr algn="ctr"/>
                      <a:r>
                        <a:rPr lang="en-IN" sz="1600" b="0" i="0" u="none" strike="noStrike" cap="none" dirty="0">
                          <a:solidFill>
                            <a:schemeClr val="dk1"/>
                          </a:solidFill>
                          <a:latin typeface="Calibri"/>
                          <a:ea typeface="+mn-ea"/>
                          <a:cs typeface="Calibri"/>
                          <a:sym typeface="Arial"/>
                        </a:rPr>
                        <a:t>IEEE/ IET Conference:21</a:t>
                      </a:r>
                    </a:p>
                    <a:p>
                      <a:pPr algn="ctr"/>
                      <a:r>
                        <a:rPr lang="en-IN" sz="1600" b="0" i="0" u="none" strike="noStrike" cap="none" dirty="0">
                          <a:solidFill>
                            <a:schemeClr val="dk1"/>
                          </a:solidFill>
                          <a:latin typeface="Calibri"/>
                          <a:ea typeface="+mn-ea"/>
                          <a:cs typeface="Calibri"/>
                          <a:sym typeface="Arial"/>
                        </a:rPr>
                        <a:t>Books/Books Chapter: 12</a:t>
                      </a:r>
                    </a:p>
                    <a:p>
                      <a:pPr algn="ctr"/>
                      <a:r>
                        <a:rPr lang="en-IN" sz="1600" b="0" i="0" u="none" strike="noStrike" cap="none" dirty="0">
                          <a:solidFill>
                            <a:schemeClr val="dk1"/>
                          </a:solidFill>
                          <a:latin typeface="Calibri"/>
                          <a:ea typeface="+mn-ea"/>
                          <a:cs typeface="Calibri"/>
                          <a:sym typeface="Arial"/>
                        </a:rPr>
                        <a:t>Patent/ Copyright:10</a:t>
                      </a:r>
                    </a:p>
                    <a:p>
                      <a:pPr algn="ctr"/>
                      <a:r>
                        <a:rPr lang="en-IN" sz="1600" b="0" i="0" u="none" strike="noStrike" cap="none" dirty="0">
                          <a:solidFill>
                            <a:schemeClr val="dk1"/>
                          </a:solidFill>
                          <a:latin typeface="Calibri"/>
                          <a:ea typeface="+mn-ea"/>
                          <a:cs typeface="Calibri"/>
                          <a:sym typeface="Arial"/>
                        </a:rPr>
                        <a:t>Total: 102 </a:t>
                      </a:r>
                    </a:p>
                    <a:p>
                      <a:pPr algn="ctr"/>
                      <a:r>
                        <a:rPr lang="en-IN" sz="1600" b="0" i="0" u="none" strike="noStrike" cap="none" dirty="0">
                          <a:solidFill>
                            <a:schemeClr val="dk1"/>
                          </a:solidFill>
                          <a:latin typeface="Calibri"/>
                          <a:ea typeface="+mn-ea"/>
                          <a:cs typeface="Calibri"/>
                          <a:sym typeface="Arial"/>
                        </a:rPr>
                        <a:t>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Number of papers in</a:t>
                      </a:r>
                    </a:p>
                    <a:p>
                      <a:pPr algn="ctr"/>
                      <a:r>
                        <a:rPr lang="en-IN" sz="1600" b="0" i="0" u="none" strike="noStrike" cap="none" dirty="0">
                          <a:solidFill>
                            <a:schemeClr val="dk1"/>
                          </a:solidFill>
                          <a:latin typeface="Calibri"/>
                          <a:ea typeface="+mn-ea"/>
                          <a:cs typeface="Calibri"/>
                          <a:sym typeface="Arial"/>
                        </a:rPr>
                        <a:t>Non-SCI: 45</a:t>
                      </a:r>
                    </a:p>
                    <a:p>
                      <a:pPr algn="ctr"/>
                      <a:r>
                        <a:rPr lang="en-IN" sz="1600" b="0" i="0" u="none" strike="noStrike" cap="none" dirty="0">
                          <a:solidFill>
                            <a:schemeClr val="dk1"/>
                          </a:solidFill>
                          <a:latin typeface="Calibri"/>
                          <a:ea typeface="+mn-ea"/>
                          <a:cs typeface="Calibri"/>
                          <a:sym typeface="Arial"/>
                        </a:rPr>
                        <a:t>SCI/ESCI: 05</a:t>
                      </a:r>
                    </a:p>
                    <a:p>
                      <a:pPr algn="ctr"/>
                      <a:r>
                        <a:rPr lang="en-IN" sz="1600" b="0" i="0" u="none" strike="noStrike" cap="none" dirty="0">
                          <a:solidFill>
                            <a:schemeClr val="dk1"/>
                          </a:solidFill>
                          <a:latin typeface="Calibri"/>
                          <a:ea typeface="+mn-ea"/>
                          <a:cs typeface="Calibri"/>
                          <a:sym typeface="Arial"/>
                        </a:rPr>
                        <a:t>SCOPUS: 56</a:t>
                      </a:r>
                    </a:p>
                    <a:p>
                      <a:pPr algn="ctr"/>
                      <a:r>
                        <a:rPr lang="en-IN" sz="1600" b="0" i="0" u="none" strike="noStrike" cap="none" dirty="0">
                          <a:solidFill>
                            <a:schemeClr val="dk1"/>
                          </a:solidFill>
                          <a:latin typeface="Calibri"/>
                          <a:ea typeface="+mn-ea"/>
                          <a:cs typeface="Calibri"/>
                          <a:sym typeface="Arial"/>
                        </a:rPr>
                        <a:t>IEEE/IET Conference: 53</a:t>
                      </a:r>
                    </a:p>
                    <a:p>
                      <a:pPr algn="ctr"/>
                      <a:r>
                        <a:rPr lang="en-IN" sz="1600" b="0" i="0" u="none" strike="noStrike" cap="none" dirty="0">
                          <a:solidFill>
                            <a:schemeClr val="dk1"/>
                          </a:solidFill>
                          <a:latin typeface="Calibri"/>
                          <a:ea typeface="+mn-ea"/>
                          <a:cs typeface="Calibri"/>
                          <a:sym typeface="Arial"/>
                        </a:rPr>
                        <a:t>Book/Books Chapter :26</a:t>
                      </a:r>
                    </a:p>
                    <a:p>
                      <a:pPr algn="ctr"/>
                      <a:r>
                        <a:rPr lang="en-IN" sz="1600" b="0" i="0" u="none" strike="noStrike" cap="none" dirty="0">
                          <a:solidFill>
                            <a:schemeClr val="dk1"/>
                          </a:solidFill>
                          <a:latin typeface="Calibri"/>
                          <a:ea typeface="+mn-ea"/>
                          <a:cs typeface="Calibri"/>
                          <a:sym typeface="Arial"/>
                        </a:rPr>
                        <a:t>Patent/ Copyright: 34 </a:t>
                      </a:r>
                    </a:p>
                    <a:p>
                      <a:pPr algn="ctr"/>
                      <a:r>
                        <a:rPr lang="en-IN" sz="1600" b="0" i="0" u="none" strike="noStrike" cap="none" dirty="0">
                          <a:solidFill>
                            <a:schemeClr val="dk1"/>
                          </a:solidFill>
                          <a:latin typeface="Calibri"/>
                          <a:ea typeface="+mn-ea"/>
                          <a:cs typeface="Calibri"/>
                          <a:sym typeface="Arial"/>
                        </a:rPr>
                        <a:t>Total Publication: 158</a:t>
                      </a:r>
                    </a:p>
                    <a:p>
                      <a:pPr algn="ctr"/>
                      <a:r>
                        <a:rPr lang="en-IN" sz="1600" b="0" i="0" u="none" strike="noStrike" cap="none" dirty="0">
                          <a:solidFill>
                            <a:schemeClr val="dk1"/>
                          </a:solidFill>
                          <a:latin typeface="Calibri"/>
                          <a:ea typeface="+mn-ea"/>
                          <a:cs typeface="Calibri"/>
                          <a:sym typeface="Arial"/>
                        </a:rPr>
                        <a:t> </a:t>
                      </a:r>
                    </a:p>
                  </a:txBody>
                  <a:tcPr marL="36736" marR="36736" marT="0" marB="0"/>
                </a:tc>
                <a:extLst>
                  <a:ext uri="{0D108BD9-81ED-4DB2-BD59-A6C34878D82A}">
                    <a16:rowId xmlns:a16="http://schemas.microsoft.com/office/drawing/2014/main" val="4092809411"/>
                  </a:ext>
                </a:extLst>
              </a:tr>
              <a:tr h="442515">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4 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Amount Funded Research received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 </a:t>
                      </a:r>
                    </a:p>
                    <a:p>
                      <a:pPr algn="ctr"/>
                      <a:r>
                        <a:rPr lang="en-IN" sz="1600" b="0" i="0" u="none" strike="noStrike" cap="none" dirty="0">
                          <a:solidFill>
                            <a:schemeClr val="dk1"/>
                          </a:solidFill>
                          <a:latin typeface="Calibri"/>
                          <a:ea typeface="+mn-ea"/>
                          <a:cs typeface="Calibri"/>
                          <a:sym typeface="Arial"/>
                        </a:rPr>
                        <a:t>            26,70,440/-</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 </a:t>
                      </a:r>
                    </a:p>
                    <a:p>
                      <a:pPr algn="ctr"/>
                      <a:r>
                        <a:rPr lang="en-IN" sz="1600" b="0" i="0" u="none" strike="noStrike" cap="none" dirty="0">
                          <a:solidFill>
                            <a:schemeClr val="dk1"/>
                          </a:solidFill>
                          <a:latin typeface="Calibri"/>
                          <a:ea typeface="+mn-ea"/>
                          <a:cs typeface="Calibri"/>
                          <a:sym typeface="Arial"/>
                        </a:rPr>
                        <a:t>           78,57,387/-</a:t>
                      </a:r>
                    </a:p>
                  </a:txBody>
                  <a:tcPr marL="36736" marR="36736" marT="0" marB="0"/>
                </a:tc>
                <a:extLst>
                  <a:ext uri="{0D108BD9-81ED-4DB2-BD59-A6C34878D82A}">
                    <a16:rowId xmlns:a16="http://schemas.microsoft.com/office/drawing/2014/main" val="3431387014"/>
                  </a:ext>
                </a:extLst>
              </a:tr>
              <a:tr h="442515">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5 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Placement </a:t>
                      </a:r>
                    </a:p>
                    <a:p>
                      <a:pPr algn="ctr"/>
                      <a:r>
                        <a:rPr lang="en-IN" sz="1600" b="0" i="0" u="none" strike="noStrike" cap="none" dirty="0">
                          <a:solidFill>
                            <a:schemeClr val="dk1"/>
                          </a:solidFill>
                          <a:latin typeface="Calibri"/>
                          <a:ea typeface="+mn-ea"/>
                          <a:cs typeface="Calibri"/>
                          <a:sym typeface="Arial"/>
                        </a:rPr>
                        <a:t>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62.43%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 92%</a:t>
                      </a:r>
                    </a:p>
                  </a:txBody>
                  <a:tcPr marL="36736" marR="36736" marT="0" marB="0"/>
                </a:tc>
                <a:extLst>
                  <a:ext uri="{0D108BD9-81ED-4DB2-BD59-A6C34878D82A}">
                    <a16:rowId xmlns:a16="http://schemas.microsoft.com/office/drawing/2014/main" val="1419650199"/>
                  </a:ext>
                </a:extLst>
              </a:tr>
              <a:tr h="663773">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6 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Intake </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150</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240</a:t>
                      </a:r>
                    </a:p>
                    <a:p>
                      <a:pPr algn="l"/>
                      <a:r>
                        <a:rPr lang="en-IN" sz="1600" b="0" i="0" u="none" strike="noStrike" cap="none" dirty="0">
                          <a:solidFill>
                            <a:schemeClr val="dk1"/>
                          </a:solidFill>
                          <a:latin typeface="Calibri"/>
                          <a:ea typeface="+mn-ea"/>
                          <a:cs typeface="Calibri"/>
                          <a:sym typeface="Arial"/>
                        </a:rPr>
                        <a:t> </a:t>
                      </a:r>
                    </a:p>
                  </a:txBody>
                  <a:tcPr marL="36736" marR="36736" marT="0" marB="0"/>
                </a:tc>
                <a:extLst>
                  <a:ext uri="{0D108BD9-81ED-4DB2-BD59-A6C34878D82A}">
                    <a16:rowId xmlns:a16="http://schemas.microsoft.com/office/drawing/2014/main" val="3039140713"/>
                  </a:ext>
                </a:extLst>
              </a:tr>
              <a:tr h="663773">
                <a:tc>
                  <a:txBody>
                    <a:bodyPr/>
                    <a:lstStyle/>
                    <a:p>
                      <a:pPr marL="0" lvl="0" indent="0" algn="ctr">
                        <a:buFont typeface="+mj-lt"/>
                        <a:buNone/>
                      </a:pPr>
                      <a:r>
                        <a:rPr lang="en-IN" sz="1600" b="0" i="0" u="none" strike="noStrike" cap="none" dirty="0">
                          <a:solidFill>
                            <a:schemeClr val="dk1"/>
                          </a:solidFill>
                          <a:latin typeface="Calibri"/>
                          <a:ea typeface="+mn-ea"/>
                          <a:cs typeface="Calibri"/>
                          <a:sym typeface="Arial"/>
                        </a:rPr>
                        <a:t>7 </a:t>
                      </a:r>
                    </a:p>
                  </a:txBody>
                  <a:tcPr marL="36736" marR="36736" marT="0" marB="0"/>
                </a:tc>
                <a:tc>
                  <a:txBody>
                    <a:bodyPr/>
                    <a:lstStyle/>
                    <a:p>
                      <a:pPr algn="ctr"/>
                      <a:r>
                        <a:rPr lang="en-IN" sz="1600" b="0" i="0" u="none" strike="noStrike" cap="none" dirty="0">
                          <a:solidFill>
                            <a:schemeClr val="dk1"/>
                          </a:solidFill>
                          <a:latin typeface="Calibri"/>
                          <a:ea typeface="+mn-ea"/>
                          <a:cs typeface="Calibri"/>
                          <a:sym typeface="Arial"/>
                        </a:rPr>
                        <a:t> </a:t>
                      </a:r>
                    </a:p>
                    <a:p>
                      <a:pPr algn="ctr"/>
                      <a:r>
                        <a:rPr lang="en-IN" sz="1600" b="0" i="0" u="none" strike="noStrike" cap="none" dirty="0">
                          <a:solidFill>
                            <a:schemeClr val="dk1"/>
                          </a:solidFill>
                          <a:latin typeface="Calibri"/>
                          <a:ea typeface="+mn-ea"/>
                          <a:cs typeface="Calibri"/>
                          <a:sym typeface="Arial"/>
                        </a:rPr>
                        <a:t>Infrastructure </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     </a:t>
                      </a:r>
                    </a:p>
                    <a:p>
                      <a:pPr algn="l"/>
                      <a:r>
                        <a:rPr lang="en-IN" sz="1600" b="0" i="0" u="none" strike="noStrike" cap="none" dirty="0">
                          <a:solidFill>
                            <a:schemeClr val="dk1"/>
                          </a:solidFill>
                          <a:latin typeface="Calibri"/>
                          <a:ea typeface="+mn-ea"/>
                          <a:cs typeface="Calibri"/>
                          <a:sym typeface="Arial"/>
                        </a:rPr>
                        <a:t>                  -</a:t>
                      </a:r>
                    </a:p>
                  </a:txBody>
                  <a:tcPr marL="36736" marR="36736" marT="0" marB="0"/>
                </a:tc>
                <a:tc>
                  <a:txBody>
                    <a:bodyPr/>
                    <a:lstStyle/>
                    <a:p>
                      <a:pPr algn="l"/>
                      <a:r>
                        <a:rPr lang="en-IN" sz="1600" b="0" i="0" u="none" strike="noStrike" cap="none" dirty="0">
                          <a:solidFill>
                            <a:schemeClr val="dk1"/>
                          </a:solidFill>
                          <a:latin typeface="Calibri"/>
                          <a:ea typeface="+mn-ea"/>
                          <a:cs typeface="Calibri"/>
                          <a:sym typeface="Arial"/>
                        </a:rPr>
                        <a:t>APPLE IMAC M1 Series High Performance Computing facility. Laptops with Adequate Hardware and Software Configuration.</a:t>
                      </a:r>
                    </a:p>
                  </a:txBody>
                  <a:tcPr marL="36736" marR="36736" marT="0" marB="0"/>
                </a:tc>
                <a:extLst>
                  <a:ext uri="{0D108BD9-81ED-4DB2-BD59-A6C34878D82A}">
                    <a16:rowId xmlns:a16="http://schemas.microsoft.com/office/drawing/2014/main" val="3729688009"/>
                  </a:ext>
                </a:extLst>
              </a:tr>
            </a:tbl>
          </a:graphicData>
        </a:graphic>
      </p:graphicFrame>
    </p:spTree>
    <p:extLst>
      <p:ext uri="{BB962C8B-B14F-4D97-AF65-F5344CB8AC3E}">
        <p14:creationId xmlns:p14="http://schemas.microsoft.com/office/powerpoint/2010/main" val="3646609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0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pic>
        <p:nvPicPr>
          <p:cNvPr id="1442" name="Google Shape;1442;p109" descr="thankyounew.jpg"/>
          <p:cNvPicPr preferRelativeResize="0"/>
          <p:nvPr/>
        </p:nvPicPr>
        <p:blipFill rotWithShape="1">
          <a:blip r:embed="rId3">
            <a:alphaModFix/>
          </a:blip>
          <a:srcRect/>
          <a:stretch/>
        </p:blipFill>
        <p:spPr>
          <a:xfrm>
            <a:off x="2362200" y="914400"/>
            <a:ext cx="8115300" cy="5410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1159</TotalTime>
  <Words>8953</Words>
  <Application>Microsoft Office PowerPoint</Application>
  <PresentationFormat>Widescreen</PresentationFormat>
  <Paragraphs>3553</Paragraphs>
  <Slides>93</Slides>
  <Notes>60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Wingdings</vt:lpstr>
      <vt:lpstr>Calibri</vt:lpstr>
      <vt:lpstr>Cambria</vt:lpstr>
      <vt:lpstr>Times New Roman</vt:lpstr>
      <vt:lpstr>Verdana</vt:lpstr>
      <vt:lpstr>Book Antiqua</vt:lpstr>
      <vt:lpstr>Office Theme</vt:lpstr>
      <vt:lpstr>PowerPoint Presentation</vt:lpstr>
      <vt:lpstr>Outline</vt:lpstr>
      <vt:lpstr>About Department</vt:lpstr>
      <vt:lpstr>Department Achievements/Recognitions</vt:lpstr>
      <vt:lpstr>Student Achievements/Recognitions</vt:lpstr>
      <vt:lpstr>PowerPoint Presentation</vt:lpstr>
      <vt:lpstr>Vision &amp; Mission</vt:lpstr>
      <vt:lpstr>Programme Educational Objectives (PEOs)</vt:lpstr>
      <vt:lpstr>Vision, Mission &amp; PEOs Dissemination</vt:lpstr>
      <vt:lpstr>Process for defining Vision, Mission and PEO</vt:lpstr>
      <vt:lpstr>Consistency of PEOs with Mission</vt:lpstr>
      <vt:lpstr>Program Curriculum and Teaching –learning Process(100)</vt:lpstr>
      <vt:lpstr> Process for designing Curriculum </vt:lpstr>
      <vt:lpstr>PowerPoint Presentation</vt:lpstr>
      <vt:lpstr>PowerPoint Presentation</vt:lpstr>
      <vt:lpstr>PowerPoint Presentation</vt:lpstr>
      <vt:lpstr>Teaching Learning Process and Improvement</vt:lpstr>
      <vt:lpstr>PowerPoint Presentation</vt:lpstr>
      <vt:lpstr>PowerPoint Presentation</vt:lpstr>
      <vt:lpstr>Industry Contribution for Teaching Learning</vt:lpstr>
      <vt:lpstr>Industy MOUs</vt:lpstr>
      <vt:lpstr>Initiatives related to Industry Internship</vt:lpstr>
      <vt:lpstr>Course Outcomes &amp; Program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Academic Audit Feedback and Corrective Actions</vt:lpstr>
      <vt:lpstr>PowerPoint Presentation</vt:lpstr>
      <vt:lpstr>PowerPoint Presentation</vt:lpstr>
      <vt:lpstr>PowerPoint Presentation</vt:lpstr>
      <vt:lpstr>PowerPoint Presentation</vt:lpstr>
      <vt:lpstr>PowerPoint Presentation</vt:lpstr>
      <vt:lpstr>PowerPoint Presentation</vt:lpstr>
      <vt:lpstr>Student Performance</vt:lpstr>
      <vt:lpstr>Enrollment Ratio</vt:lpstr>
      <vt:lpstr>Success Index</vt:lpstr>
      <vt:lpstr>Academic Performance Index</vt:lpstr>
      <vt:lpstr>Placement, Higher Studies and Entrepreneurship</vt:lpstr>
      <vt:lpstr>Professional Societies</vt:lpstr>
      <vt:lpstr>Professional Activities </vt:lpstr>
      <vt:lpstr>Departmental Newsletter</vt:lpstr>
      <vt:lpstr>PowerPoint Presentation</vt:lpstr>
      <vt:lpstr>PowerPoint Presentation</vt:lpstr>
      <vt:lpstr>Faculty Contributions</vt:lpstr>
      <vt:lpstr> Student Faculty Ratio</vt:lpstr>
      <vt:lpstr>Faculty Cadre Ratio</vt:lpstr>
      <vt:lpstr>Faculty Qualification</vt:lpstr>
      <vt:lpstr>Faculty Retention</vt:lpstr>
      <vt:lpstr>PowerPoint Presentation</vt:lpstr>
      <vt:lpstr>PowerPoint Presentation</vt:lpstr>
      <vt:lpstr>Innovations in Teaching and Learning</vt:lpstr>
      <vt:lpstr>Faculty Participation in FDPs/ STTPs/Workshops</vt:lpstr>
      <vt:lpstr>Academic Research</vt:lpstr>
      <vt:lpstr>Sponsored Research and Consultancy </vt:lpstr>
      <vt:lpstr>PowerPoint Presentation</vt:lpstr>
      <vt:lpstr>PowerPoint Presentation</vt:lpstr>
      <vt:lpstr>PowerPoint Presentation</vt:lpstr>
      <vt:lpstr>PowerPoint Presentation</vt:lpstr>
      <vt:lpstr>PowerPoint Presentation</vt:lpstr>
      <vt:lpstr>PowerPoint Presentation</vt:lpstr>
      <vt:lpstr>Visiting / Adjunct /Emeritus Faculty</vt:lpstr>
      <vt:lpstr>Departmental Infrastructure</vt:lpstr>
      <vt:lpstr>PowerPoint Presentation</vt:lpstr>
      <vt:lpstr>Laboratories</vt:lpstr>
      <vt:lpstr>Snapshots of Laboratories</vt:lpstr>
      <vt:lpstr>Continuous Improvement</vt:lpstr>
      <vt:lpstr>PowerPoint Presentation</vt:lpstr>
      <vt:lpstr>PowerPoint Presentation</vt:lpstr>
      <vt:lpstr>PowerPoint Presentation</vt:lpstr>
      <vt:lpstr>Success Index</vt:lpstr>
      <vt:lpstr>Academic Performance Index</vt:lpstr>
      <vt:lpstr>PowerPoint Presentation</vt:lpstr>
      <vt:lpstr>PowerPoint Presentation</vt:lpstr>
      <vt:lpstr>PowerPoint Presentation</vt:lpstr>
      <vt:lpstr>PowerPoint Presentation</vt:lpstr>
      <vt:lpstr>PowerPoint Presentation</vt:lpstr>
      <vt:lpstr>PO Attainment </vt:lpstr>
      <vt:lpstr>Last NBA Visit Status </vt:lpstr>
      <vt:lpstr>SWOC Analysis and Future Plans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Ashutosh</dc:creator>
  <cp:lastModifiedBy>Sandip Shinde</cp:lastModifiedBy>
  <cp:revision>74</cp:revision>
  <dcterms:created xsi:type="dcterms:W3CDTF">2006-08-16T00:00:00Z</dcterms:created>
  <dcterms:modified xsi:type="dcterms:W3CDTF">2022-08-02T14:24:55Z</dcterms:modified>
</cp:coreProperties>
</file>